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943" r:id="rId2"/>
    <p:sldMasterId id="2147483955" r:id="rId3"/>
    <p:sldMasterId id="2147483967" r:id="rId4"/>
    <p:sldMasterId id="2147483985" r:id="rId5"/>
    <p:sldMasterId id="2147483999" r:id="rId6"/>
  </p:sldMasterIdLst>
  <p:notesMasterIdLst>
    <p:notesMasterId r:id="rId42"/>
  </p:notesMasterIdLst>
  <p:handoutMasterIdLst>
    <p:handoutMasterId r:id="rId43"/>
  </p:handoutMasterIdLst>
  <p:sldIdLst>
    <p:sldId id="854" r:id="rId7"/>
    <p:sldId id="784" r:id="rId8"/>
    <p:sldId id="786" r:id="rId9"/>
    <p:sldId id="799" r:id="rId10"/>
    <p:sldId id="797" r:id="rId11"/>
    <p:sldId id="271" r:id="rId12"/>
    <p:sldId id="798" r:id="rId13"/>
    <p:sldId id="845" r:id="rId14"/>
    <p:sldId id="842" r:id="rId15"/>
    <p:sldId id="843" r:id="rId16"/>
    <p:sldId id="844" r:id="rId17"/>
    <p:sldId id="813" r:id="rId18"/>
    <p:sldId id="847" r:id="rId19"/>
    <p:sldId id="2147478857" r:id="rId20"/>
    <p:sldId id="2147478858" r:id="rId21"/>
    <p:sldId id="788" r:id="rId22"/>
    <p:sldId id="848" r:id="rId23"/>
    <p:sldId id="850" r:id="rId24"/>
    <p:sldId id="851" r:id="rId25"/>
    <p:sldId id="852" r:id="rId26"/>
    <p:sldId id="839" r:id="rId27"/>
    <p:sldId id="297" r:id="rId28"/>
    <p:sldId id="838" r:id="rId29"/>
    <p:sldId id="256" r:id="rId30"/>
    <p:sldId id="794" r:id="rId31"/>
    <p:sldId id="257" r:id="rId32"/>
    <p:sldId id="2147474850" r:id="rId33"/>
    <p:sldId id="2147472850" r:id="rId34"/>
    <p:sldId id="379" r:id="rId35"/>
    <p:sldId id="2147478855" r:id="rId36"/>
    <p:sldId id="259" r:id="rId37"/>
    <p:sldId id="2147478856" r:id="rId38"/>
    <p:sldId id="260" r:id="rId39"/>
    <p:sldId id="410" r:id="rId40"/>
    <p:sldId id="2147474480"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pos="6816" userDrawn="1">
          <p15:clr>
            <a:srgbClr val="A4A3A4"/>
          </p15:clr>
        </p15:guide>
        <p15:guide id="3" pos="816" userDrawn="1">
          <p15:clr>
            <a:srgbClr val="A4A3A4"/>
          </p15:clr>
        </p15:guide>
        <p15:guide id="4" orient="horz"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Microsoft Office User" initials="Office [5]" lastIdx="1" clrIdx="6"/>
  <p:cmAuthor id="2" name="Author" initials="A" lastIdx="8" clrIdx="1"/>
  <p:cmAuthor id="3" name="Microsoft Office User" initials="Office" lastIdx="1" clrIdx="2"/>
  <p:cmAuthor id="4" name="Microsoft Office User" initials="Office [2]" lastIdx="1" clrIdx="3"/>
  <p:cmAuthor id="5" name="Microsoft Office User" initials="Office [3]" lastIdx="1" clrIdx="4"/>
  <p:cmAuthor id="6" name="Microsoft Office User" initials="Office [4]"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5A38"/>
    <a:srgbClr val="006432"/>
    <a:srgbClr val="054C6F"/>
    <a:srgbClr val="526C98"/>
    <a:srgbClr val="C8302C"/>
    <a:srgbClr val="775900"/>
    <a:srgbClr val="771B1E"/>
    <a:srgbClr val="B64E09"/>
    <a:srgbClr val="327A8E"/>
    <a:srgbClr val="0E3C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568" autoAdjust="0"/>
    <p:restoredTop sz="95250" autoAdjust="0"/>
  </p:normalViewPr>
  <p:slideViewPr>
    <p:cSldViewPr>
      <p:cViewPr varScale="1">
        <p:scale>
          <a:sx n="77" d="100"/>
          <a:sy n="77" d="100"/>
        </p:scale>
        <p:origin x="77" y="278"/>
      </p:cViewPr>
      <p:guideLst>
        <p:guide pos="3840"/>
        <p:guide pos="6816"/>
        <p:guide pos="816"/>
        <p:guide orient="horz" pos="2160"/>
      </p:guideLst>
    </p:cSldViewPr>
  </p:slideViewPr>
  <p:notesTextViewPr>
    <p:cViewPr>
      <p:scale>
        <a:sx n="1" d="1"/>
        <a:sy n="1" d="1"/>
      </p:scale>
      <p:origin x="0" y="0"/>
    </p:cViewPr>
  </p:notesTextViewPr>
  <p:notesViewPr>
    <p:cSldViewPr>
      <p:cViewPr varScale="1">
        <p:scale>
          <a:sx n="95" d="100"/>
          <a:sy n="95" d="100"/>
        </p:scale>
        <p:origin x="3576"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slideMaster" Target="slideMasters/slideMaster1.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5.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presProps" Target="presProps.xml"/><Relationship Id="rId5" Type="http://schemas.openxmlformats.org/officeDocument/2006/relationships/slideMaster" Target="slideMasters/slideMaster4.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commentAuthors" Target="commentAuthors.xml"/><Relationship Id="rId4" Type="http://schemas.openxmlformats.org/officeDocument/2006/relationships/slideMaster" Target="slideMasters/slideMaster3.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slideMaster" Target="slideMasters/slideMaster2.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s>
</file>

<file path=ppt/diagrams/_rels/data1.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image" Target="../media/image9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image" Target="../media/image96.jpe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7A4EE8-E23B-49B0-863B-70309FE7E33D}" type="doc">
      <dgm:prSet loTypeId="urn:microsoft.com/office/officeart/2008/layout/AlternatingHexagons" loCatId="list" qsTypeId="urn:microsoft.com/office/officeart/2005/8/quickstyle/simple1" qsCatId="simple" csTypeId="urn:microsoft.com/office/officeart/2005/8/colors/accent1_1" csCatId="accent1" phldr="1"/>
      <dgm:spPr/>
      <dgm:t>
        <a:bodyPr/>
        <a:lstStyle/>
        <a:p>
          <a:endParaRPr lang="en-GB"/>
        </a:p>
      </dgm:t>
    </dgm:pt>
    <dgm:pt modelId="{B52628C6-E118-4C60-AC99-34D5DB765CFA}">
      <dgm:prSet phldrT="[Text]" custT="1"/>
      <dgm:spPr>
        <a:ln>
          <a:solidFill>
            <a:srgbClr val="6D9E7E"/>
          </a:solidFill>
        </a:ln>
      </dgm:spPr>
      <dgm:t>
        <a:bodyPr/>
        <a:lstStyle/>
        <a:p>
          <a:r>
            <a:rPr lang="en-GB" sz="1600" b="1" dirty="0">
              <a:latin typeface="Abel" panose="02000506030000020004"/>
              <a:cs typeface="Arial" panose="020B0604020202020204" pitchFamily="34" charset="0"/>
            </a:rPr>
            <a:t>LOCAL INDUSTRY &amp; GRID</a:t>
          </a:r>
          <a:endParaRPr lang="en-GB" sz="1200" b="1" dirty="0">
            <a:latin typeface="Abel" panose="02000506030000020004"/>
            <a:cs typeface="Arial" panose="020B0604020202020204" pitchFamily="34" charset="0"/>
          </a:endParaRPr>
        </a:p>
      </dgm:t>
    </dgm:pt>
    <dgm:pt modelId="{62594478-F3AC-4F06-991E-895AAE940394}" type="parTrans" cxnId="{CC7FCD8A-467A-4389-A8A3-BE7B2CEA1D78}">
      <dgm:prSet/>
      <dgm:spPr/>
      <dgm:t>
        <a:bodyPr/>
        <a:lstStyle/>
        <a:p>
          <a:endParaRPr lang="en-GB">
            <a:latin typeface="Arial" panose="020B0604020202020204" pitchFamily="34" charset="0"/>
            <a:cs typeface="Arial" panose="020B0604020202020204" pitchFamily="34" charset="0"/>
          </a:endParaRPr>
        </a:p>
      </dgm:t>
    </dgm:pt>
    <dgm:pt modelId="{7BB3E873-310D-4188-A410-28595412DFAB}" type="sibTrans" cxnId="{CC7FCD8A-467A-4389-A8A3-BE7B2CEA1D78}">
      <dgm:prSet custT="1"/>
      <dgm:spPr>
        <a:blipFill rotWithShape="0">
          <a:blip xmlns:r="http://schemas.openxmlformats.org/officeDocument/2006/relationships" r:embed="rId1" cstate="email">
            <a:extLst>
              <a:ext uri="{28A0092B-C50C-407E-A947-70E740481C1C}">
                <a14:useLocalDpi xmlns:a14="http://schemas.microsoft.com/office/drawing/2010/main"/>
              </a:ext>
            </a:extLst>
          </a:blip>
          <a:stretch>
            <a:fillRect/>
          </a:stretch>
        </a:blipFill>
        <a:ln>
          <a:solidFill>
            <a:srgbClr val="6D9E7E"/>
          </a:solidFill>
        </a:ln>
      </dgm:spPr>
      <dgm:t>
        <a:bodyPr/>
        <a:lstStyle/>
        <a:p>
          <a:endParaRPr lang="en-GB" sz="4800">
            <a:latin typeface="Abel" panose="02000506030000020004"/>
            <a:cs typeface="Arial" panose="020B0604020202020204" pitchFamily="34" charset="0"/>
          </a:endParaRPr>
        </a:p>
      </dgm:t>
    </dgm:pt>
    <dgm:pt modelId="{C839EFF5-886B-488C-9694-C0E8BBD8084B}">
      <dgm:prSet phldrT="[Text]" custT="1"/>
      <dgm:spPr/>
      <dgm:t>
        <a:bodyPr/>
        <a:lstStyle/>
        <a:p>
          <a:r>
            <a:rPr lang="en-GB" sz="1200" dirty="0">
              <a:latin typeface="Abel" panose="02000506030000020004"/>
              <a:cs typeface="Arial" panose="020B0604020202020204" pitchFamily="34" charset="0"/>
            </a:rPr>
            <a:t>Conversion of existing industries </a:t>
          </a:r>
          <a:r>
            <a:rPr lang="en-US" sz="1200" dirty="0">
              <a:latin typeface="Abel" panose="02000506030000020004"/>
              <a:cs typeface="Arial" panose="020B0604020202020204" pitchFamily="34" charset="0"/>
            </a:rPr>
            <a:t>and grids to use green H</a:t>
          </a:r>
          <a:r>
            <a:rPr lang="en-US" sz="1200" baseline="-25000" dirty="0">
              <a:latin typeface="Abel" panose="02000506030000020004"/>
              <a:cs typeface="Arial" panose="020B0604020202020204" pitchFamily="34" charset="0"/>
            </a:rPr>
            <a:t>2 </a:t>
          </a:r>
          <a:r>
            <a:rPr lang="en-US" sz="1200" dirty="0">
              <a:latin typeface="Abel" panose="02000506030000020004"/>
              <a:cs typeface="Arial" panose="020B0604020202020204" pitchFamily="34" charset="0"/>
            </a:rPr>
            <a:t>as a power source, particularly in sectors that will face drop-off in export demand if they do not </a:t>
          </a:r>
          <a:r>
            <a:rPr lang="en-GB" sz="1200" dirty="0">
              <a:latin typeface="Abel" panose="02000506030000020004"/>
              <a:cs typeface="Arial" panose="020B0604020202020204" pitchFamily="34" charset="0"/>
            </a:rPr>
            <a:t>decarbonise by 2030.</a:t>
          </a:r>
        </a:p>
      </dgm:t>
    </dgm:pt>
    <dgm:pt modelId="{BBFDF3CF-A7C2-413F-85CD-958F0780F26F}" type="parTrans" cxnId="{C1A9A772-BBB8-4090-826F-6A93DDBF08DB}">
      <dgm:prSet/>
      <dgm:spPr/>
      <dgm:t>
        <a:bodyPr/>
        <a:lstStyle/>
        <a:p>
          <a:endParaRPr lang="en-GB">
            <a:latin typeface="Arial" panose="020B0604020202020204" pitchFamily="34" charset="0"/>
            <a:cs typeface="Arial" panose="020B0604020202020204" pitchFamily="34" charset="0"/>
          </a:endParaRPr>
        </a:p>
      </dgm:t>
    </dgm:pt>
    <dgm:pt modelId="{A9D1B283-3AA1-4281-A610-858A0E42EBAE}" type="sibTrans" cxnId="{C1A9A772-BBB8-4090-826F-6A93DDBF08DB}">
      <dgm:prSet/>
      <dgm:spPr/>
      <dgm:t>
        <a:bodyPr/>
        <a:lstStyle/>
        <a:p>
          <a:endParaRPr lang="en-GB">
            <a:latin typeface="Arial" panose="020B0604020202020204" pitchFamily="34" charset="0"/>
            <a:cs typeface="Arial" panose="020B0604020202020204" pitchFamily="34" charset="0"/>
          </a:endParaRPr>
        </a:p>
      </dgm:t>
    </dgm:pt>
    <dgm:pt modelId="{0F0E02BA-3276-40DA-8711-D9419372C551}">
      <dgm:prSet phldrT="[Text]" custT="1"/>
      <dgm:spPr>
        <a:ln>
          <a:solidFill>
            <a:srgbClr val="6D9E7E"/>
          </a:solidFill>
        </a:ln>
      </dgm:spPr>
      <dgm:t>
        <a:bodyPr/>
        <a:lstStyle/>
        <a:p>
          <a:r>
            <a:rPr lang="en-GB" sz="1600" b="1" dirty="0">
              <a:latin typeface="Abel" panose="02000506030000020004"/>
              <a:cs typeface="Arial" panose="020B0604020202020204" pitchFamily="34" charset="0"/>
            </a:rPr>
            <a:t>MINING</a:t>
          </a:r>
        </a:p>
        <a:p>
          <a:r>
            <a:rPr lang="en-GB" sz="1600" b="1" dirty="0">
              <a:latin typeface="Abel" panose="02000506030000020004"/>
              <a:cs typeface="Arial" panose="020B0604020202020204" pitchFamily="34" charset="0"/>
            </a:rPr>
            <a:t>&amp; </a:t>
          </a:r>
          <a:r>
            <a:rPr lang="en-GB" sz="1400" b="1" dirty="0">
              <a:latin typeface="Abel" panose="02000506030000020004"/>
              <a:cs typeface="Arial" panose="020B0604020202020204" pitchFamily="34" charset="0"/>
            </a:rPr>
            <a:t>TRANSPORT</a:t>
          </a:r>
          <a:endParaRPr lang="en-GB" sz="1600" b="1" dirty="0">
            <a:latin typeface="Abel" panose="02000506030000020004"/>
            <a:cs typeface="Arial" panose="020B0604020202020204" pitchFamily="34" charset="0"/>
          </a:endParaRPr>
        </a:p>
      </dgm:t>
    </dgm:pt>
    <dgm:pt modelId="{265F2FC0-F699-435A-8388-9F16036F5192}" type="parTrans" cxnId="{2FA5D5FC-C284-4F21-9F61-EA5256A6EDE4}">
      <dgm:prSet/>
      <dgm:spPr/>
      <dgm:t>
        <a:bodyPr/>
        <a:lstStyle/>
        <a:p>
          <a:endParaRPr lang="en-GB">
            <a:latin typeface="Arial" panose="020B0604020202020204" pitchFamily="34" charset="0"/>
            <a:cs typeface="Arial" panose="020B0604020202020204" pitchFamily="34" charset="0"/>
          </a:endParaRPr>
        </a:p>
      </dgm:t>
    </dgm:pt>
    <dgm:pt modelId="{38DDE19C-2F91-465D-BC26-3F0B15BA7988}" type="sibTrans" cxnId="{2FA5D5FC-C284-4F21-9F61-EA5256A6EDE4}">
      <dgm:prSet custT="1"/>
      <dgm:spPr>
        <a:blipFill rotWithShape="0">
          <a:blip xmlns:r="http://schemas.openxmlformats.org/officeDocument/2006/relationships" r:embed="rId2" cstate="email">
            <a:extLst>
              <a:ext uri="{28A0092B-C50C-407E-A947-70E740481C1C}">
                <a14:useLocalDpi xmlns:a14="http://schemas.microsoft.com/office/drawing/2010/main"/>
              </a:ext>
            </a:extLst>
          </a:blip>
          <a:stretch>
            <a:fillRect/>
          </a:stretch>
        </a:blipFill>
        <a:ln>
          <a:solidFill>
            <a:srgbClr val="6D9E7E"/>
          </a:solidFill>
        </a:ln>
      </dgm:spPr>
      <dgm:t>
        <a:bodyPr/>
        <a:lstStyle/>
        <a:p>
          <a:endParaRPr lang="en-GB" sz="4800">
            <a:latin typeface="Abel" panose="02000506030000020004"/>
            <a:cs typeface="Arial" panose="020B0604020202020204" pitchFamily="34" charset="0"/>
          </a:endParaRPr>
        </a:p>
      </dgm:t>
    </dgm:pt>
    <dgm:pt modelId="{DA567346-1102-4D87-8B33-4B4A03736577}">
      <dgm:prSet phldrT="[Text]" custT="1"/>
      <dgm:spPr>
        <a:ln>
          <a:solidFill>
            <a:srgbClr val="6D9E7E"/>
          </a:solidFill>
        </a:ln>
      </dgm:spPr>
      <dgm:t>
        <a:bodyPr/>
        <a:lstStyle/>
        <a:p>
          <a:r>
            <a:rPr lang="en-GB" sz="1600" b="1" dirty="0">
              <a:latin typeface="Abel" panose="02000506030000020004"/>
              <a:cs typeface="Arial" panose="020B0604020202020204" pitchFamily="34" charset="0"/>
            </a:rPr>
            <a:t>EXPORT</a:t>
          </a:r>
        </a:p>
      </dgm:t>
    </dgm:pt>
    <dgm:pt modelId="{C8F3DBD9-E884-49AD-A265-85EDF1656D6F}" type="parTrans" cxnId="{7F35D630-B3CA-4C4F-A61A-862B4ECEE0C2}">
      <dgm:prSet/>
      <dgm:spPr/>
      <dgm:t>
        <a:bodyPr/>
        <a:lstStyle/>
        <a:p>
          <a:endParaRPr lang="en-GB">
            <a:latin typeface="Arial" panose="020B0604020202020204" pitchFamily="34" charset="0"/>
            <a:cs typeface="Arial" panose="020B0604020202020204" pitchFamily="34" charset="0"/>
          </a:endParaRPr>
        </a:p>
      </dgm:t>
    </dgm:pt>
    <dgm:pt modelId="{6CBCEAB6-39B2-4A6F-BFDF-86B3E64A2352}" type="sibTrans" cxnId="{7F35D630-B3CA-4C4F-A61A-862B4ECEE0C2}">
      <dgm:prSet custT="1"/>
      <dgm:spPr>
        <a:blipFill rotWithShape="0">
          <a:blip xmlns:r="http://schemas.openxmlformats.org/officeDocument/2006/relationships" r:embed="rId3" cstate="email">
            <a:extLst>
              <a:ext uri="{28A0092B-C50C-407E-A947-70E740481C1C}">
                <a14:useLocalDpi xmlns:a14="http://schemas.microsoft.com/office/drawing/2010/main"/>
              </a:ext>
            </a:extLst>
          </a:blip>
          <a:stretch>
            <a:fillRect/>
          </a:stretch>
        </a:blipFill>
        <a:ln>
          <a:solidFill>
            <a:srgbClr val="6D9E7E"/>
          </a:solidFill>
        </a:ln>
      </dgm:spPr>
      <dgm:t>
        <a:bodyPr/>
        <a:lstStyle/>
        <a:p>
          <a:endParaRPr lang="en-GB" sz="4800">
            <a:latin typeface="Abel" panose="02000506030000020004"/>
            <a:cs typeface="Arial" panose="020B0604020202020204" pitchFamily="34" charset="0"/>
          </a:endParaRPr>
        </a:p>
      </dgm:t>
    </dgm:pt>
    <dgm:pt modelId="{B22F2CC5-A237-4BAD-B0EE-E3A1F56C51E9}">
      <dgm:prSet phldrT="[Text]" custT="1"/>
      <dgm:spPr/>
      <dgm:t>
        <a:bodyPr/>
        <a:lstStyle/>
        <a:p>
          <a:r>
            <a:rPr lang="en-GB" sz="1200" dirty="0">
              <a:latin typeface="Abel" panose="02000506030000020004"/>
              <a:cs typeface="Arial" panose="020B0604020202020204" pitchFamily="34" charset="0"/>
            </a:rPr>
            <a:t>Producing mass scale green H</a:t>
          </a:r>
          <a:r>
            <a:rPr lang="en-GB" sz="1200" baseline="-25000" dirty="0">
              <a:latin typeface="Abel" panose="02000506030000020004"/>
              <a:cs typeface="Arial" panose="020B0604020202020204" pitchFamily="34" charset="0"/>
            </a:rPr>
            <a:t>2</a:t>
          </a:r>
          <a:r>
            <a:rPr lang="en-GB" sz="1200" dirty="0">
              <a:latin typeface="Abel" panose="02000506030000020004"/>
              <a:cs typeface="Arial" panose="020B0604020202020204" pitchFamily="34" charset="0"/>
            </a:rPr>
            <a:t> and derivatives for export, with flow-over into domestic consumption via </a:t>
          </a:r>
          <a:r>
            <a:rPr lang="en-GB" sz="1200" dirty="0" err="1">
              <a:latin typeface="Abel" panose="02000506030000020004"/>
              <a:cs typeface="Arial" panose="020B0604020202020204" pitchFamily="34" charset="0"/>
            </a:rPr>
            <a:t>Boegoeberg</a:t>
          </a:r>
          <a:r>
            <a:rPr lang="en-GB" sz="1200" dirty="0">
              <a:latin typeface="Abel" panose="02000506030000020004"/>
              <a:cs typeface="Arial" panose="020B0604020202020204" pitchFamily="34" charset="0"/>
            </a:rPr>
            <a:t> se </a:t>
          </a:r>
          <a:r>
            <a:rPr lang="en-GB" sz="1200" dirty="0" err="1">
              <a:latin typeface="Abel" panose="02000506030000020004"/>
              <a:cs typeface="Arial" panose="020B0604020202020204" pitchFamily="34" charset="0"/>
            </a:rPr>
            <a:t>baai</a:t>
          </a:r>
          <a:r>
            <a:rPr lang="en-GB" sz="1200" dirty="0">
              <a:latin typeface="Abel" panose="02000506030000020004"/>
              <a:cs typeface="Arial" panose="020B0604020202020204" pitchFamily="34" charset="0"/>
            </a:rPr>
            <a:t>.</a:t>
          </a:r>
        </a:p>
      </dgm:t>
    </dgm:pt>
    <dgm:pt modelId="{A06ACC0C-8739-4B09-AE57-E94EADFF56DF}" type="parTrans" cxnId="{25F595E1-0B60-4EF7-859D-6A3F8ACD5A21}">
      <dgm:prSet/>
      <dgm:spPr/>
      <dgm:t>
        <a:bodyPr/>
        <a:lstStyle/>
        <a:p>
          <a:endParaRPr lang="en-GB">
            <a:latin typeface="Arial" panose="020B0604020202020204" pitchFamily="34" charset="0"/>
            <a:cs typeface="Arial" panose="020B0604020202020204" pitchFamily="34" charset="0"/>
          </a:endParaRPr>
        </a:p>
      </dgm:t>
    </dgm:pt>
    <dgm:pt modelId="{98A240D0-0398-45D1-9165-06B51F715111}" type="sibTrans" cxnId="{25F595E1-0B60-4EF7-859D-6A3F8ACD5A21}">
      <dgm:prSet/>
      <dgm:spPr/>
      <dgm:t>
        <a:bodyPr/>
        <a:lstStyle/>
        <a:p>
          <a:endParaRPr lang="en-GB">
            <a:latin typeface="Arial" panose="020B0604020202020204" pitchFamily="34" charset="0"/>
            <a:cs typeface="Arial" panose="020B0604020202020204" pitchFamily="34" charset="0"/>
          </a:endParaRPr>
        </a:p>
      </dgm:t>
    </dgm:pt>
    <dgm:pt modelId="{0086042D-7247-4138-AE25-5E3A918E6E2F}">
      <dgm:prSet phldrT="[Text]" custT="1"/>
      <dgm:spPr/>
      <dgm:t>
        <a:bodyPr/>
        <a:lstStyle/>
        <a:p>
          <a:pPr algn="l"/>
          <a:r>
            <a:rPr lang="en-GB" sz="1200" dirty="0">
              <a:latin typeface="Abel" panose="02000506030000020004"/>
              <a:cs typeface="Arial" panose="020B0604020202020204" pitchFamily="34" charset="0"/>
            </a:rPr>
            <a:t>Mining, agriculture and logistics need to convert.  .</a:t>
          </a:r>
        </a:p>
      </dgm:t>
    </dgm:pt>
    <dgm:pt modelId="{70719643-B3ED-4C75-B5C8-8A161D9016C4}" type="sibTrans" cxnId="{4662281C-A448-4065-8AFD-65A1C4F80D5C}">
      <dgm:prSet/>
      <dgm:spPr/>
      <dgm:t>
        <a:bodyPr/>
        <a:lstStyle/>
        <a:p>
          <a:endParaRPr lang="en-GB">
            <a:latin typeface="Arial" panose="020B0604020202020204" pitchFamily="34" charset="0"/>
            <a:cs typeface="Arial" panose="020B0604020202020204" pitchFamily="34" charset="0"/>
          </a:endParaRPr>
        </a:p>
      </dgm:t>
    </dgm:pt>
    <dgm:pt modelId="{68F7505F-C590-417A-A559-EF0D390BB0DB}" type="parTrans" cxnId="{4662281C-A448-4065-8AFD-65A1C4F80D5C}">
      <dgm:prSet/>
      <dgm:spPr/>
      <dgm:t>
        <a:bodyPr/>
        <a:lstStyle/>
        <a:p>
          <a:endParaRPr lang="en-GB">
            <a:latin typeface="Arial" panose="020B0604020202020204" pitchFamily="34" charset="0"/>
            <a:cs typeface="Arial" panose="020B0604020202020204" pitchFamily="34" charset="0"/>
          </a:endParaRPr>
        </a:p>
      </dgm:t>
    </dgm:pt>
    <dgm:pt modelId="{1DF40E28-8685-4F87-8831-D38D1856C4BA}" type="pres">
      <dgm:prSet presAssocID="{787A4EE8-E23B-49B0-863B-70309FE7E33D}" presName="Name0" presStyleCnt="0">
        <dgm:presLayoutVars>
          <dgm:chMax/>
          <dgm:chPref/>
          <dgm:dir/>
          <dgm:animLvl val="lvl"/>
        </dgm:presLayoutVars>
      </dgm:prSet>
      <dgm:spPr/>
    </dgm:pt>
    <dgm:pt modelId="{C127D762-0BED-45F9-8F08-B14B68F9C55A}" type="pres">
      <dgm:prSet presAssocID="{B52628C6-E118-4C60-AC99-34D5DB765CFA}" presName="composite" presStyleCnt="0"/>
      <dgm:spPr/>
    </dgm:pt>
    <dgm:pt modelId="{717E297E-8D86-4BCF-BB93-891C1B319018}" type="pres">
      <dgm:prSet presAssocID="{B52628C6-E118-4C60-AC99-34D5DB765CFA}" presName="Parent1" presStyleLbl="node1" presStyleIdx="0" presStyleCnt="6">
        <dgm:presLayoutVars>
          <dgm:chMax val="1"/>
          <dgm:chPref val="1"/>
          <dgm:bulletEnabled val="1"/>
        </dgm:presLayoutVars>
      </dgm:prSet>
      <dgm:spPr/>
    </dgm:pt>
    <dgm:pt modelId="{C1F5EC9C-5010-49DE-83FD-A978C078EF4F}" type="pres">
      <dgm:prSet presAssocID="{B52628C6-E118-4C60-AC99-34D5DB765CFA}" presName="Childtext1" presStyleLbl="revTx" presStyleIdx="0" presStyleCnt="3" custScaleX="84266" custLinFactNeighborX="-6222" custLinFactNeighborY="1157">
        <dgm:presLayoutVars>
          <dgm:chMax val="0"/>
          <dgm:chPref val="0"/>
          <dgm:bulletEnabled val="1"/>
        </dgm:presLayoutVars>
      </dgm:prSet>
      <dgm:spPr/>
    </dgm:pt>
    <dgm:pt modelId="{73F4EF1E-4CE8-41AA-89CB-4DAD3FAF6C14}" type="pres">
      <dgm:prSet presAssocID="{B52628C6-E118-4C60-AC99-34D5DB765CFA}" presName="BalanceSpacing" presStyleCnt="0"/>
      <dgm:spPr/>
    </dgm:pt>
    <dgm:pt modelId="{4A82A30C-8F30-4723-88E7-5A81712A5EBA}" type="pres">
      <dgm:prSet presAssocID="{B52628C6-E118-4C60-AC99-34D5DB765CFA}" presName="BalanceSpacing1" presStyleCnt="0"/>
      <dgm:spPr/>
    </dgm:pt>
    <dgm:pt modelId="{49AA53DC-DC5F-4992-A450-639AD45937A3}" type="pres">
      <dgm:prSet presAssocID="{7BB3E873-310D-4188-A410-28595412DFAB}" presName="Accent1Text" presStyleLbl="node1" presStyleIdx="1" presStyleCnt="6"/>
      <dgm:spPr/>
    </dgm:pt>
    <dgm:pt modelId="{4D6BD90B-B681-43DA-8D77-9CEB1B650A01}" type="pres">
      <dgm:prSet presAssocID="{7BB3E873-310D-4188-A410-28595412DFAB}" presName="spaceBetweenRectangles" presStyleCnt="0"/>
      <dgm:spPr/>
    </dgm:pt>
    <dgm:pt modelId="{20DE1191-4841-4C51-A012-3F6B545D7AC7}" type="pres">
      <dgm:prSet presAssocID="{0F0E02BA-3276-40DA-8711-D9419372C551}" presName="composite" presStyleCnt="0"/>
      <dgm:spPr/>
    </dgm:pt>
    <dgm:pt modelId="{661AE47D-3CA7-4CCA-A257-653F7D87100C}" type="pres">
      <dgm:prSet presAssocID="{0F0E02BA-3276-40DA-8711-D9419372C551}" presName="Parent1" presStyleLbl="node1" presStyleIdx="2" presStyleCnt="6">
        <dgm:presLayoutVars>
          <dgm:chMax val="1"/>
          <dgm:chPref val="1"/>
          <dgm:bulletEnabled val="1"/>
        </dgm:presLayoutVars>
      </dgm:prSet>
      <dgm:spPr/>
    </dgm:pt>
    <dgm:pt modelId="{BC04FBE0-D07D-4BCB-8246-1E20BE8286A3}" type="pres">
      <dgm:prSet presAssocID="{0F0E02BA-3276-40DA-8711-D9419372C551}" presName="Childtext1" presStyleLbl="revTx" presStyleIdx="1" presStyleCnt="3" custScaleX="87075" custLinFactNeighborX="7072" custLinFactNeighborY="-1654">
        <dgm:presLayoutVars>
          <dgm:chMax val="0"/>
          <dgm:chPref val="0"/>
          <dgm:bulletEnabled val="1"/>
        </dgm:presLayoutVars>
      </dgm:prSet>
      <dgm:spPr/>
    </dgm:pt>
    <dgm:pt modelId="{CE7AE6E9-45CF-47AD-8D46-780D677C7870}" type="pres">
      <dgm:prSet presAssocID="{0F0E02BA-3276-40DA-8711-D9419372C551}" presName="BalanceSpacing" presStyleCnt="0"/>
      <dgm:spPr/>
    </dgm:pt>
    <dgm:pt modelId="{939CF70A-2324-48AB-99FB-6573512623F4}" type="pres">
      <dgm:prSet presAssocID="{0F0E02BA-3276-40DA-8711-D9419372C551}" presName="BalanceSpacing1" presStyleCnt="0"/>
      <dgm:spPr/>
    </dgm:pt>
    <dgm:pt modelId="{5C981B79-5DBD-4228-B40C-7599DFFCECF8}" type="pres">
      <dgm:prSet presAssocID="{38DDE19C-2F91-465D-BC26-3F0B15BA7988}" presName="Accent1Text" presStyleLbl="node1" presStyleIdx="3" presStyleCnt="6"/>
      <dgm:spPr/>
    </dgm:pt>
    <dgm:pt modelId="{43D8DECF-7197-4437-AF8E-8E7874ECD0F4}" type="pres">
      <dgm:prSet presAssocID="{38DDE19C-2F91-465D-BC26-3F0B15BA7988}" presName="spaceBetweenRectangles" presStyleCnt="0"/>
      <dgm:spPr/>
    </dgm:pt>
    <dgm:pt modelId="{5DEC7156-5D20-4BE6-B9E8-84D08D9E6806}" type="pres">
      <dgm:prSet presAssocID="{DA567346-1102-4D87-8B33-4B4A03736577}" presName="composite" presStyleCnt="0"/>
      <dgm:spPr/>
    </dgm:pt>
    <dgm:pt modelId="{3B874B32-0E4F-45A6-8E76-4AC756B92768}" type="pres">
      <dgm:prSet presAssocID="{DA567346-1102-4D87-8B33-4B4A03736577}" presName="Parent1" presStyleLbl="node1" presStyleIdx="4" presStyleCnt="6">
        <dgm:presLayoutVars>
          <dgm:chMax val="1"/>
          <dgm:chPref val="1"/>
          <dgm:bulletEnabled val="1"/>
        </dgm:presLayoutVars>
      </dgm:prSet>
      <dgm:spPr/>
    </dgm:pt>
    <dgm:pt modelId="{30250BBB-49C2-47B9-82D9-948351B373D6}" type="pres">
      <dgm:prSet presAssocID="{DA567346-1102-4D87-8B33-4B4A03736577}" presName="Childtext1" presStyleLbl="revTx" presStyleIdx="2" presStyleCnt="3" custScaleX="84266" custLinFactNeighborX="-5600" custLinFactNeighborY="2315">
        <dgm:presLayoutVars>
          <dgm:chMax val="0"/>
          <dgm:chPref val="0"/>
          <dgm:bulletEnabled val="1"/>
        </dgm:presLayoutVars>
      </dgm:prSet>
      <dgm:spPr/>
    </dgm:pt>
    <dgm:pt modelId="{B830D5AA-F430-433B-9209-230F9FE38FD4}" type="pres">
      <dgm:prSet presAssocID="{DA567346-1102-4D87-8B33-4B4A03736577}" presName="BalanceSpacing" presStyleCnt="0"/>
      <dgm:spPr/>
    </dgm:pt>
    <dgm:pt modelId="{A3127EDE-01E7-454B-9036-B4F91AC582AD}" type="pres">
      <dgm:prSet presAssocID="{DA567346-1102-4D87-8B33-4B4A03736577}" presName="BalanceSpacing1" presStyleCnt="0"/>
      <dgm:spPr/>
    </dgm:pt>
    <dgm:pt modelId="{594E0F0A-29FF-43F4-B115-A5442B7D442D}" type="pres">
      <dgm:prSet presAssocID="{6CBCEAB6-39B2-4A6F-BFDF-86B3E64A2352}" presName="Accent1Text" presStyleLbl="node1" presStyleIdx="5" presStyleCnt="6"/>
      <dgm:spPr/>
    </dgm:pt>
  </dgm:ptLst>
  <dgm:cxnLst>
    <dgm:cxn modelId="{5EE4DC01-2177-4792-BE14-B8F6F8D59FA2}" type="presOf" srcId="{6CBCEAB6-39B2-4A6F-BFDF-86B3E64A2352}" destId="{594E0F0A-29FF-43F4-B115-A5442B7D442D}" srcOrd="0" destOrd="0" presId="urn:microsoft.com/office/officeart/2008/layout/AlternatingHexagons"/>
    <dgm:cxn modelId="{AC082A16-980B-4317-B015-F3720A5A2BC5}" type="presOf" srcId="{0086042D-7247-4138-AE25-5E3A918E6E2F}" destId="{BC04FBE0-D07D-4BCB-8246-1E20BE8286A3}" srcOrd="0" destOrd="0" presId="urn:microsoft.com/office/officeart/2008/layout/AlternatingHexagons"/>
    <dgm:cxn modelId="{0DBB8316-85AC-4BC1-BA28-ACA83EB43652}" type="presOf" srcId="{0F0E02BA-3276-40DA-8711-D9419372C551}" destId="{661AE47D-3CA7-4CCA-A257-653F7D87100C}" srcOrd="0" destOrd="0" presId="urn:microsoft.com/office/officeart/2008/layout/AlternatingHexagons"/>
    <dgm:cxn modelId="{4662281C-A448-4065-8AFD-65A1C4F80D5C}" srcId="{0F0E02BA-3276-40DA-8711-D9419372C551}" destId="{0086042D-7247-4138-AE25-5E3A918E6E2F}" srcOrd="0" destOrd="0" parTransId="{68F7505F-C590-417A-A559-EF0D390BB0DB}" sibTransId="{70719643-B3ED-4C75-B5C8-8A161D9016C4}"/>
    <dgm:cxn modelId="{7F35D630-B3CA-4C4F-A61A-862B4ECEE0C2}" srcId="{787A4EE8-E23B-49B0-863B-70309FE7E33D}" destId="{DA567346-1102-4D87-8B33-4B4A03736577}" srcOrd="2" destOrd="0" parTransId="{C8F3DBD9-E884-49AD-A265-85EDF1656D6F}" sibTransId="{6CBCEAB6-39B2-4A6F-BFDF-86B3E64A2352}"/>
    <dgm:cxn modelId="{34B64F35-F4ED-4B8A-9BD5-67CCF43431E5}" type="presOf" srcId="{B52628C6-E118-4C60-AC99-34D5DB765CFA}" destId="{717E297E-8D86-4BCF-BB93-891C1B319018}" srcOrd="0" destOrd="0" presId="urn:microsoft.com/office/officeart/2008/layout/AlternatingHexagons"/>
    <dgm:cxn modelId="{54E9196A-40D0-4272-B506-1F543E43A018}" type="presOf" srcId="{38DDE19C-2F91-465D-BC26-3F0B15BA7988}" destId="{5C981B79-5DBD-4228-B40C-7599DFFCECF8}" srcOrd="0" destOrd="0" presId="urn:microsoft.com/office/officeart/2008/layout/AlternatingHexagons"/>
    <dgm:cxn modelId="{C1A9A772-BBB8-4090-826F-6A93DDBF08DB}" srcId="{B52628C6-E118-4C60-AC99-34D5DB765CFA}" destId="{C839EFF5-886B-488C-9694-C0E8BBD8084B}" srcOrd="0" destOrd="0" parTransId="{BBFDF3CF-A7C2-413F-85CD-958F0780F26F}" sibTransId="{A9D1B283-3AA1-4281-A610-858A0E42EBAE}"/>
    <dgm:cxn modelId="{CC7FCD8A-467A-4389-A8A3-BE7B2CEA1D78}" srcId="{787A4EE8-E23B-49B0-863B-70309FE7E33D}" destId="{B52628C6-E118-4C60-AC99-34D5DB765CFA}" srcOrd="0" destOrd="0" parTransId="{62594478-F3AC-4F06-991E-895AAE940394}" sibTransId="{7BB3E873-310D-4188-A410-28595412DFAB}"/>
    <dgm:cxn modelId="{496C4AA3-7A1B-4646-A22D-6C2F456BBFB8}" type="presOf" srcId="{787A4EE8-E23B-49B0-863B-70309FE7E33D}" destId="{1DF40E28-8685-4F87-8831-D38D1856C4BA}" srcOrd="0" destOrd="0" presId="urn:microsoft.com/office/officeart/2008/layout/AlternatingHexagons"/>
    <dgm:cxn modelId="{7E039CC0-4C38-47C8-A86B-470C9C39E2DA}" type="presOf" srcId="{B22F2CC5-A237-4BAD-B0EE-E3A1F56C51E9}" destId="{30250BBB-49C2-47B9-82D9-948351B373D6}" srcOrd="0" destOrd="0" presId="urn:microsoft.com/office/officeart/2008/layout/AlternatingHexagons"/>
    <dgm:cxn modelId="{922203D4-AEF5-4E52-A4BB-96ADCCC61AEF}" type="presOf" srcId="{DA567346-1102-4D87-8B33-4B4A03736577}" destId="{3B874B32-0E4F-45A6-8E76-4AC756B92768}" srcOrd="0" destOrd="0" presId="urn:microsoft.com/office/officeart/2008/layout/AlternatingHexagons"/>
    <dgm:cxn modelId="{25F595E1-0B60-4EF7-859D-6A3F8ACD5A21}" srcId="{DA567346-1102-4D87-8B33-4B4A03736577}" destId="{B22F2CC5-A237-4BAD-B0EE-E3A1F56C51E9}" srcOrd="0" destOrd="0" parTransId="{A06ACC0C-8739-4B09-AE57-E94EADFF56DF}" sibTransId="{98A240D0-0398-45D1-9165-06B51F715111}"/>
    <dgm:cxn modelId="{617D90F4-36B9-445A-B412-8826F8BFC782}" type="presOf" srcId="{C839EFF5-886B-488C-9694-C0E8BBD8084B}" destId="{C1F5EC9C-5010-49DE-83FD-A978C078EF4F}" srcOrd="0" destOrd="0" presId="urn:microsoft.com/office/officeart/2008/layout/AlternatingHexagons"/>
    <dgm:cxn modelId="{ED55F3F7-492C-4431-A8BB-972006E203C3}" type="presOf" srcId="{7BB3E873-310D-4188-A410-28595412DFAB}" destId="{49AA53DC-DC5F-4992-A450-639AD45937A3}" srcOrd="0" destOrd="0" presId="urn:microsoft.com/office/officeart/2008/layout/AlternatingHexagons"/>
    <dgm:cxn modelId="{2FA5D5FC-C284-4F21-9F61-EA5256A6EDE4}" srcId="{787A4EE8-E23B-49B0-863B-70309FE7E33D}" destId="{0F0E02BA-3276-40DA-8711-D9419372C551}" srcOrd="1" destOrd="0" parTransId="{265F2FC0-F699-435A-8388-9F16036F5192}" sibTransId="{38DDE19C-2F91-465D-BC26-3F0B15BA7988}"/>
    <dgm:cxn modelId="{7A759D41-878E-4A0C-98FC-6FC8488FCBC5}" type="presParOf" srcId="{1DF40E28-8685-4F87-8831-D38D1856C4BA}" destId="{C127D762-0BED-45F9-8F08-B14B68F9C55A}" srcOrd="0" destOrd="0" presId="urn:microsoft.com/office/officeart/2008/layout/AlternatingHexagons"/>
    <dgm:cxn modelId="{D867B16A-8DF7-45F0-8984-CC0840BC45B7}" type="presParOf" srcId="{C127D762-0BED-45F9-8F08-B14B68F9C55A}" destId="{717E297E-8D86-4BCF-BB93-891C1B319018}" srcOrd="0" destOrd="0" presId="urn:microsoft.com/office/officeart/2008/layout/AlternatingHexagons"/>
    <dgm:cxn modelId="{873F418E-D4E2-4FB8-BE83-010933756ED2}" type="presParOf" srcId="{C127D762-0BED-45F9-8F08-B14B68F9C55A}" destId="{C1F5EC9C-5010-49DE-83FD-A978C078EF4F}" srcOrd="1" destOrd="0" presId="urn:microsoft.com/office/officeart/2008/layout/AlternatingHexagons"/>
    <dgm:cxn modelId="{FE8D7606-07E5-41E3-ABEE-CB67DEB3F040}" type="presParOf" srcId="{C127D762-0BED-45F9-8F08-B14B68F9C55A}" destId="{73F4EF1E-4CE8-41AA-89CB-4DAD3FAF6C14}" srcOrd="2" destOrd="0" presId="urn:microsoft.com/office/officeart/2008/layout/AlternatingHexagons"/>
    <dgm:cxn modelId="{30F897A5-58A2-49ED-8FE7-74F1233341EB}" type="presParOf" srcId="{C127D762-0BED-45F9-8F08-B14B68F9C55A}" destId="{4A82A30C-8F30-4723-88E7-5A81712A5EBA}" srcOrd="3" destOrd="0" presId="urn:microsoft.com/office/officeart/2008/layout/AlternatingHexagons"/>
    <dgm:cxn modelId="{3B2150E5-411D-48B3-8223-4F3554CD86B6}" type="presParOf" srcId="{C127D762-0BED-45F9-8F08-B14B68F9C55A}" destId="{49AA53DC-DC5F-4992-A450-639AD45937A3}" srcOrd="4" destOrd="0" presId="urn:microsoft.com/office/officeart/2008/layout/AlternatingHexagons"/>
    <dgm:cxn modelId="{7AD3EF13-479B-47C5-A525-9C47D7EE6043}" type="presParOf" srcId="{1DF40E28-8685-4F87-8831-D38D1856C4BA}" destId="{4D6BD90B-B681-43DA-8D77-9CEB1B650A01}" srcOrd="1" destOrd="0" presId="urn:microsoft.com/office/officeart/2008/layout/AlternatingHexagons"/>
    <dgm:cxn modelId="{459C0BD1-AF9E-4A5C-8458-A4C39AE36866}" type="presParOf" srcId="{1DF40E28-8685-4F87-8831-D38D1856C4BA}" destId="{20DE1191-4841-4C51-A012-3F6B545D7AC7}" srcOrd="2" destOrd="0" presId="urn:microsoft.com/office/officeart/2008/layout/AlternatingHexagons"/>
    <dgm:cxn modelId="{3DDD0660-6E1A-40C7-AC0A-39E2EEED8F32}" type="presParOf" srcId="{20DE1191-4841-4C51-A012-3F6B545D7AC7}" destId="{661AE47D-3CA7-4CCA-A257-653F7D87100C}" srcOrd="0" destOrd="0" presId="urn:microsoft.com/office/officeart/2008/layout/AlternatingHexagons"/>
    <dgm:cxn modelId="{946056DD-BD1B-43D5-8CF9-A77F52D1DC13}" type="presParOf" srcId="{20DE1191-4841-4C51-A012-3F6B545D7AC7}" destId="{BC04FBE0-D07D-4BCB-8246-1E20BE8286A3}" srcOrd="1" destOrd="0" presId="urn:microsoft.com/office/officeart/2008/layout/AlternatingHexagons"/>
    <dgm:cxn modelId="{43AD28B4-64E0-40D5-A5D4-49ECE4D5874F}" type="presParOf" srcId="{20DE1191-4841-4C51-A012-3F6B545D7AC7}" destId="{CE7AE6E9-45CF-47AD-8D46-780D677C7870}" srcOrd="2" destOrd="0" presId="urn:microsoft.com/office/officeart/2008/layout/AlternatingHexagons"/>
    <dgm:cxn modelId="{BA148A01-219C-40C5-8754-513B5040CD1D}" type="presParOf" srcId="{20DE1191-4841-4C51-A012-3F6B545D7AC7}" destId="{939CF70A-2324-48AB-99FB-6573512623F4}" srcOrd="3" destOrd="0" presId="urn:microsoft.com/office/officeart/2008/layout/AlternatingHexagons"/>
    <dgm:cxn modelId="{2902542A-3985-425D-A17A-70C4BFFA44C5}" type="presParOf" srcId="{20DE1191-4841-4C51-A012-3F6B545D7AC7}" destId="{5C981B79-5DBD-4228-B40C-7599DFFCECF8}" srcOrd="4" destOrd="0" presId="urn:microsoft.com/office/officeart/2008/layout/AlternatingHexagons"/>
    <dgm:cxn modelId="{D24D9651-60F8-462D-ADCD-F721C97B3D72}" type="presParOf" srcId="{1DF40E28-8685-4F87-8831-D38D1856C4BA}" destId="{43D8DECF-7197-4437-AF8E-8E7874ECD0F4}" srcOrd="3" destOrd="0" presId="urn:microsoft.com/office/officeart/2008/layout/AlternatingHexagons"/>
    <dgm:cxn modelId="{A659BB12-735E-42D8-8D10-CF7F3859A40E}" type="presParOf" srcId="{1DF40E28-8685-4F87-8831-D38D1856C4BA}" destId="{5DEC7156-5D20-4BE6-B9E8-84D08D9E6806}" srcOrd="4" destOrd="0" presId="urn:microsoft.com/office/officeart/2008/layout/AlternatingHexagons"/>
    <dgm:cxn modelId="{1B5DA765-8438-49C7-997F-889A69CE2441}" type="presParOf" srcId="{5DEC7156-5D20-4BE6-B9E8-84D08D9E6806}" destId="{3B874B32-0E4F-45A6-8E76-4AC756B92768}" srcOrd="0" destOrd="0" presId="urn:microsoft.com/office/officeart/2008/layout/AlternatingHexagons"/>
    <dgm:cxn modelId="{B2FEF94D-EA29-447A-893C-E1F56A76C513}" type="presParOf" srcId="{5DEC7156-5D20-4BE6-B9E8-84D08D9E6806}" destId="{30250BBB-49C2-47B9-82D9-948351B373D6}" srcOrd="1" destOrd="0" presId="urn:microsoft.com/office/officeart/2008/layout/AlternatingHexagons"/>
    <dgm:cxn modelId="{8272383C-5F19-41E0-9162-397353ABEB78}" type="presParOf" srcId="{5DEC7156-5D20-4BE6-B9E8-84D08D9E6806}" destId="{B830D5AA-F430-433B-9209-230F9FE38FD4}" srcOrd="2" destOrd="0" presId="urn:microsoft.com/office/officeart/2008/layout/AlternatingHexagons"/>
    <dgm:cxn modelId="{34D6346F-3A72-4BEF-935A-4DA001F000BC}" type="presParOf" srcId="{5DEC7156-5D20-4BE6-B9E8-84D08D9E6806}" destId="{A3127EDE-01E7-454B-9036-B4F91AC582AD}" srcOrd="3" destOrd="0" presId="urn:microsoft.com/office/officeart/2008/layout/AlternatingHexagons"/>
    <dgm:cxn modelId="{909D0E4A-D722-48A9-A4D5-A751BB5C1DC0}" type="presParOf" srcId="{5DEC7156-5D20-4BE6-B9E8-84D08D9E6806}" destId="{594E0F0A-29FF-43F4-B115-A5442B7D442D}" srcOrd="4" destOrd="0" presId="urn:microsoft.com/office/officeart/2008/layout/AlternatingHexagons"/>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7E297E-8D86-4BCF-BB93-891C1B319018}">
      <dsp:nvSpPr>
        <dsp:cNvPr id="0" name=""/>
        <dsp:cNvSpPr/>
      </dsp:nvSpPr>
      <dsp:spPr>
        <a:xfrm rot="5400000">
          <a:off x="3038601" y="544800"/>
          <a:ext cx="1993362" cy="1734225"/>
        </a:xfrm>
        <a:prstGeom prst="hexagon">
          <a:avLst>
            <a:gd name="adj" fmla="val 25000"/>
            <a:gd name="vf" fmla="val 115470"/>
          </a:avLst>
        </a:prstGeom>
        <a:solidFill>
          <a:schemeClr val="lt1">
            <a:hueOff val="0"/>
            <a:satOff val="0"/>
            <a:lumOff val="0"/>
            <a:alphaOff val="0"/>
          </a:schemeClr>
        </a:solidFill>
        <a:ln w="12700" cap="flat" cmpd="sng" algn="ctr">
          <a:solidFill>
            <a:srgbClr val="6D9E7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latin typeface="Abel" panose="02000506030000020004"/>
              <a:cs typeface="Arial" panose="020B0604020202020204" pitchFamily="34" charset="0"/>
            </a:rPr>
            <a:t>LOCAL INDUSTRY &amp; GRID</a:t>
          </a:r>
          <a:endParaRPr lang="en-GB" sz="1200" b="1" kern="1200" dirty="0">
            <a:latin typeface="Abel" panose="02000506030000020004"/>
            <a:cs typeface="Arial" panose="020B0604020202020204" pitchFamily="34" charset="0"/>
          </a:endParaRPr>
        </a:p>
      </dsp:txBody>
      <dsp:txXfrm rot="-5400000">
        <a:off x="3438419" y="725864"/>
        <a:ext cx="1193725" cy="1372098"/>
      </dsp:txXfrm>
    </dsp:sp>
    <dsp:sp modelId="{C1F5EC9C-5010-49DE-83FD-A978C078EF4F}">
      <dsp:nvSpPr>
        <dsp:cNvPr id="0" name=""/>
        <dsp:cNvSpPr/>
      </dsp:nvSpPr>
      <dsp:spPr>
        <a:xfrm>
          <a:off x="4991614" y="827742"/>
          <a:ext cx="1874575" cy="1196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dirty="0">
              <a:latin typeface="Abel" panose="02000506030000020004"/>
              <a:cs typeface="Arial" panose="020B0604020202020204" pitchFamily="34" charset="0"/>
            </a:rPr>
            <a:t>Conversion of existing industries </a:t>
          </a:r>
          <a:r>
            <a:rPr lang="en-US" sz="1200" kern="1200" dirty="0">
              <a:latin typeface="Abel" panose="02000506030000020004"/>
              <a:cs typeface="Arial" panose="020B0604020202020204" pitchFamily="34" charset="0"/>
            </a:rPr>
            <a:t>and grids to use green H</a:t>
          </a:r>
          <a:r>
            <a:rPr lang="en-US" sz="1200" kern="1200" baseline="-25000" dirty="0">
              <a:latin typeface="Abel" panose="02000506030000020004"/>
              <a:cs typeface="Arial" panose="020B0604020202020204" pitchFamily="34" charset="0"/>
            </a:rPr>
            <a:t>2 </a:t>
          </a:r>
          <a:r>
            <a:rPr lang="en-US" sz="1200" kern="1200" dirty="0">
              <a:latin typeface="Abel" panose="02000506030000020004"/>
              <a:cs typeface="Arial" panose="020B0604020202020204" pitchFamily="34" charset="0"/>
            </a:rPr>
            <a:t>as a power source, particularly in sectors that will face drop-off in export demand if they do not </a:t>
          </a:r>
          <a:r>
            <a:rPr lang="en-GB" sz="1200" kern="1200" dirty="0">
              <a:latin typeface="Abel" panose="02000506030000020004"/>
              <a:cs typeface="Arial" panose="020B0604020202020204" pitchFamily="34" charset="0"/>
            </a:rPr>
            <a:t>decarbonise by 2030.</a:t>
          </a:r>
        </a:p>
      </dsp:txBody>
      <dsp:txXfrm>
        <a:off x="4991614" y="827742"/>
        <a:ext cx="1874575" cy="1196017"/>
      </dsp:txXfrm>
    </dsp:sp>
    <dsp:sp modelId="{49AA53DC-DC5F-4992-A450-639AD45937A3}">
      <dsp:nvSpPr>
        <dsp:cNvPr id="0" name=""/>
        <dsp:cNvSpPr/>
      </dsp:nvSpPr>
      <dsp:spPr>
        <a:xfrm rot="5400000">
          <a:off x="1165637" y="544800"/>
          <a:ext cx="1993362" cy="1734225"/>
        </a:xfrm>
        <a:prstGeom prst="hexagon">
          <a:avLst>
            <a:gd name="adj" fmla="val 25000"/>
            <a:gd name="vf" fmla="val 115470"/>
          </a:avLst>
        </a:prstGeom>
        <a:blipFill rotWithShape="0">
          <a:blip xmlns:r="http://schemas.openxmlformats.org/officeDocument/2006/relationships" r:embed="rId1" cstate="email">
            <a:extLst>
              <a:ext uri="{28A0092B-C50C-407E-A947-70E740481C1C}">
                <a14:useLocalDpi xmlns:a14="http://schemas.microsoft.com/office/drawing/2010/main"/>
              </a:ext>
            </a:extLst>
          </a:blip>
          <a:stretch>
            <a:fillRect/>
          </a:stretch>
        </a:blipFill>
        <a:ln w="12700" cap="flat" cmpd="sng" algn="ctr">
          <a:solidFill>
            <a:srgbClr val="6D9E7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133600">
            <a:lnSpc>
              <a:spcPct val="90000"/>
            </a:lnSpc>
            <a:spcBef>
              <a:spcPct val="0"/>
            </a:spcBef>
            <a:spcAft>
              <a:spcPct val="35000"/>
            </a:spcAft>
            <a:buNone/>
          </a:pPr>
          <a:endParaRPr lang="en-GB" sz="4800" kern="1200">
            <a:latin typeface="Abel" panose="02000506030000020004"/>
            <a:cs typeface="Arial" panose="020B0604020202020204" pitchFamily="34" charset="0"/>
          </a:endParaRPr>
        </a:p>
      </dsp:txBody>
      <dsp:txXfrm rot="-5400000">
        <a:off x="1565455" y="725864"/>
        <a:ext cx="1193725" cy="1372098"/>
      </dsp:txXfrm>
    </dsp:sp>
    <dsp:sp modelId="{661AE47D-3CA7-4CCA-A257-653F7D87100C}">
      <dsp:nvSpPr>
        <dsp:cNvPr id="0" name=""/>
        <dsp:cNvSpPr/>
      </dsp:nvSpPr>
      <dsp:spPr>
        <a:xfrm rot="5400000">
          <a:off x="2098531" y="2236766"/>
          <a:ext cx="1993362" cy="1734225"/>
        </a:xfrm>
        <a:prstGeom prst="hexagon">
          <a:avLst>
            <a:gd name="adj" fmla="val 25000"/>
            <a:gd name="vf" fmla="val 115470"/>
          </a:avLst>
        </a:prstGeom>
        <a:solidFill>
          <a:schemeClr val="lt1">
            <a:hueOff val="0"/>
            <a:satOff val="0"/>
            <a:lumOff val="0"/>
            <a:alphaOff val="0"/>
          </a:schemeClr>
        </a:solidFill>
        <a:ln w="12700" cap="flat" cmpd="sng" algn="ctr">
          <a:solidFill>
            <a:srgbClr val="6D9E7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latin typeface="Abel" panose="02000506030000020004"/>
              <a:cs typeface="Arial" panose="020B0604020202020204" pitchFamily="34" charset="0"/>
            </a:rPr>
            <a:t>MINING</a:t>
          </a:r>
        </a:p>
        <a:p>
          <a:pPr marL="0" lvl="0" indent="0" algn="ctr" defTabSz="711200">
            <a:lnSpc>
              <a:spcPct val="90000"/>
            </a:lnSpc>
            <a:spcBef>
              <a:spcPct val="0"/>
            </a:spcBef>
            <a:spcAft>
              <a:spcPct val="35000"/>
            </a:spcAft>
            <a:buNone/>
          </a:pPr>
          <a:r>
            <a:rPr lang="en-GB" sz="1600" b="1" kern="1200" dirty="0">
              <a:latin typeface="Abel" panose="02000506030000020004"/>
              <a:cs typeface="Arial" panose="020B0604020202020204" pitchFamily="34" charset="0"/>
            </a:rPr>
            <a:t>&amp; </a:t>
          </a:r>
          <a:r>
            <a:rPr lang="en-GB" sz="1400" b="1" kern="1200" dirty="0">
              <a:latin typeface="Abel" panose="02000506030000020004"/>
              <a:cs typeface="Arial" panose="020B0604020202020204" pitchFamily="34" charset="0"/>
            </a:rPr>
            <a:t>TRANSPORT</a:t>
          </a:r>
          <a:endParaRPr lang="en-GB" sz="1600" b="1" kern="1200" dirty="0">
            <a:latin typeface="Abel" panose="02000506030000020004"/>
            <a:cs typeface="Arial" panose="020B0604020202020204" pitchFamily="34" charset="0"/>
          </a:endParaRPr>
        </a:p>
      </dsp:txBody>
      <dsp:txXfrm rot="-5400000">
        <a:off x="2498349" y="2417830"/>
        <a:ext cx="1193725" cy="1372098"/>
      </dsp:txXfrm>
    </dsp:sp>
    <dsp:sp modelId="{BC04FBE0-D07D-4BCB-8246-1E20BE8286A3}">
      <dsp:nvSpPr>
        <dsp:cNvPr id="0" name=""/>
        <dsp:cNvSpPr/>
      </dsp:nvSpPr>
      <dsp:spPr>
        <a:xfrm>
          <a:off x="294882" y="2486088"/>
          <a:ext cx="1874578" cy="1196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dirty="0">
              <a:latin typeface="Abel" panose="02000506030000020004"/>
              <a:cs typeface="Arial" panose="020B0604020202020204" pitchFamily="34" charset="0"/>
            </a:rPr>
            <a:t>Mining, agriculture and logistics need to convert.  .</a:t>
          </a:r>
        </a:p>
      </dsp:txBody>
      <dsp:txXfrm>
        <a:off x="294882" y="2486088"/>
        <a:ext cx="1874578" cy="1196017"/>
      </dsp:txXfrm>
    </dsp:sp>
    <dsp:sp modelId="{5C981B79-5DBD-4228-B40C-7599DFFCECF8}">
      <dsp:nvSpPr>
        <dsp:cNvPr id="0" name=""/>
        <dsp:cNvSpPr/>
      </dsp:nvSpPr>
      <dsp:spPr>
        <a:xfrm rot="5400000">
          <a:off x="3971494" y="2236766"/>
          <a:ext cx="1993362" cy="1734225"/>
        </a:xfrm>
        <a:prstGeom prst="hexagon">
          <a:avLst>
            <a:gd name="adj" fmla="val 25000"/>
            <a:gd name="vf" fmla="val 115470"/>
          </a:avLst>
        </a:prstGeom>
        <a:blipFill rotWithShape="0">
          <a:blip xmlns:r="http://schemas.openxmlformats.org/officeDocument/2006/relationships" r:embed="rId2" cstate="email">
            <a:extLst>
              <a:ext uri="{28A0092B-C50C-407E-A947-70E740481C1C}">
                <a14:useLocalDpi xmlns:a14="http://schemas.microsoft.com/office/drawing/2010/main"/>
              </a:ext>
            </a:extLst>
          </a:blip>
          <a:stretch>
            <a:fillRect/>
          </a:stretch>
        </a:blipFill>
        <a:ln w="12700" cap="flat" cmpd="sng" algn="ctr">
          <a:solidFill>
            <a:srgbClr val="6D9E7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133600">
            <a:lnSpc>
              <a:spcPct val="90000"/>
            </a:lnSpc>
            <a:spcBef>
              <a:spcPct val="0"/>
            </a:spcBef>
            <a:spcAft>
              <a:spcPct val="35000"/>
            </a:spcAft>
            <a:buNone/>
          </a:pPr>
          <a:endParaRPr lang="en-GB" sz="4800" kern="1200">
            <a:latin typeface="Abel" panose="02000506030000020004"/>
            <a:cs typeface="Arial" panose="020B0604020202020204" pitchFamily="34" charset="0"/>
          </a:endParaRPr>
        </a:p>
      </dsp:txBody>
      <dsp:txXfrm rot="-5400000">
        <a:off x="4371312" y="2417830"/>
        <a:ext cx="1193725" cy="1372098"/>
      </dsp:txXfrm>
    </dsp:sp>
    <dsp:sp modelId="{3B874B32-0E4F-45A6-8E76-4AC756B92768}">
      <dsp:nvSpPr>
        <dsp:cNvPr id="0" name=""/>
        <dsp:cNvSpPr/>
      </dsp:nvSpPr>
      <dsp:spPr>
        <a:xfrm rot="5400000">
          <a:off x="3038601" y="3928732"/>
          <a:ext cx="1993362" cy="1734225"/>
        </a:xfrm>
        <a:prstGeom prst="hexagon">
          <a:avLst>
            <a:gd name="adj" fmla="val 25000"/>
            <a:gd name="vf" fmla="val 115470"/>
          </a:avLst>
        </a:prstGeom>
        <a:solidFill>
          <a:schemeClr val="lt1">
            <a:hueOff val="0"/>
            <a:satOff val="0"/>
            <a:lumOff val="0"/>
            <a:alphaOff val="0"/>
          </a:schemeClr>
        </a:solidFill>
        <a:ln w="12700" cap="flat" cmpd="sng" algn="ctr">
          <a:solidFill>
            <a:srgbClr val="6D9E7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latin typeface="Abel" panose="02000506030000020004"/>
              <a:cs typeface="Arial" panose="020B0604020202020204" pitchFamily="34" charset="0"/>
            </a:rPr>
            <a:t>EXPORT</a:t>
          </a:r>
        </a:p>
      </dsp:txBody>
      <dsp:txXfrm rot="-5400000">
        <a:off x="3438419" y="4109796"/>
        <a:ext cx="1193725" cy="1372098"/>
      </dsp:txXfrm>
    </dsp:sp>
    <dsp:sp modelId="{30250BBB-49C2-47B9-82D9-948351B373D6}">
      <dsp:nvSpPr>
        <dsp:cNvPr id="0" name=""/>
        <dsp:cNvSpPr/>
      </dsp:nvSpPr>
      <dsp:spPr>
        <a:xfrm>
          <a:off x="5005451" y="4225524"/>
          <a:ext cx="1874575" cy="1196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dirty="0">
              <a:latin typeface="Abel" panose="02000506030000020004"/>
              <a:cs typeface="Arial" panose="020B0604020202020204" pitchFamily="34" charset="0"/>
            </a:rPr>
            <a:t>Producing mass scale green H</a:t>
          </a:r>
          <a:r>
            <a:rPr lang="en-GB" sz="1200" kern="1200" baseline="-25000" dirty="0">
              <a:latin typeface="Abel" panose="02000506030000020004"/>
              <a:cs typeface="Arial" panose="020B0604020202020204" pitchFamily="34" charset="0"/>
            </a:rPr>
            <a:t>2</a:t>
          </a:r>
          <a:r>
            <a:rPr lang="en-GB" sz="1200" kern="1200" dirty="0">
              <a:latin typeface="Abel" panose="02000506030000020004"/>
              <a:cs typeface="Arial" panose="020B0604020202020204" pitchFamily="34" charset="0"/>
            </a:rPr>
            <a:t> and derivatives for export, with flow-over into domestic consumption via </a:t>
          </a:r>
          <a:r>
            <a:rPr lang="en-GB" sz="1200" kern="1200" dirty="0" err="1">
              <a:latin typeface="Abel" panose="02000506030000020004"/>
              <a:cs typeface="Arial" panose="020B0604020202020204" pitchFamily="34" charset="0"/>
            </a:rPr>
            <a:t>Boegoeberg</a:t>
          </a:r>
          <a:r>
            <a:rPr lang="en-GB" sz="1200" kern="1200" dirty="0">
              <a:latin typeface="Abel" panose="02000506030000020004"/>
              <a:cs typeface="Arial" panose="020B0604020202020204" pitchFamily="34" charset="0"/>
            </a:rPr>
            <a:t> se </a:t>
          </a:r>
          <a:r>
            <a:rPr lang="en-GB" sz="1200" kern="1200" dirty="0" err="1">
              <a:latin typeface="Abel" panose="02000506030000020004"/>
              <a:cs typeface="Arial" panose="020B0604020202020204" pitchFamily="34" charset="0"/>
            </a:rPr>
            <a:t>baai</a:t>
          </a:r>
          <a:r>
            <a:rPr lang="en-GB" sz="1200" kern="1200" dirty="0">
              <a:latin typeface="Abel" panose="02000506030000020004"/>
              <a:cs typeface="Arial" panose="020B0604020202020204" pitchFamily="34" charset="0"/>
            </a:rPr>
            <a:t>.</a:t>
          </a:r>
        </a:p>
      </dsp:txBody>
      <dsp:txXfrm>
        <a:off x="5005451" y="4225524"/>
        <a:ext cx="1874575" cy="1196017"/>
      </dsp:txXfrm>
    </dsp:sp>
    <dsp:sp modelId="{594E0F0A-29FF-43F4-B115-A5442B7D442D}">
      <dsp:nvSpPr>
        <dsp:cNvPr id="0" name=""/>
        <dsp:cNvSpPr/>
      </dsp:nvSpPr>
      <dsp:spPr>
        <a:xfrm rot="5400000">
          <a:off x="1165637" y="3928732"/>
          <a:ext cx="1993362" cy="1734225"/>
        </a:xfrm>
        <a:prstGeom prst="hexagon">
          <a:avLst>
            <a:gd name="adj" fmla="val 25000"/>
            <a:gd name="vf" fmla="val 115470"/>
          </a:avLst>
        </a:prstGeom>
        <a:blipFill rotWithShape="0">
          <a:blip xmlns:r="http://schemas.openxmlformats.org/officeDocument/2006/relationships" r:embed="rId3" cstate="email">
            <a:extLst>
              <a:ext uri="{28A0092B-C50C-407E-A947-70E740481C1C}">
                <a14:useLocalDpi xmlns:a14="http://schemas.microsoft.com/office/drawing/2010/main"/>
              </a:ext>
            </a:extLst>
          </a:blip>
          <a:stretch>
            <a:fillRect/>
          </a:stretch>
        </a:blipFill>
        <a:ln w="12700" cap="flat" cmpd="sng" algn="ctr">
          <a:solidFill>
            <a:srgbClr val="6D9E7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133600">
            <a:lnSpc>
              <a:spcPct val="90000"/>
            </a:lnSpc>
            <a:spcBef>
              <a:spcPct val="0"/>
            </a:spcBef>
            <a:spcAft>
              <a:spcPct val="35000"/>
            </a:spcAft>
            <a:buNone/>
          </a:pPr>
          <a:endParaRPr lang="en-GB" sz="4800" kern="1200">
            <a:latin typeface="Abel" panose="02000506030000020004"/>
            <a:cs typeface="Arial" panose="020B0604020202020204" pitchFamily="34" charset="0"/>
          </a:endParaRPr>
        </a:p>
      </dsp:txBody>
      <dsp:txXfrm rot="-5400000">
        <a:off x="1565455" y="4109796"/>
        <a:ext cx="1193725" cy="1372098"/>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en-US"/>
              <a:pPr/>
              <a:t>6/22/2023</a:t>
            </a:fld>
            <a:endParaRPr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a:pPr/>
              <a:t>‹#›</a:t>
            </a:fld>
            <a:endParaRPr dirty="0"/>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en-US"/>
              <a:pPr/>
              <a:t>6/22/2023</a:t>
            </a:fld>
            <a:endParaRPr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a:pPr/>
              <a:t>‹#›</a:t>
            </a:fld>
            <a:endParaRPr dirty="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ZA" sz="1200" b="0" i="0" u="none" strike="noStrike" kern="1200" cap="none" spc="0" normalizeH="0" baseline="0" noProof="0" smtClean="0">
                <a:ln>
                  <a:noFill/>
                </a:ln>
                <a:solidFill>
                  <a:srgbClr val="363D3D"/>
                </a:solidFill>
                <a:effectLst/>
                <a:uLnTx/>
                <a:uFillTx/>
                <a:latin typeface="Corbe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ZA" sz="1200" b="0" i="0" u="none" strike="noStrike" kern="1200" cap="none" spc="0" normalizeH="0" baseline="0" noProof="0" dirty="0">
              <a:ln>
                <a:noFill/>
              </a:ln>
              <a:solidFill>
                <a:srgbClr val="363D3D"/>
              </a:solidFill>
              <a:effectLst/>
              <a:uLnTx/>
              <a:uFillTx/>
              <a:latin typeface="Corbel"/>
              <a:ea typeface="+mn-ea"/>
              <a:cs typeface="+mn-cs"/>
            </a:endParaRPr>
          </a:p>
        </p:txBody>
      </p:sp>
    </p:spTree>
    <p:extLst>
      <p:ext uri="{BB962C8B-B14F-4D97-AF65-F5344CB8AC3E}">
        <p14:creationId xmlns:p14="http://schemas.microsoft.com/office/powerpoint/2010/main" val="28389752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pPr/>
              <a:t>18</a:t>
            </a:fld>
            <a:endParaRPr lang="en-US" dirty="0"/>
          </a:p>
        </p:txBody>
      </p:sp>
    </p:spTree>
    <p:extLst>
      <p:ext uri="{BB962C8B-B14F-4D97-AF65-F5344CB8AC3E}">
        <p14:creationId xmlns:p14="http://schemas.microsoft.com/office/powerpoint/2010/main" val="3131685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pPr/>
              <a:t>20</a:t>
            </a:fld>
            <a:endParaRPr lang="en-US" dirty="0"/>
          </a:p>
        </p:txBody>
      </p:sp>
    </p:spTree>
    <p:extLst>
      <p:ext uri="{BB962C8B-B14F-4D97-AF65-F5344CB8AC3E}">
        <p14:creationId xmlns:p14="http://schemas.microsoft.com/office/powerpoint/2010/main" val="25188378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38478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srgbClr val="363D3D"/>
                </a:solidFill>
                <a:effectLst/>
                <a:uLnTx/>
                <a:uFillTx/>
                <a:latin typeface="Corbe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srgbClr val="363D3D"/>
              </a:solidFill>
              <a:effectLst/>
              <a:uLnTx/>
              <a:uFillTx/>
              <a:latin typeface="Corbel"/>
              <a:ea typeface="+mn-ea"/>
              <a:cs typeface="+mn-cs"/>
            </a:endParaRPr>
          </a:p>
        </p:txBody>
      </p:sp>
    </p:spTree>
    <p:extLst>
      <p:ext uri="{BB962C8B-B14F-4D97-AF65-F5344CB8AC3E}">
        <p14:creationId xmlns:p14="http://schemas.microsoft.com/office/powerpoint/2010/main" val="37321780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Premier this is our focus as the Northern Cape that will fit into the Western SADC Green Hydrogen Corridor and in turn fir into the South African Green Hydrogen Roadmap.</a:t>
            </a:r>
          </a:p>
        </p:txBody>
      </p:sp>
      <p:sp>
        <p:nvSpPr>
          <p:cNvPr id="4" name="Slide Number Placeholder 3"/>
          <p:cNvSpPr>
            <a:spLocks noGrp="1"/>
          </p:cNvSpPr>
          <p:nvPr>
            <p:ph type="sldNum" sz="quarter" idx="5"/>
          </p:nvPr>
        </p:nvSpPr>
        <p:spPr/>
        <p:txBody>
          <a:bodyPr/>
          <a:lstStyle/>
          <a:p>
            <a:fld id="{04A29B25-B782-4D18-8DCF-67C153568AEC}" type="slidenum">
              <a:rPr lang="en-ZA" smtClean="0"/>
              <a:t>27</a:t>
            </a:fld>
            <a:endParaRPr lang="en-ZA"/>
          </a:p>
        </p:txBody>
      </p:sp>
    </p:spTree>
    <p:extLst>
      <p:ext uri="{BB962C8B-B14F-4D97-AF65-F5344CB8AC3E}">
        <p14:creationId xmlns:p14="http://schemas.microsoft.com/office/powerpoint/2010/main" val="2020206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35327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srgbClr val="363D3D"/>
                </a:solidFill>
                <a:effectLst/>
                <a:uLnTx/>
                <a:uFillTx/>
                <a:latin typeface="Corbe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srgbClr val="363D3D"/>
              </a:solidFill>
              <a:effectLst/>
              <a:uLnTx/>
              <a:uFillTx/>
              <a:latin typeface="Corbel"/>
              <a:ea typeface="+mn-ea"/>
              <a:cs typeface="+mn-cs"/>
            </a:endParaRPr>
          </a:p>
        </p:txBody>
      </p:sp>
    </p:spTree>
    <p:extLst>
      <p:ext uri="{BB962C8B-B14F-4D97-AF65-F5344CB8AC3E}">
        <p14:creationId xmlns:p14="http://schemas.microsoft.com/office/powerpoint/2010/main" val="1541591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srgbClr val="363D3D"/>
                </a:solidFill>
                <a:effectLst/>
                <a:uLnTx/>
                <a:uFillTx/>
                <a:latin typeface="Corbe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rgbClr val="363D3D"/>
              </a:solidFill>
              <a:effectLst/>
              <a:uLnTx/>
              <a:uFillTx/>
              <a:latin typeface="Corbel"/>
              <a:ea typeface="+mn-ea"/>
              <a:cs typeface="+mn-cs"/>
            </a:endParaRPr>
          </a:p>
        </p:txBody>
      </p:sp>
    </p:spTree>
    <p:extLst>
      <p:ext uri="{BB962C8B-B14F-4D97-AF65-F5344CB8AC3E}">
        <p14:creationId xmlns:p14="http://schemas.microsoft.com/office/powerpoint/2010/main" val="3323905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pPr/>
              <a:t>9</a:t>
            </a:fld>
            <a:endParaRPr lang="en-US" dirty="0"/>
          </a:p>
        </p:txBody>
      </p:sp>
    </p:spTree>
    <p:extLst>
      <p:ext uri="{BB962C8B-B14F-4D97-AF65-F5344CB8AC3E}">
        <p14:creationId xmlns:p14="http://schemas.microsoft.com/office/powerpoint/2010/main" val="2866909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srgbClr val="363D3D"/>
                </a:solidFill>
                <a:effectLst/>
                <a:uLnTx/>
                <a:uFillTx/>
                <a:latin typeface="Corbe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363D3D"/>
              </a:solidFill>
              <a:effectLst/>
              <a:uLnTx/>
              <a:uFillTx/>
              <a:latin typeface="Corbel"/>
              <a:ea typeface="+mn-ea"/>
              <a:cs typeface="+mn-cs"/>
            </a:endParaRPr>
          </a:p>
        </p:txBody>
      </p:sp>
    </p:spTree>
    <p:extLst>
      <p:ext uri="{BB962C8B-B14F-4D97-AF65-F5344CB8AC3E}">
        <p14:creationId xmlns:p14="http://schemas.microsoft.com/office/powerpoint/2010/main" val="10867417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pPr/>
              <a:t>12</a:t>
            </a:fld>
            <a:endParaRPr lang="en-US" dirty="0"/>
          </a:p>
        </p:txBody>
      </p:sp>
    </p:spTree>
    <p:extLst>
      <p:ext uri="{BB962C8B-B14F-4D97-AF65-F5344CB8AC3E}">
        <p14:creationId xmlns:p14="http://schemas.microsoft.com/office/powerpoint/2010/main" val="3547692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pPr/>
              <a:t>13</a:t>
            </a:fld>
            <a:endParaRPr lang="en-US" dirty="0"/>
          </a:p>
        </p:txBody>
      </p:sp>
    </p:spTree>
    <p:extLst>
      <p:ext uri="{BB962C8B-B14F-4D97-AF65-F5344CB8AC3E}">
        <p14:creationId xmlns:p14="http://schemas.microsoft.com/office/powerpoint/2010/main" val="4195326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srgbClr val="363D3D"/>
                </a:solidFill>
                <a:effectLst/>
                <a:uLnTx/>
                <a:uFillTx/>
                <a:latin typeface="Corbe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363D3D"/>
              </a:solidFill>
              <a:effectLst/>
              <a:uLnTx/>
              <a:uFillTx/>
              <a:latin typeface="Corbel"/>
              <a:ea typeface="+mn-ea"/>
              <a:cs typeface="+mn-cs"/>
            </a:endParaRPr>
          </a:p>
        </p:txBody>
      </p:sp>
    </p:spTree>
    <p:extLst>
      <p:ext uri="{BB962C8B-B14F-4D97-AF65-F5344CB8AC3E}">
        <p14:creationId xmlns:p14="http://schemas.microsoft.com/office/powerpoint/2010/main" val="4195326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srgbClr val="363D3D"/>
                </a:solidFill>
                <a:effectLst/>
                <a:uLnTx/>
                <a:uFillTx/>
                <a:latin typeface="Corbe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363D3D"/>
              </a:solidFill>
              <a:effectLst/>
              <a:uLnTx/>
              <a:uFillTx/>
              <a:latin typeface="Corbel"/>
              <a:ea typeface="+mn-ea"/>
              <a:cs typeface="+mn-cs"/>
            </a:endParaRPr>
          </a:p>
        </p:txBody>
      </p:sp>
    </p:spTree>
    <p:extLst>
      <p:ext uri="{BB962C8B-B14F-4D97-AF65-F5344CB8AC3E}">
        <p14:creationId xmlns:p14="http://schemas.microsoft.com/office/powerpoint/2010/main" val="3323905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5" Type="http://schemas.microsoft.com/office/2007/relationships/hdphoto" Target="../media/hdphoto1.wdp"/><Relationship Id="rId4" Type="http://schemas.openxmlformats.org/officeDocument/2006/relationships/image" Target="../media/image6.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DE26E-5751-4955-8ABB-2EC0DF98CFB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BEAF5D36-6F9C-441F-8293-58894B5035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A86E7C46-9553-469C-93A9-246495D6AB1C}"/>
              </a:ext>
            </a:extLst>
          </p:cNvPr>
          <p:cNvSpPr>
            <a:spLocks noGrp="1"/>
          </p:cNvSpPr>
          <p:nvPr>
            <p:ph type="dt" sz="half" idx="10"/>
          </p:nvPr>
        </p:nvSpPr>
        <p:spPr/>
        <p:txBody>
          <a:bodyPr/>
          <a:lstStyle/>
          <a:p>
            <a:fld id="{5F3E0588-B85A-4813-BB3F-949A252E86D4}" type="datetime1">
              <a:rPr lang="en-US" smtClean="0"/>
              <a:pPr/>
              <a:t>6/22/2023</a:t>
            </a:fld>
            <a:endParaRPr lang="en-US" dirty="0"/>
          </a:p>
        </p:txBody>
      </p:sp>
      <p:sp>
        <p:nvSpPr>
          <p:cNvPr id="5" name="Footer Placeholder 4">
            <a:extLst>
              <a:ext uri="{FF2B5EF4-FFF2-40B4-BE49-F238E27FC236}">
                <a16:creationId xmlns:a16="http://schemas.microsoft.com/office/drawing/2014/main" id="{791BCBDA-0D11-4BEE-A57A-BC49890747D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820FFAC-311E-480B-83AB-DE35FD2C235F}"/>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20009862"/>
      </p:ext>
    </p:extLst>
  </p:cSld>
  <p:clrMapOvr>
    <a:masterClrMapping/>
  </p:clrMapOvr>
  <p:transition spd="slow">
    <p:pull/>
  </p:transition>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6E05F-054F-466C-A514-1CFE45105E84}"/>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803486B0-C7D6-42FE-9F46-C36DF69AEDA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8676DAFD-C139-4681-984D-AD56D208586E}"/>
              </a:ext>
            </a:extLst>
          </p:cNvPr>
          <p:cNvSpPr>
            <a:spLocks noGrp="1"/>
          </p:cNvSpPr>
          <p:nvPr>
            <p:ph type="dt" sz="half" idx="10"/>
          </p:nvPr>
        </p:nvSpPr>
        <p:spPr/>
        <p:txBody>
          <a:bodyPr/>
          <a:lstStyle/>
          <a:p>
            <a:fld id="{3729C683-C86E-4B3F-AD1B-4E3E960C188C}" type="datetime1">
              <a:rPr lang="en-US" smtClean="0"/>
              <a:pPr/>
              <a:t>6/22/2023</a:t>
            </a:fld>
            <a:endParaRPr lang="en-US" dirty="0"/>
          </a:p>
        </p:txBody>
      </p:sp>
      <p:sp>
        <p:nvSpPr>
          <p:cNvPr id="5" name="Footer Placeholder 4">
            <a:extLst>
              <a:ext uri="{FF2B5EF4-FFF2-40B4-BE49-F238E27FC236}">
                <a16:creationId xmlns:a16="http://schemas.microsoft.com/office/drawing/2014/main" id="{A3011656-7831-44F4-A26F-0D793C8D7615}"/>
              </a:ext>
            </a:extLst>
          </p:cNvPr>
          <p:cNvSpPr>
            <a:spLocks noGrp="1"/>
          </p:cNvSpPr>
          <p:nvPr>
            <p:ph type="ftr" sz="quarter" idx="11"/>
          </p:nvPr>
        </p:nvSpPr>
        <p:spPr/>
        <p:txBody>
          <a:bodyPr/>
          <a:lstStyle/>
          <a:p>
            <a:endParaRPr lang="en-ZA" dirty="0"/>
          </a:p>
        </p:txBody>
      </p:sp>
      <p:sp>
        <p:nvSpPr>
          <p:cNvPr id="6" name="Slide Number Placeholder 5">
            <a:extLst>
              <a:ext uri="{FF2B5EF4-FFF2-40B4-BE49-F238E27FC236}">
                <a16:creationId xmlns:a16="http://schemas.microsoft.com/office/drawing/2014/main" id="{84803EFE-78FD-4D20-A591-23954DE211B8}"/>
              </a:ext>
            </a:extLst>
          </p:cNvPr>
          <p:cNvSpPr>
            <a:spLocks noGrp="1"/>
          </p:cNvSpPr>
          <p:nvPr>
            <p:ph type="sldNum" sz="quarter" idx="12"/>
          </p:nvPr>
        </p:nvSpPr>
        <p:spPr/>
        <p:txBody>
          <a:bodyPr/>
          <a:lstStyle/>
          <a:p>
            <a:fld id="{CA8D9AD5-F248-4919-864A-CFD76CC027D6}" type="slidenum">
              <a:rPr lang="en-ZA" smtClean="0"/>
              <a:pPr/>
              <a:t>‹#›</a:t>
            </a:fld>
            <a:endParaRPr lang="en-ZA" dirty="0"/>
          </a:p>
        </p:txBody>
      </p:sp>
    </p:spTree>
    <p:extLst>
      <p:ext uri="{BB962C8B-B14F-4D97-AF65-F5344CB8AC3E}">
        <p14:creationId xmlns:p14="http://schemas.microsoft.com/office/powerpoint/2010/main" val="1084803119"/>
      </p:ext>
    </p:extLst>
  </p:cSld>
  <p:clrMapOvr>
    <a:masterClrMapping/>
  </p:clrMapOvr>
  <p:transition spd="slow">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98BD19-A28C-40F2-9B56-DF30DF03D3E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EA04621B-AF93-4A4B-AA31-97851B8BA32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86FE5586-CAB1-40FC-851E-6CD88267A8E2}"/>
              </a:ext>
            </a:extLst>
          </p:cNvPr>
          <p:cNvSpPr>
            <a:spLocks noGrp="1"/>
          </p:cNvSpPr>
          <p:nvPr>
            <p:ph type="dt" sz="half" idx="10"/>
          </p:nvPr>
        </p:nvSpPr>
        <p:spPr/>
        <p:txBody>
          <a:bodyPr/>
          <a:lstStyle/>
          <a:p>
            <a:fld id="{2DAFEF4E-01C1-4774-B730-A6C568D805C7}" type="datetime1">
              <a:rPr lang="en-US" smtClean="0"/>
              <a:pPr/>
              <a:t>6/22/2023</a:t>
            </a:fld>
            <a:endParaRPr lang="en-US" dirty="0"/>
          </a:p>
        </p:txBody>
      </p:sp>
      <p:sp>
        <p:nvSpPr>
          <p:cNvPr id="5" name="Footer Placeholder 4">
            <a:extLst>
              <a:ext uri="{FF2B5EF4-FFF2-40B4-BE49-F238E27FC236}">
                <a16:creationId xmlns:a16="http://schemas.microsoft.com/office/drawing/2014/main" id="{A1773B2E-FE85-4B78-BE80-9286873FB944}"/>
              </a:ext>
            </a:extLst>
          </p:cNvPr>
          <p:cNvSpPr>
            <a:spLocks noGrp="1"/>
          </p:cNvSpPr>
          <p:nvPr>
            <p:ph type="ftr" sz="quarter" idx="11"/>
          </p:nvPr>
        </p:nvSpPr>
        <p:spPr/>
        <p:txBody>
          <a:bodyPr/>
          <a:lstStyle/>
          <a:p>
            <a:endParaRPr lang="en-ZA" dirty="0"/>
          </a:p>
        </p:txBody>
      </p:sp>
      <p:sp>
        <p:nvSpPr>
          <p:cNvPr id="6" name="Slide Number Placeholder 5">
            <a:extLst>
              <a:ext uri="{FF2B5EF4-FFF2-40B4-BE49-F238E27FC236}">
                <a16:creationId xmlns:a16="http://schemas.microsoft.com/office/drawing/2014/main" id="{3E3254F5-B530-425E-B587-FAB14BD8B0DC}"/>
              </a:ext>
            </a:extLst>
          </p:cNvPr>
          <p:cNvSpPr>
            <a:spLocks noGrp="1"/>
          </p:cNvSpPr>
          <p:nvPr>
            <p:ph type="sldNum" sz="quarter" idx="12"/>
          </p:nvPr>
        </p:nvSpPr>
        <p:spPr/>
        <p:txBody>
          <a:bodyPr/>
          <a:lstStyle/>
          <a:p>
            <a:fld id="{CA8D9AD5-F248-4919-864A-CFD76CC027D6}" type="slidenum">
              <a:rPr lang="en-ZA" smtClean="0"/>
              <a:pPr/>
              <a:t>‹#›</a:t>
            </a:fld>
            <a:endParaRPr lang="en-ZA" dirty="0"/>
          </a:p>
        </p:txBody>
      </p:sp>
    </p:spTree>
    <p:extLst>
      <p:ext uri="{BB962C8B-B14F-4D97-AF65-F5344CB8AC3E}">
        <p14:creationId xmlns:p14="http://schemas.microsoft.com/office/powerpoint/2010/main" val="3930047560"/>
      </p:ext>
    </p:extLst>
  </p:cSld>
  <p:clrMapOvr>
    <a:masterClrMapping/>
  </p:clrMapOvr>
  <p:transition spd="slow">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12"/>
        <p:cNvGrpSpPr/>
        <p:nvPr/>
      </p:nvGrpSpPr>
      <p:grpSpPr>
        <a:xfrm>
          <a:off x="0" y="0"/>
          <a:ext cx="0" cy="0"/>
          <a:chOff x="0" y="0"/>
          <a:chExt cx="0" cy="0"/>
        </a:xfrm>
      </p:grpSpPr>
      <p:sp>
        <p:nvSpPr>
          <p:cNvPr id="14" name="Google Shape;14;p3"/>
          <p:cNvSpPr txBox="1">
            <a:spLocks noGrp="1"/>
          </p:cNvSpPr>
          <p:nvPr>
            <p:ph type="ctrTitle"/>
          </p:nvPr>
        </p:nvSpPr>
        <p:spPr>
          <a:xfrm>
            <a:off x="835600" y="826967"/>
            <a:ext cx="9911200" cy="964400"/>
          </a:xfrm>
          <a:prstGeom prst="rect">
            <a:avLst/>
          </a:prstGeom>
        </p:spPr>
        <p:txBody>
          <a:bodyPr spcFirstLastPara="1" wrap="square" lIns="0" tIns="0" rIns="0" bIns="0" anchor="t" anchorCtr="0">
            <a:noAutofit/>
          </a:bodyPr>
          <a:lstStyle>
            <a:lvl1pPr lvl="0" rtl="0">
              <a:spcBef>
                <a:spcPts val="0"/>
              </a:spcBef>
              <a:spcAft>
                <a:spcPts val="0"/>
              </a:spcAft>
              <a:buSzPts val="6000"/>
              <a:buNone/>
              <a:defRPr sz="8000"/>
            </a:lvl1pPr>
            <a:lvl2pPr lvl="1" rtl="0">
              <a:spcBef>
                <a:spcPts val="0"/>
              </a:spcBef>
              <a:spcAft>
                <a:spcPts val="0"/>
              </a:spcAft>
              <a:buSzPts val="6000"/>
              <a:buNone/>
              <a:defRPr sz="8000"/>
            </a:lvl2pPr>
            <a:lvl3pPr lvl="2" rtl="0">
              <a:spcBef>
                <a:spcPts val="0"/>
              </a:spcBef>
              <a:spcAft>
                <a:spcPts val="0"/>
              </a:spcAft>
              <a:buSzPts val="6000"/>
              <a:buNone/>
              <a:defRPr sz="8000"/>
            </a:lvl3pPr>
            <a:lvl4pPr lvl="3" rtl="0">
              <a:spcBef>
                <a:spcPts val="0"/>
              </a:spcBef>
              <a:spcAft>
                <a:spcPts val="0"/>
              </a:spcAft>
              <a:buSzPts val="6000"/>
              <a:buNone/>
              <a:defRPr sz="8000"/>
            </a:lvl4pPr>
            <a:lvl5pPr lvl="4" rtl="0">
              <a:spcBef>
                <a:spcPts val="0"/>
              </a:spcBef>
              <a:spcAft>
                <a:spcPts val="0"/>
              </a:spcAft>
              <a:buSzPts val="6000"/>
              <a:buNone/>
              <a:defRPr sz="8000"/>
            </a:lvl5pPr>
            <a:lvl6pPr lvl="5" rtl="0">
              <a:spcBef>
                <a:spcPts val="0"/>
              </a:spcBef>
              <a:spcAft>
                <a:spcPts val="0"/>
              </a:spcAft>
              <a:buSzPts val="6000"/>
              <a:buNone/>
              <a:defRPr sz="8000"/>
            </a:lvl6pPr>
            <a:lvl7pPr lvl="6" rtl="0">
              <a:spcBef>
                <a:spcPts val="0"/>
              </a:spcBef>
              <a:spcAft>
                <a:spcPts val="0"/>
              </a:spcAft>
              <a:buSzPts val="6000"/>
              <a:buNone/>
              <a:defRPr sz="8000"/>
            </a:lvl7pPr>
            <a:lvl8pPr lvl="7" rtl="0">
              <a:spcBef>
                <a:spcPts val="0"/>
              </a:spcBef>
              <a:spcAft>
                <a:spcPts val="0"/>
              </a:spcAft>
              <a:buSzPts val="6000"/>
              <a:buNone/>
              <a:defRPr sz="8000"/>
            </a:lvl8pPr>
            <a:lvl9pPr lvl="8" rtl="0">
              <a:spcBef>
                <a:spcPts val="0"/>
              </a:spcBef>
              <a:spcAft>
                <a:spcPts val="0"/>
              </a:spcAft>
              <a:buSzPts val="6000"/>
              <a:buNone/>
              <a:defRPr sz="8000"/>
            </a:lvl9pPr>
          </a:lstStyle>
          <a:p>
            <a:endParaRPr/>
          </a:p>
        </p:txBody>
      </p:sp>
      <p:sp>
        <p:nvSpPr>
          <p:cNvPr id="15" name="Google Shape;15;p3"/>
          <p:cNvSpPr txBox="1">
            <a:spLocks noGrp="1"/>
          </p:cNvSpPr>
          <p:nvPr>
            <p:ph type="subTitle" idx="1"/>
          </p:nvPr>
        </p:nvSpPr>
        <p:spPr>
          <a:xfrm>
            <a:off x="835600" y="1892969"/>
            <a:ext cx="9911200" cy="5336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2400"/>
              <a:buNone/>
              <a:defRPr/>
            </a:lvl1pPr>
            <a:lvl2pPr lvl="1" rtl="0">
              <a:spcBef>
                <a:spcPts val="1067"/>
              </a:spcBef>
              <a:spcAft>
                <a:spcPts val="0"/>
              </a:spcAft>
              <a:buClr>
                <a:schemeClr val="dk2"/>
              </a:buClr>
              <a:buSzPts val="3000"/>
              <a:buNone/>
              <a:defRPr sz="4000"/>
            </a:lvl2pPr>
            <a:lvl3pPr lvl="2" rtl="0">
              <a:spcBef>
                <a:spcPts val="1067"/>
              </a:spcBef>
              <a:spcAft>
                <a:spcPts val="0"/>
              </a:spcAft>
              <a:buClr>
                <a:schemeClr val="dk2"/>
              </a:buClr>
              <a:buSzPts val="3000"/>
              <a:buNone/>
              <a:defRPr sz="4000"/>
            </a:lvl3pPr>
            <a:lvl4pPr lvl="3" rtl="0">
              <a:spcBef>
                <a:spcPts val="1067"/>
              </a:spcBef>
              <a:spcAft>
                <a:spcPts val="0"/>
              </a:spcAft>
              <a:buSzPts val="3000"/>
              <a:buNone/>
              <a:defRPr sz="4000"/>
            </a:lvl4pPr>
            <a:lvl5pPr lvl="4" rtl="0">
              <a:spcBef>
                <a:spcPts val="1067"/>
              </a:spcBef>
              <a:spcAft>
                <a:spcPts val="0"/>
              </a:spcAft>
              <a:buSzPts val="3000"/>
              <a:buNone/>
              <a:defRPr sz="4000"/>
            </a:lvl5pPr>
            <a:lvl6pPr lvl="5" rtl="0">
              <a:spcBef>
                <a:spcPts val="1067"/>
              </a:spcBef>
              <a:spcAft>
                <a:spcPts val="0"/>
              </a:spcAft>
              <a:buSzPts val="3000"/>
              <a:buNone/>
              <a:defRPr sz="4000"/>
            </a:lvl6pPr>
            <a:lvl7pPr lvl="6" rtl="0">
              <a:spcBef>
                <a:spcPts val="1067"/>
              </a:spcBef>
              <a:spcAft>
                <a:spcPts val="0"/>
              </a:spcAft>
              <a:buSzPts val="3000"/>
              <a:buNone/>
              <a:defRPr sz="4000"/>
            </a:lvl7pPr>
            <a:lvl8pPr lvl="7" rtl="0">
              <a:spcBef>
                <a:spcPts val="1067"/>
              </a:spcBef>
              <a:spcAft>
                <a:spcPts val="0"/>
              </a:spcAft>
              <a:buSzPts val="3000"/>
              <a:buNone/>
              <a:defRPr sz="4000"/>
            </a:lvl8pPr>
            <a:lvl9pPr lvl="8" rtl="0">
              <a:spcBef>
                <a:spcPts val="1067"/>
              </a:spcBef>
              <a:spcAft>
                <a:spcPts val="1067"/>
              </a:spcAft>
              <a:buSzPts val="3000"/>
              <a:buNone/>
              <a:defRPr sz="4000"/>
            </a:lvl9pPr>
          </a:lstStyle>
          <a:p>
            <a:endParaRPr/>
          </a:p>
        </p:txBody>
      </p:sp>
    </p:spTree>
    <p:extLst>
      <p:ext uri="{BB962C8B-B14F-4D97-AF65-F5344CB8AC3E}">
        <p14:creationId xmlns:p14="http://schemas.microsoft.com/office/powerpoint/2010/main" val="41245038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40B8C-57C9-43EA-8055-F337416140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BD75CDC9-0F08-4B75-8407-A1A3D22F0C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C1DEFFC1-1139-4319-B68C-A6142F4E20EC}"/>
              </a:ext>
            </a:extLst>
          </p:cNvPr>
          <p:cNvSpPr>
            <a:spLocks noGrp="1"/>
          </p:cNvSpPr>
          <p:nvPr>
            <p:ph type="dt" sz="half" idx="10"/>
          </p:nvPr>
        </p:nvSpPr>
        <p:spPr/>
        <p:txBody>
          <a:bodyPr/>
          <a:lstStyle/>
          <a:p>
            <a:fld id="{A19C0662-9BFF-4877-A215-5096487869AF}" type="datetimeFigureOut">
              <a:rPr lang="en-ZA" smtClean="0"/>
              <a:t>2023/06/22</a:t>
            </a:fld>
            <a:endParaRPr lang="en-ZA"/>
          </a:p>
        </p:txBody>
      </p:sp>
      <p:sp>
        <p:nvSpPr>
          <p:cNvPr id="5" name="Footer Placeholder 4">
            <a:extLst>
              <a:ext uri="{FF2B5EF4-FFF2-40B4-BE49-F238E27FC236}">
                <a16:creationId xmlns:a16="http://schemas.microsoft.com/office/drawing/2014/main" id="{35F9A4AC-B981-4319-B383-F37D9334EC5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B20B69F7-3F8A-4165-A5F9-C0653B302FC8}"/>
              </a:ext>
            </a:extLst>
          </p:cNvPr>
          <p:cNvSpPr>
            <a:spLocks noGrp="1"/>
          </p:cNvSpPr>
          <p:nvPr>
            <p:ph type="sldNum" sz="quarter" idx="12"/>
          </p:nvPr>
        </p:nvSpPr>
        <p:spPr/>
        <p:txBody>
          <a:bodyPr/>
          <a:lstStyle/>
          <a:p>
            <a:fld id="{A6F933CF-7A1F-4188-8468-0339EC7376AE}" type="slidenum">
              <a:rPr lang="en-ZA" smtClean="0"/>
              <a:t>‹#›</a:t>
            </a:fld>
            <a:endParaRPr lang="en-ZA"/>
          </a:p>
        </p:txBody>
      </p:sp>
    </p:spTree>
    <p:extLst>
      <p:ext uri="{BB962C8B-B14F-4D97-AF65-F5344CB8AC3E}">
        <p14:creationId xmlns:p14="http://schemas.microsoft.com/office/powerpoint/2010/main" val="40285669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69FC5-5C00-4099-9C2A-6C64646D5200}"/>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B9FB440D-1522-4928-99EB-FC80178DD4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E224439-AB77-4D7C-899B-1CB755600E54}"/>
              </a:ext>
            </a:extLst>
          </p:cNvPr>
          <p:cNvSpPr>
            <a:spLocks noGrp="1"/>
          </p:cNvSpPr>
          <p:nvPr>
            <p:ph type="dt" sz="half" idx="10"/>
          </p:nvPr>
        </p:nvSpPr>
        <p:spPr/>
        <p:txBody>
          <a:bodyPr/>
          <a:lstStyle/>
          <a:p>
            <a:fld id="{A19C0662-9BFF-4877-A215-5096487869AF}" type="datetimeFigureOut">
              <a:rPr lang="en-ZA" smtClean="0"/>
              <a:t>2023/06/22</a:t>
            </a:fld>
            <a:endParaRPr lang="en-ZA"/>
          </a:p>
        </p:txBody>
      </p:sp>
      <p:sp>
        <p:nvSpPr>
          <p:cNvPr id="5" name="Footer Placeholder 4">
            <a:extLst>
              <a:ext uri="{FF2B5EF4-FFF2-40B4-BE49-F238E27FC236}">
                <a16:creationId xmlns:a16="http://schemas.microsoft.com/office/drawing/2014/main" id="{CE35A83D-3782-4C2E-B1B2-6C8ECCE0758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07BE689-C56B-43F7-BC7C-8B6C383948AF}"/>
              </a:ext>
            </a:extLst>
          </p:cNvPr>
          <p:cNvSpPr>
            <a:spLocks noGrp="1"/>
          </p:cNvSpPr>
          <p:nvPr>
            <p:ph type="sldNum" sz="quarter" idx="12"/>
          </p:nvPr>
        </p:nvSpPr>
        <p:spPr/>
        <p:txBody>
          <a:bodyPr/>
          <a:lstStyle/>
          <a:p>
            <a:fld id="{A6F933CF-7A1F-4188-8468-0339EC7376AE}" type="slidenum">
              <a:rPr lang="en-ZA" smtClean="0"/>
              <a:t>‹#›</a:t>
            </a:fld>
            <a:endParaRPr lang="en-ZA"/>
          </a:p>
        </p:txBody>
      </p:sp>
    </p:spTree>
    <p:extLst>
      <p:ext uri="{BB962C8B-B14F-4D97-AF65-F5344CB8AC3E}">
        <p14:creationId xmlns:p14="http://schemas.microsoft.com/office/powerpoint/2010/main" val="21828828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99580-10A3-4027-8463-9EB3FC603ED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658CA459-368C-4CF4-9772-E9DC95FE82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C5C505-5391-49A6-A7B3-1D0DB617E8C5}"/>
              </a:ext>
            </a:extLst>
          </p:cNvPr>
          <p:cNvSpPr>
            <a:spLocks noGrp="1"/>
          </p:cNvSpPr>
          <p:nvPr>
            <p:ph type="dt" sz="half" idx="10"/>
          </p:nvPr>
        </p:nvSpPr>
        <p:spPr/>
        <p:txBody>
          <a:bodyPr/>
          <a:lstStyle/>
          <a:p>
            <a:fld id="{A19C0662-9BFF-4877-A215-5096487869AF}" type="datetimeFigureOut">
              <a:rPr lang="en-ZA" smtClean="0"/>
              <a:t>2023/06/22</a:t>
            </a:fld>
            <a:endParaRPr lang="en-ZA"/>
          </a:p>
        </p:txBody>
      </p:sp>
      <p:sp>
        <p:nvSpPr>
          <p:cNvPr id="5" name="Footer Placeholder 4">
            <a:extLst>
              <a:ext uri="{FF2B5EF4-FFF2-40B4-BE49-F238E27FC236}">
                <a16:creationId xmlns:a16="http://schemas.microsoft.com/office/drawing/2014/main" id="{D2A3E6FB-FBD9-48C5-A59A-B63DCE1A2621}"/>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921E856B-9488-48E4-8AA4-9CB3B434A574}"/>
              </a:ext>
            </a:extLst>
          </p:cNvPr>
          <p:cNvSpPr>
            <a:spLocks noGrp="1"/>
          </p:cNvSpPr>
          <p:nvPr>
            <p:ph type="sldNum" sz="quarter" idx="12"/>
          </p:nvPr>
        </p:nvSpPr>
        <p:spPr/>
        <p:txBody>
          <a:bodyPr/>
          <a:lstStyle/>
          <a:p>
            <a:fld id="{A6F933CF-7A1F-4188-8468-0339EC7376AE}" type="slidenum">
              <a:rPr lang="en-ZA" smtClean="0"/>
              <a:t>‹#›</a:t>
            </a:fld>
            <a:endParaRPr lang="en-ZA"/>
          </a:p>
        </p:txBody>
      </p:sp>
    </p:spTree>
    <p:extLst>
      <p:ext uri="{BB962C8B-B14F-4D97-AF65-F5344CB8AC3E}">
        <p14:creationId xmlns:p14="http://schemas.microsoft.com/office/powerpoint/2010/main" val="21855246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864DD-78B2-4675-82C4-EA26513BCF17}"/>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53485FD6-1C74-4E0E-914C-145FA4D358D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32891982-BAA4-422A-8D7A-BD26B616A81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67863964-FCE5-4972-8113-6DA47A31F143}"/>
              </a:ext>
            </a:extLst>
          </p:cNvPr>
          <p:cNvSpPr>
            <a:spLocks noGrp="1"/>
          </p:cNvSpPr>
          <p:nvPr>
            <p:ph type="dt" sz="half" idx="10"/>
          </p:nvPr>
        </p:nvSpPr>
        <p:spPr/>
        <p:txBody>
          <a:bodyPr/>
          <a:lstStyle/>
          <a:p>
            <a:fld id="{A19C0662-9BFF-4877-A215-5096487869AF}" type="datetimeFigureOut">
              <a:rPr lang="en-ZA" smtClean="0"/>
              <a:t>2023/06/22</a:t>
            </a:fld>
            <a:endParaRPr lang="en-ZA"/>
          </a:p>
        </p:txBody>
      </p:sp>
      <p:sp>
        <p:nvSpPr>
          <p:cNvPr id="6" name="Footer Placeholder 5">
            <a:extLst>
              <a:ext uri="{FF2B5EF4-FFF2-40B4-BE49-F238E27FC236}">
                <a16:creationId xmlns:a16="http://schemas.microsoft.com/office/drawing/2014/main" id="{AE1AB1C4-772D-4720-AD50-C13551DC353C}"/>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EBE062E0-DC07-4B73-A429-210D9A0C9844}"/>
              </a:ext>
            </a:extLst>
          </p:cNvPr>
          <p:cNvSpPr>
            <a:spLocks noGrp="1"/>
          </p:cNvSpPr>
          <p:nvPr>
            <p:ph type="sldNum" sz="quarter" idx="12"/>
          </p:nvPr>
        </p:nvSpPr>
        <p:spPr/>
        <p:txBody>
          <a:bodyPr/>
          <a:lstStyle/>
          <a:p>
            <a:fld id="{A6F933CF-7A1F-4188-8468-0339EC7376AE}" type="slidenum">
              <a:rPr lang="en-ZA" smtClean="0"/>
              <a:t>‹#›</a:t>
            </a:fld>
            <a:endParaRPr lang="en-ZA"/>
          </a:p>
        </p:txBody>
      </p:sp>
    </p:spTree>
    <p:extLst>
      <p:ext uri="{BB962C8B-B14F-4D97-AF65-F5344CB8AC3E}">
        <p14:creationId xmlns:p14="http://schemas.microsoft.com/office/powerpoint/2010/main" val="5719599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3FDD1-E38C-4685-A61A-5B1A09C21B85}"/>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9B0A81B4-71F1-4CD2-A2B2-01BD0ADD10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D39C76-E285-4FCF-8DAF-58038AABC31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AD02727B-6692-4B66-8A1C-9E20ADD3ED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51D8D75-7686-4B00-96EE-5DB03286F5D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E9F43D40-483C-4BD0-9F44-35646A9181E9}"/>
              </a:ext>
            </a:extLst>
          </p:cNvPr>
          <p:cNvSpPr>
            <a:spLocks noGrp="1"/>
          </p:cNvSpPr>
          <p:nvPr>
            <p:ph type="dt" sz="half" idx="10"/>
          </p:nvPr>
        </p:nvSpPr>
        <p:spPr/>
        <p:txBody>
          <a:bodyPr/>
          <a:lstStyle/>
          <a:p>
            <a:fld id="{A19C0662-9BFF-4877-A215-5096487869AF}" type="datetimeFigureOut">
              <a:rPr lang="en-ZA" smtClean="0"/>
              <a:t>2023/06/22</a:t>
            </a:fld>
            <a:endParaRPr lang="en-ZA"/>
          </a:p>
        </p:txBody>
      </p:sp>
      <p:sp>
        <p:nvSpPr>
          <p:cNvPr id="8" name="Footer Placeholder 7">
            <a:extLst>
              <a:ext uri="{FF2B5EF4-FFF2-40B4-BE49-F238E27FC236}">
                <a16:creationId xmlns:a16="http://schemas.microsoft.com/office/drawing/2014/main" id="{80DE4C4C-F7FF-4799-A39A-64770A088D85}"/>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DE31E74A-046D-4DAA-80DC-6858F4DEFBAC}"/>
              </a:ext>
            </a:extLst>
          </p:cNvPr>
          <p:cNvSpPr>
            <a:spLocks noGrp="1"/>
          </p:cNvSpPr>
          <p:nvPr>
            <p:ph type="sldNum" sz="quarter" idx="12"/>
          </p:nvPr>
        </p:nvSpPr>
        <p:spPr/>
        <p:txBody>
          <a:bodyPr/>
          <a:lstStyle/>
          <a:p>
            <a:fld id="{A6F933CF-7A1F-4188-8468-0339EC7376AE}" type="slidenum">
              <a:rPr lang="en-ZA" smtClean="0"/>
              <a:t>‹#›</a:t>
            </a:fld>
            <a:endParaRPr lang="en-ZA"/>
          </a:p>
        </p:txBody>
      </p:sp>
    </p:spTree>
    <p:extLst>
      <p:ext uri="{BB962C8B-B14F-4D97-AF65-F5344CB8AC3E}">
        <p14:creationId xmlns:p14="http://schemas.microsoft.com/office/powerpoint/2010/main" val="3963057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D30F2-F51E-48E0-8776-3E0C99CF23C5}"/>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1480CFE2-29B8-4D69-86B8-B67DF7F05320}"/>
              </a:ext>
            </a:extLst>
          </p:cNvPr>
          <p:cNvSpPr>
            <a:spLocks noGrp="1"/>
          </p:cNvSpPr>
          <p:nvPr>
            <p:ph type="dt" sz="half" idx="10"/>
          </p:nvPr>
        </p:nvSpPr>
        <p:spPr/>
        <p:txBody>
          <a:bodyPr/>
          <a:lstStyle/>
          <a:p>
            <a:fld id="{A19C0662-9BFF-4877-A215-5096487869AF}" type="datetimeFigureOut">
              <a:rPr lang="en-ZA" smtClean="0"/>
              <a:t>2023/06/22</a:t>
            </a:fld>
            <a:endParaRPr lang="en-ZA"/>
          </a:p>
        </p:txBody>
      </p:sp>
      <p:sp>
        <p:nvSpPr>
          <p:cNvPr id="4" name="Footer Placeholder 3">
            <a:extLst>
              <a:ext uri="{FF2B5EF4-FFF2-40B4-BE49-F238E27FC236}">
                <a16:creationId xmlns:a16="http://schemas.microsoft.com/office/drawing/2014/main" id="{6E979930-3849-46FD-8D8C-C2F21BF69020}"/>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092A9B57-C710-4D4A-8CF8-799B2BFCB9E9}"/>
              </a:ext>
            </a:extLst>
          </p:cNvPr>
          <p:cNvSpPr>
            <a:spLocks noGrp="1"/>
          </p:cNvSpPr>
          <p:nvPr>
            <p:ph type="sldNum" sz="quarter" idx="12"/>
          </p:nvPr>
        </p:nvSpPr>
        <p:spPr/>
        <p:txBody>
          <a:bodyPr/>
          <a:lstStyle/>
          <a:p>
            <a:fld id="{A6F933CF-7A1F-4188-8468-0339EC7376AE}" type="slidenum">
              <a:rPr lang="en-ZA" smtClean="0"/>
              <a:t>‹#›</a:t>
            </a:fld>
            <a:endParaRPr lang="en-ZA"/>
          </a:p>
        </p:txBody>
      </p:sp>
    </p:spTree>
    <p:extLst>
      <p:ext uri="{BB962C8B-B14F-4D97-AF65-F5344CB8AC3E}">
        <p14:creationId xmlns:p14="http://schemas.microsoft.com/office/powerpoint/2010/main" val="38223897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6FF0F0-5813-4F52-96C8-40D22D1EC2EA}"/>
              </a:ext>
            </a:extLst>
          </p:cNvPr>
          <p:cNvSpPr>
            <a:spLocks noGrp="1"/>
          </p:cNvSpPr>
          <p:nvPr>
            <p:ph type="dt" sz="half" idx="10"/>
          </p:nvPr>
        </p:nvSpPr>
        <p:spPr/>
        <p:txBody>
          <a:bodyPr/>
          <a:lstStyle/>
          <a:p>
            <a:fld id="{A19C0662-9BFF-4877-A215-5096487869AF}" type="datetimeFigureOut">
              <a:rPr lang="en-ZA" smtClean="0"/>
              <a:t>2023/06/22</a:t>
            </a:fld>
            <a:endParaRPr lang="en-ZA"/>
          </a:p>
        </p:txBody>
      </p:sp>
      <p:sp>
        <p:nvSpPr>
          <p:cNvPr id="3" name="Footer Placeholder 2">
            <a:extLst>
              <a:ext uri="{FF2B5EF4-FFF2-40B4-BE49-F238E27FC236}">
                <a16:creationId xmlns:a16="http://schemas.microsoft.com/office/drawing/2014/main" id="{F5B755ED-124F-4C0B-9AAE-DC454EC0D1AB}"/>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DF90E258-BA68-499C-ACC2-A131D4141AE0}"/>
              </a:ext>
            </a:extLst>
          </p:cNvPr>
          <p:cNvSpPr>
            <a:spLocks noGrp="1"/>
          </p:cNvSpPr>
          <p:nvPr>
            <p:ph type="sldNum" sz="quarter" idx="12"/>
          </p:nvPr>
        </p:nvSpPr>
        <p:spPr/>
        <p:txBody>
          <a:bodyPr/>
          <a:lstStyle/>
          <a:p>
            <a:fld id="{A6F933CF-7A1F-4188-8468-0339EC7376AE}" type="slidenum">
              <a:rPr lang="en-ZA" smtClean="0"/>
              <a:t>‹#›</a:t>
            </a:fld>
            <a:endParaRPr lang="en-ZA"/>
          </a:p>
        </p:txBody>
      </p:sp>
    </p:spTree>
    <p:extLst>
      <p:ext uri="{BB962C8B-B14F-4D97-AF65-F5344CB8AC3E}">
        <p14:creationId xmlns:p14="http://schemas.microsoft.com/office/powerpoint/2010/main" val="3991271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2B02A-4894-4EDB-BF54-F2F4D58DDF5A}"/>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3BF4721A-5BEE-4BAE-BE14-4CC61399A7F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5A295D2-18F9-4BEE-A8D0-73CD575CF8D6}"/>
              </a:ext>
            </a:extLst>
          </p:cNvPr>
          <p:cNvSpPr>
            <a:spLocks noGrp="1"/>
          </p:cNvSpPr>
          <p:nvPr>
            <p:ph type="dt" sz="half" idx="10"/>
          </p:nvPr>
        </p:nvSpPr>
        <p:spPr/>
        <p:txBody>
          <a:bodyPr/>
          <a:lstStyle/>
          <a:p>
            <a:fld id="{ABBF387B-724B-4D23-AC8F-892CB6819BDC}" type="datetime1">
              <a:rPr lang="en-US" smtClean="0"/>
              <a:pPr/>
              <a:t>6/22/2023</a:t>
            </a:fld>
            <a:endParaRPr lang="en-US" dirty="0"/>
          </a:p>
        </p:txBody>
      </p:sp>
      <p:sp>
        <p:nvSpPr>
          <p:cNvPr id="5" name="Footer Placeholder 4">
            <a:extLst>
              <a:ext uri="{FF2B5EF4-FFF2-40B4-BE49-F238E27FC236}">
                <a16:creationId xmlns:a16="http://schemas.microsoft.com/office/drawing/2014/main" id="{DEF9BFD9-5B48-46C9-B968-B9683F6DF5CD}"/>
              </a:ext>
            </a:extLst>
          </p:cNvPr>
          <p:cNvSpPr>
            <a:spLocks noGrp="1"/>
          </p:cNvSpPr>
          <p:nvPr>
            <p:ph type="ftr" sz="quarter" idx="11"/>
          </p:nvPr>
        </p:nvSpPr>
        <p:spPr/>
        <p:txBody>
          <a:bodyPr/>
          <a:lstStyle/>
          <a:p>
            <a:endParaRPr lang="en-ZA" dirty="0"/>
          </a:p>
        </p:txBody>
      </p:sp>
      <p:sp>
        <p:nvSpPr>
          <p:cNvPr id="6" name="Slide Number Placeholder 5">
            <a:extLst>
              <a:ext uri="{FF2B5EF4-FFF2-40B4-BE49-F238E27FC236}">
                <a16:creationId xmlns:a16="http://schemas.microsoft.com/office/drawing/2014/main" id="{05DB5452-4084-40B0-B24C-3DDBBCAB1AA0}"/>
              </a:ext>
            </a:extLst>
          </p:cNvPr>
          <p:cNvSpPr>
            <a:spLocks noGrp="1"/>
          </p:cNvSpPr>
          <p:nvPr>
            <p:ph type="sldNum" sz="quarter" idx="12"/>
          </p:nvPr>
        </p:nvSpPr>
        <p:spPr/>
        <p:txBody>
          <a:bodyPr/>
          <a:lstStyle/>
          <a:p>
            <a:fld id="{CA8D9AD5-F248-4919-864A-CFD76CC027D6}" type="slidenum">
              <a:rPr lang="en-ZA" smtClean="0"/>
              <a:pPr/>
              <a:t>‹#›</a:t>
            </a:fld>
            <a:endParaRPr lang="en-ZA" dirty="0"/>
          </a:p>
        </p:txBody>
      </p:sp>
    </p:spTree>
    <p:extLst>
      <p:ext uri="{BB962C8B-B14F-4D97-AF65-F5344CB8AC3E}">
        <p14:creationId xmlns:p14="http://schemas.microsoft.com/office/powerpoint/2010/main" val="4246499354"/>
      </p:ext>
    </p:extLst>
  </p:cSld>
  <p:clrMapOvr>
    <a:masterClrMapping/>
  </p:clrMapOvr>
  <p:transition spd="slow">
    <p:pull/>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B01F6-7D28-49E9-BBB6-C2813CCB90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C8B297DD-9A67-4B75-B06F-07EA5B5C24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6EBF967F-481E-493A-BFF1-45AB0E2DA6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58EFBD-E4D5-446F-BC96-7810BC197D98}"/>
              </a:ext>
            </a:extLst>
          </p:cNvPr>
          <p:cNvSpPr>
            <a:spLocks noGrp="1"/>
          </p:cNvSpPr>
          <p:nvPr>
            <p:ph type="dt" sz="half" idx="10"/>
          </p:nvPr>
        </p:nvSpPr>
        <p:spPr/>
        <p:txBody>
          <a:bodyPr/>
          <a:lstStyle/>
          <a:p>
            <a:fld id="{A19C0662-9BFF-4877-A215-5096487869AF}" type="datetimeFigureOut">
              <a:rPr lang="en-ZA" smtClean="0"/>
              <a:t>2023/06/22</a:t>
            </a:fld>
            <a:endParaRPr lang="en-ZA"/>
          </a:p>
        </p:txBody>
      </p:sp>
      <p:sp>
        <p:nvSpPr>
          <p:cNvPr id="6" name="Footer Placeholder 5">
            <a:extLst>
              <a:ext uri="{FF2B5EF4-FFF2-40B4-BE49-F238E27FC236}">
                <a16:creationId xmlns:a16="http://schemas.microsoft.com/office/drawing/2014/main" id="{9E0E0D59-30C6-46DB-B08D-5DD091649CD7}"/>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938B333F-BB6C-4C2F-BF42-170C2EDD167F}"/>
              </a:ext>
            </a:extLst>
          </p:cNvPr>
          <p:cNvSpPr>
            <a:spLocks noGrp="1"/>
          </p:cNvSpPr>
          <p:nvPr>
            <p:ph type="sldNum" sz="quarter" idx="12"/>
          </p:nvPr>
        </p:nvSpPr>
        <p:spPr/>
        <p:txBody>
          <a:bodyPr/>
          <a:lstStyle/>
          <a:p>
            <a:fld id="{A6F933CF-7A1F-4188-8468-0339EC7376AE}" type="slidenum">
              <a:rPr lang="en-ZA" smtClean="0"/>
              <a:t>‹#›</a:t>
            </a:fld>
            <a:endParaRPr lang="en-ZA"/>
          </a:p>
        </p:txBody>
      </p:sp>
    </p:spTree>
    <p:extLst>
      <p:ext uri="{BB962C8B-B14F-4D97-AF65-F5344CB8AC3E}">
        <p14:creationId xmlns:p14="http://schemas.microsoft.com/office/powerpoint/2010/main" val="1521135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DE718-00C9-4568-82AF-B7E8FC11D8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A41E6C42-F517-4F6D-B2A0-0057593368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7E32FAF6-2FF0-4927-8E0C-7EE601BAFE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B011F0-7183-4F10-A95D-0D663983C73A}"/>
              </a:ext>
            </a:extLst>
          </p:cNvPr>
          <p:cNvSpPr>
            <a:spLocks noGrp="1"/>
          </p:cNvSpPr>
          <p:nvPr>
            <p:ph type="dt" sz="half" idx="10"/>
          </p:nvPr>
        </p:nvSpPr>
        <p:spPr/>
        <p:txBody>
          <a:bodyPr/>
          <a:lstStyle/>
          <a:p>
            <a:fld id="{A19C0662-9BFF-4877-A215-5096487869AF}" type="datetimeFigureOut">
              <a:rPr lang="en-ZA" smtClean="0"/>
              <a:t>2023/06/22</a:t>
            </a:fld>
            <a:endParaRPr lang="en-ZA"/>
          </a:p>
        </p:txBody>
      </p:sp>
      <p:sp>
        <p:nvSpPr>
          <p:cNvPr id="6" name="Footer Placeholder 5">
            <a:extLst>
              <a:ext uri="{FF2B5EF4-FFF2-40B4-BE49-F238E27FC236}">
                <a16:creationId xmlns:a16="http://schemas.microsoft.com/office/drawing/2014/main" id="{41783373-ECE0-4248-8FBC-D242AFDA512C}"/>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3671EB19-0B26-474B-AB41-841DDFC457F1}"/>
              </a:ext>
            </a:extLst>
          </p:cNvPr>
          <p:cNvSpPr>
            <a:spLocks noGrp="1"/>
          </p:cNvSpPr>
          <p:nvPr>
            <p:ph type="sldNum" sz="quarter" idx="12"/>
          </p:nvPr>
        </p:nvSpPr>
        <p:spPr/>
        <p:txBody>
          <a:bodyPr/>
          <a:lstStyle/>
          <a:p>
            <a:fld id="{A6F933CF-7A1F-4188-8468-0339EC7376AE}" type="slidenum">
              <a:rPr lang="en-ZA" smtClean="0"/>
              <a:t>‹#›</a:t>
            </a:fld>
            <a:endParaRPr lang="en-ZA"/>
          </a:p>
        </p:txBody>
      </p:sp>
    </p:spTree>
    <p:extLst>
      <p:ext uri="{BB962C8B-B14F-4D97-AF65-F5344CB8AC3E}">
        <p14:creationId xmlns:p14="http://schemas.microsoft.com/office/powerpoint/2010/main" val="13263809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7E7BE-81CF-48BA-83FC-B908E38F30E0}"/>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F6F986BF-FA9D-49E9-A3FA-83AE22CBC5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6760809-5BAC-4FA8-8245-A0D208FB0490}"/>
              </a:ext>
            </a:extLst>
          </p:cNvPr>
          <p:cNvSpPr>
            <a:spLocks noGrp="1"/>
          </p:cNvSpPr>
          <p:nvPr>
            <p:ph type="dt" sz="half" idx="10"/>
          </p:nvPr>
        </p:nvSpPr>
        <p:spPr/>
        <p:txBody>
          <a:bodyPr/>
          <a:lstStyle/>
          <a:p>
            <a:fld id="{A19C0662-9BFF-4877-A215-5096487869AF}" type="datetimeFigureOut">
              <a:rPr lang="en-ZA" smtClean="0"/>
              <a:t>2023/06/22</a:t>
            </a:fld>
            <a:endParaRPr lang="en-ZA"/>
          </a:p>
        </p:txBody>
      </p:sp>
      <p:sp>
        <p:nvSpPr>
          <p:cNvPr id="5" name="Footer Placeholder 4">
            <a:extLst>
              <a:ext uri="{FF2B5EF4-FFF2-40B4-BE49-F238E27FC236}">
                <a16:creationId xmlns:a16="http://schemas.microsoft.com/office/drawing/2014/main" id="{B0C429F8-9F6F-49BC-8CF3-BD7A98A252BE}"/>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A7E649F-2519-4FFD-BDCF-42D7365500D1}"/>
              </a:ext>
            </a:extLst>
          </p:cNvPr>
          <p:cNvSpPr>
            <a:spLocks noGrp="1"/>
          </p:cNvSpPr>
          <p:nvPr>
            <p:ph type="sldNum" sz="quarter" idx="12"/>
          </p:nvPr>
        </p:nvSpPr>
        <p:spPr/>
        <p:txBody>
          <a:bodyPr/>
          <a:lstStyle/>
          <a:p>
            <a:fld id="{A6F933CF-7A1F-4188-8468-0339EC7376AE}" type="slidenum">
              <a:rPr lang="en-ZA" smtClean="0"/>
              <a:t>‹#›</a:t>
            </a:fld>
            <a:endParaRPr lang="en-ZA"/>
          </a:p>
        </p:txBody>
      </p:sp>
    </p:spTree>
    <p:extLst>
      <p:ext uri="{BB962C8B-B14F-4D97-AF65-F5344CB8AC3E}">
        <p14:creationId xmlns:p14="http://schemas.microsoft.com/office/powerpoint/2010/main" val="3504022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005919-CE7E-4752-9310-017DF1F4C1D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B440CA8D-966B-4465-A205-1BB3FE3D1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CAB073EE-452D-4528-8509-F45B96C8BF2F}"/>
              </a:ext>
            </a:extLst>
          </p:cNvPr>
          <p:cNvSpPr>
            <a:spLocks noGrp="1"/>
          </p:cNvSpPr>
          <p:nvPr>
            <p:ph type="dt" sz="half" idx="10"/>
          </p:nvPr>
        </p:nvSpPr>
        <p:spPr/>
        <p:txBody>
          <a:bodyPr/>
          <a:lstStyle/>
          <a:p>
            <a:fld id="{A19C0662-9BFF-4877-A215-5096487869AF}" type="datetimeFigureOut">
              <a:rPr lang="en-ZA" smtClean="0"/>
              <a:t>2023/06/22</a:t>
            </a:fld>
            <a:endParaRPr lang="en-ZA"/>
          </a:p>
        </p:txBody>
      </p:sp>
      <p:sp>
        <p:nvSpPr>
          <p:cNvPr id="5" name="Footer Placeholder 4">
            <a:extLst>
              <a:ext uri="{FF2B5EF4-FFF2-40B4-BE49-F238E27FC236}">
                <a16:creationId xmlns:a16="http://schemas.microsoft.com/office/drawing/2014/main" id="{40B42901-13CF-431D-A969-BB337CE01CC4}"/>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379A287-D845-4474-A5CF-AF4AEB8D9C45}"/>
              </a:ext>
            </a:extLst>
          </p:cNvPr>
          <p:cNvSpPr>
            <a:spLocks noGrp="1"/>
          </p:cNvSpPr>
          <p:nvPr>
            <p:ph type="sldNum" sz="quarter" idx="12"/>
          </p:nvPr>
        </p:nvSpPr>
        <p:spPr/>
        <p:txBody>
          <a:bodyPr/>
          <a:lstStyle/>
          <a:p>
            <a:fld id="{A6F933CF-7A1F-4188-8468-0339EC7376AE}" type="slidenum">
              <a:rPr lang="en-ZA" smtClean="0"/>
              <a:t>‹#›</a:t>
            </a:fld>
            <a:endParaRPr lang="en-ZA"/>
          </a:p>
        </p:txBody>
      </p:sp>
    </p:spTree>
    <p:extLst>
      <p:ext uri="{BB962C8B-B14F-4D97-AF65-F5344CB8AC3E}">
        <p14:creationId xmlns:p14="http://schemas.microsoft.com/office/powerpoint/2010/main" val="27173538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1"/>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1"/>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189" indent="0" algn="ctr">
              <a:buNone/>
              <a:defRPr sz="1800"/>
            </a:lvl2pPr>
            <a:lvl3pPr marL="914377" indent="0" algn="ctr">
              <a:buNone/>
              <a:defRPr sz="1800"/>
            </a:lvl3pPr>
            <a:lvl4pPr marL="1371566" indent="0" algn="ctr">
              <a:buNone/>
              <a:defRPr sz="1800"/>
            </a:lvl4pPr>
            <a:lvl5pPr marL="1828754" indent="0" algn="ctr">
              <a:buNone/>
              <a:defRPr sz="1800"/>
            </a:lvl5pPr>
            <a:lvl6pPr marL="2285943" indent="0" algn="ctr">
              <a:buNone/>
              <a:defRPr sz="1800"/>
            </a:lvl6pPr>
            <a:lvl7pPr marL="2743131" indent="0" algn="ctr">
              <a:buNone/>
              <a:defRPr sz="1800"/>
            </a:lvl7pPr>
            <a:lvl8pPr marL="3200320" indent="0" algn="ctr">
              <a:buNone/>
              <a:defRPr sz="1800"/>
            </a:lvl8pPr>
            <a:lvl9pPr marL="3657509"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B61BEF0D-F0BB-DE4B-95CE-6DB70DBA9567}" type="datetimeFigureOut">
              <a:rPr lang="en-US" smtClean="0"/>
              <a:pPr/>
              <a:t>6/22/2023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r"/>
            <a:fld id="{00000000-1234-1234-1234-123412341234}" type="slidenum">
              <a:rPr lang="en" smtClean="0"/>
              <a:pPr algn="r"/>
              <a:t>‹#›</a:t>
            </a:fld>
            <a:endParaRPr lang="en"/>
          </a:p>
        </p:txBody>
      </p:sp>
      <p:cxnSp>
        <p:nvCxnSpPr>
          <p:cNvPr id="8" name="Straight Connector 7"/>
          <p:cNvCxnSpPr/>
          <p:nvPr/>
        </p:nvCxnSpPr>
        <p:spPr>
          <a:xfrm flipV="1">
            <a:off x="8386843" y="5264107"/>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6151679"/>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4207254852"/>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1"/>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1"/>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6/22/2023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r"/>
            <a:fld id="{00000000-1234-1234-1234-123412341234}" type="slidenum">
              <a:rPr lang="en" smtClean="0"/>
              <a:pPr algn="r"/>
              <a:t>‹#›</a:t>
            </a:fld>
            <a:endParaRPr lang="en"/>
          </a:p>
        </p:txBody>
      </p:sp>
      <p:cxnSp>
        <p:nvCxnSpPr>
          <p:cNvPr id="8" name="Straight Connector 7"/>
          <p:cNvCxnSpPr/>
          <p:nvPr/>
        </p:nvCxnSpPr>
        <p:spPr>
          <a:xfrm flipV="1">
            <a:off x="8386843" y="5264107"/>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351077"/>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6/22/2023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3304861735"/>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9"/>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marL="0" lvl="0" indent="0" algn="l" defTabSz="914377"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9"/>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6/22/2023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1053442733"/>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6/22/2023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397563271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D3DEE-491B-452D-BD25-9DBAF54664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3BA0C124-98AD-4205-9D3A-8E0D0D688C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6CEA76D-8BA6-4A30-9A49-D2E261D6A1CE}"/>
              </a:ext>
            </a:extLst>
          </p:cNvPr>
          <p:cNvSpPr>
            <a:spLocks noGrp="1"/>
          </p:cNvSpPr>
          <p:nvPr>
            <p:ph type="dt" sz="half" idx="10"/>
          </p:nvPr>
        </p:nvSpPr>
        <p:spPr/>
        <p:txBody>
          <a:bodyPr/>
          <a:lstStyle/>
          <a:p>
            <a:fld id="{2F5FACA6-D5AA-43CA-95C6-CD5722D06311}" type="datetime1">
              <a:rPr lang="en-US" smtClean="0"/>
              <a:pPr/>
              <a:t>6/22/2023</a:t>
            </a:fld>
            <a:endParaRPr lang="en-US" dirty="0"/>
          </a:p>
        </p:txBody>
      </p:sp>
      <p:sp>
        <p:nvSpPr>
          <p:cNvPr id="5" name="Footer Placeholder 4">
            <a:extLst>
              <a:ext uri="{FF2B5EF4-FFF2-40B4-BE49-F238E27FC236}">
                <a16:creationId xmlns:a16="http://schemas.microsoft.com/office/drawing/2014/main" id="{202DC4FC-C61E-494C-882C-7F50CB9AC30F}"/>
              </a:ext>
            </a:extLst>
          </p:cNvPr>
          <p:cNvSpPr>
            <a:spLocks noGrp="1"/>
          </p:cNvSpPr>
          <p:nvPr>
            <p:ph type="ftr" sz="quarter" idx="11"/>
          </p:nvPr>
        </p:nvSpPr>
        <p:spPr/>
        <p:txBody>
          <a:bodyPr/>
          <a:lstStyle/>
          <a:p>
            <a:endParaRPr lang="en-ZA" dirty="0"/>
          </a:p>
        </p:txBody>
      </p:sp>
      <p:sp>
        <p:nvSpPr>
          <p:cNvPr id="6" name="Slide Number Placeholder 5">
            <a:extLst>
              <a:ext uri="{FF2B5EF4-FFF2-40B4-BE49-F238E27FC236}">
                <a16:creationId xmlns:a16="http://schemas.microsoft.com/office/drawing/2014/main" id="{C0D2BAAF-9A93-4102-8D55-4FDEDA5D51A8}"/>
              </a:ext>
            </a:extLst>
          </p:cNvPr>
          <p:cNvSpPr>
            <a:spLocks noGrp="1"/>
          </p:cNvSpPr>
          <p:nvPr>
            <p:ph type="sldNum" sz="quarter" idx="12"/>
          </p:nvPr>
        </p:nvSpPr>
        <p:spPr/>
        <p:txBody>
          <a:bodyPr/>
          <a:lstStyle/>
          <a:p>
            <a:fld id="{CA8D9AD5-F248-4919-864A-CFD76CC027D6}" type="slidenum">
              <a:rPr lang="en-ZA" smtClean="0"/>
              <a:pPr/>
              <a:t>‹#›</a:t>
            </a:fld>
            <a:endParaRPr lang="en-ZA" dirty="0"/>
          </a:p>
        </p:txBody>
      </p:sp>
    </p:spTree>
    <p:extLst>
      <p:ext uri="{BB962C8B-B14F-4D97-AF65-F5344CB8AC3E}">
        <p14:creationId xmlns:p14="http://schemas.microsoft.com/office/powerpoint/2010/main" val="1115192270"/>
      </p:ext>
    </p:extLst>
  </p:cSld>
  <p:clrMapOvr>
    <a:masterClrMapping/>
  </p:clrMapOvr>
  <p:transition spd="slow">
    <p:pull/>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6/22/2023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14992553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5"/>
          </a:xfrm>
        </p:spPr>
        <p:txBody>
          <a:bodyPr lIns="91440" rIns="91440">
            <a:normAutofit/>
          </a:bodyPr>
          <a:lstStyle>
            <a:lvl1pPr marL="0" indent="0">
              <a:lnSpc>
                <a:spcPct val="108000"/>
              </a:lnSpc>
              <a:spcBef>
                <a:spcPts val="600"/>
              </a:spcBef>
              <a:buNone/>
              <a:defRPr sz="16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6/22/2023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2459067584"/>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9"/>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9"/>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6/22/2023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r"/>
            <a:fld id="{00000000-1234-1234-1234-123412341234}" type="slidenum">
              <a:rPr lang="en" smtClean="0"/>
              <a:pPr algn="r"/>
              <a:t>‹#›</a:t>
            </a:fld>
            <a:endParaRPr lang="en"/>
          </a:p>
        </p:txBody>
      </p:sp>
      <p:cxnSp>
        <p:nvCxnSpPr>
          <p:cNvPr id="8" name="Straight Connector 7"/>
          <p:cNvCxnSpPr/>
          <p:nvPr/>
        </p:nvCxnSpPr>
        <p:spPr>
          <a:xfrm flipV="1">
            <a:off x="8386843" y="5264107"/>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5992112"/>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6/22/2023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2968154796"/>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2"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6/22/2023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2011525315"/>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type="title">
  <p:cSld name="Title">
    <p:bg>
      <p:bgPr>
        <a:gradFill>
          <a:gsLst>
            <a:gs pos="0">
              <a:schemeClr val="accent1"/>
            </a:gs>
            <a:gs pos="50000">
              <a:schemeClr val="accent2"/>
            </a:gs>
            <a:gs pos="100000">
              <a:schemeClr val="accent3"/>
            </a:gs>
          </a:gsLst>
          <a:path path="circle">
            <a:fillToRect l="100000" b="100000"/>
          </a:path>
          <a:tileRect t="-100000" r="-100000"/>
        </a:gradFill>
        <a:effectLst/>
      </p:bgPr>
    </p:bg>
    <p:spTree>
      <p:nvGrpSpPr>
        <p:cNvPr id="1" name="Shape 9"/>
        <p:cNvGrpSpPr/>
        <p:nvPr/>
      </p:nvGrpSpPr>
      <p:grpSpPr>
        <a:xfrm>
          <a:off x="0" y="0"/>
          <a:ext cx="0" cy="0"/>
          <a:chOff x="0" y="0"/>
          <a:chExt cx="0" cy="0"/>
        </a:xfrm>
      </p:grpSpPr>
      <p:sp>
        <p:nvSpPr>
          <p:cNvPr id="11" name="Google Shape;11;p2"/>
          <p:cNvSpPr txBox="1">
            <a:spLocks noGrp="1"/>
          </p:cNvSpPr>
          <p:nvPr>
            <p:ph type="ctrTitle"/>
          </p:nvPr>
        </p:nvSpPr>
        <p:spPr>
          <a:xfrm>
            <a:off x="835600" y="826967"/>
            <a:ext cx="7591200" cy="2611200"/>
          </a:xfrm>
          <a:prstGeom prst="rect">
            <a:avLst/>
          </a:prstGeom>
          <a:effectLst>
            <a:outerShdw blurRad="28575" dist="19050" dir="2700000" algn="bl" rotWithShape="0">
              <a:schemeClr val="dk1">
                <a:alpha val="20000"/>
              </a:schemeClr>
            </a:outerShdw>
          </a:effectLst>
        </p:spPr>
        <p:txBody>
          <a:bodyPr spcFirstLastPara="1" wrap="square" lIns="0" tIns="0" rIns="0" bIns="0" anchor="t" anchorCtr="0">
            <a:noAutofit/>
          </a:bodyPr>
          <a:lstStyle>
            <a:lvl1pPr lvl="0" rtl="0">
              <a:spcBef>
                <a:spcPts val="0"/>
              </a:spcBef>
              <a:spcAft>
                <a:spcPts val="0"/>
              </a:spcAft>
              <a:buClr>
                <a:schemeClr val="lt1"/>
              </a:buClr>
              <a:buSzPts val="7200"/>
              <a:buNone/>
              <a:defRPr sz="9600">
                <a:solidFill>
                  <a:schemeClr val="lt1"/>
                </a:solidFill>
              </a:defRPr>
            </a:lvl1pPr>
            <a:lvl2pPr lvl="1" rtl="0">
              <a:spcBef>
                <a:spcPts val="0"/>
              </a:spcBef>
              <a:spcAft>
                <a:spcPts val="0"/>
              </a:spcAft>
              <a:buClr>
                <a:schemeClr val="lt1"/>
              </a:buClr>
              <a:buSzPts val="7200"/>
              <a:buNone/>
              <a:defRPr sz="9600">
                <a:solidFill>
                  <a:schemeClr val="lt1"/>
                </a:solidFill>
              </a:defRPr>
            </a:lvl2pPr>
            <a:lvl3pPr lvl="2" rtl="0">
              <a:spcBef>
                <a:spcPts val="0"/>
              </a:spcBef>
              <a:spcAft>
                <a:spcPts val="0"/>
              </a:spcAft>
              <a:buClr>
                <a:schemeClr val="lt1"/>
              </a:buClr>
              <a:buSzPts val="7200"/>
              <a:buNone/>
              <a:defRPr sz="9600">
                <a:solidFill>
                  <a:schemeClr val="lt1"/>
                </a:solidFill>
              </a:defRPr>
            </a:lvl3pPr>
            <a:lvl4pPr lvl="3" rtl="0">
              <a:spcBef>
                <a:spcPts val="0"/>
              </a:spcBef>
              <a:spcAft>
                <a:spcPts val="0"/>
              </a:spcAft>
              <a:buClr>
                <a:schemeClr val="lt1"/>
              </a:buClr>
              <a:buSzPts val="7200"/>
              <a:buNone/>
              <a:defRPr sz="9600">
                <a:solidFill>
                  <a:schemeClr val="lt1"/>
                </a:solidFill>
              </a:defRPr>
            </a:lvl4pPr>
            <a:lvl5pPr lvl="4" rtl="0">
              <a:spcBef>
                <a:spcPts val="0"/>
              </a:spcBef>
              <a:spcAft>
                <a:spcPts val="0"/>
              </a:spcAft>
              <a:buClr>
                <a:schemeClr val="lt1"/>
              </a:buClr>
              <a:buSzPts val="7200"/>
              <a:buNone/>
              <a:defRPr sz="9600">
                <a:solidFill>
                  <a:schemeClr val="lt1"/>
                </a:solidFill>
              </a:defRPr>
            </a:lvl5pPr>
            <a:lvl6pPr lvl="5" rtl="0">
              <a:spcBef>
                <a:spcPts val="0"/>
              </a:spcBef>
              <a:spcAft>
                <a:spcPts val="0"/>
              </a:spcAft>
              <a:buClr>
                <a:schemeClr val="lt1"/>
              </a:buClr>
              <a:buSzPts val="7200"/>
              <a:buNone/>
              <a:defRPr sz="9600">
                <a:solidFill>
                  <a:schemeClr val="lt1"/>
                </a:solidFill>
              </a:defRPr>
            </a:lvl6pPr>
            <a:lvl7pPr lvl="6" rtl="0">
              <a:spcBef>
                <a:spcPts val="0"/>
              </a:spcBef>
              <a:spcAft>
                <a:spcPts val="0"/>
              </a:spcAft>
              <a:buClr>
                <a:schemeClr val="lt1"/>
              </a:buClr>
              <a:buSzPts val="7200"/>
              <a:buNone/>
              <a:defRPr sz="9600">
                <a:solidFill>
                  <a:schemeClr val="lt1"/>
                </a:solidFill>
              </a:defRPr>
            </a:lvl7pPr>
            <a:lvl8pPr lvl="7" rtl="0">
              <a:spcBef>
                <a:spcPts val="0"/>
              </a:spcBef>
              <a:spcAft>
                <a:spcPts val="0"/>
              </a:spcAft>
              <a:buClr>
                <a:schemeClr val="lt1"/>
              </a:buClr>
              <a:buSzPts val="7200"/>
              <a:buNone/>
              <a:defRPr sz="9600">
                <a:solidFill>
                  <a:schemeClr val="lt1"/>
                </a:solidFill>
              </a:defRPr>
            </a:lvl8pPr>
            <a:lvl9pPr lvl="8" rtl="0">
              <a:spcBef>
                <a:spcPts val="0"/>
              </a:spcBef>
              <a:spcAft>
                <a:spcPts val="0"/>
              </a:spcAft>
              <a:buClr>
                <a:schemeClr val="lt1"/>
              </a:buClr>
              <a:buSzPts val="7200"/>
              <a:buNone/>
              <a:defRPr sz="9600">
                <a:solidFill>
                  <a:schemeClr val="lt1"/>
                </a:solidFill>
              </a:defRPr>
            </a:lvl9pPr>
          </a:lstStyle>
          <a:p>
            <a:endParaRPr/>
          </a:p>
        </p:txBody>
      </p:sp>
    </p:spTree>
    <p:extLst>
      <p:ext uri="{BB962C8B-B14F-4D97-AF65-F5344CB8AC3E}">
        <p14:creationId xmlns:p14="http://schemas.microsoft.com/office/powerpoint/2010/main" val="20630295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28"/>
        <p:cNvGrpSpPr/>
        <p:nvPr/>
      </p:nvGrpSpPr>
      <p:grpSpPr>
        <a:xfrm>
          <a:off x="0" y="0"/>
          <a:ext cx="0" cy="0"/>
          <a:chOff x="0" y="0"/>
          <a:chExt cx="0" cy="0"/>
        </a:xfrm>
      </p:grpSpPr>
      <p:sp>
        <p:nvSpPr>
          <p:cNvPr id="32" name="Google Shape;32;p6"/>
          <p:cNvSpPr txBox="1">
            <a:spLocks noGrp="1"/>
          </p:cNvSpPr>
          <p:nvPr>
            <p:ph type="title"/>
          </p:nvPr>
        </p:nvSpPr>
        <p:spPr>
          <a:xfrm>
            <a:off x="1140400" y="1114667"/>
            <a:ext cx="9920400" cy="528400"/>
          </a:xfrm>
          <a:prstGeom prst="rect">
            <a:avLst/>
          </a:prstGeom>
        </p:spPr>
        <p:txBody>
          <a:bodyPr spcFirstLastPara="1" wrap="square" lIns="0" tIns="0" rIns="0" bIns="0"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33" name="Google Shape;33;p6"/>
          <p:cNvSpPr txBox="1">
            <a:spLocks noGrp="1"/>
          </p:cNvSpPr>
          <p:nvPr>
            <p:ph type="body" idx="1"/>
          </p:nvPr>
        </p:nvSpPr>
        <p:spPr>
          <a:xfrm>
            <a:off x="1140367" y="2102067"/>
            <a:ext cx="4630800" cy="4129600"/>
          </a:xfrm>
          <a:prstGeom prst="rect">
            <a:avLst/>
          </a:prstGeom>
        </p:spPr>
        <p:txBody>
          <a:bodyPr spcFirstLastPara="1" wrap="square" lIns="0" tIns="0" rIns="0" bIns="0" anchor="t" anchorCtr="0">
            <a:noAutofit/>
          </a:bodyPr>
          <a:lstStyle>
            <a:lvl1pPr marL="609585" lvl="0" indent="-474121" rtl="0">
              <a:spcBef>
                <a:spcPts val="0"/>
              </a:spcBef>
              <a:spcAft>
                <a:spcPts val="0"/>
              </a:spcAft>
              <a:buSzPts val="2000"/>
              <a:buChar char="▸"/>
              <a:defRPr sz="2667"/>
            </a:lvl1pPr>
            <a:lvl2pPr marL="1219170" lvl="1" indent="-474121" rtl="0">
              <a:spcBef>
                <a:spcPts val="1067"/>
              </a:spcBef>
              <a:spcAft>
                <a:spcPts val="0"/>
              </a:spcAft>
              <a:buSzPts val="2000"/>
              <a:buChar char="▹"/>
              <a:defRPr sz="2667"/>
            </a:lvl2pPr>
            <a:lvl3pPr marL="1828754" lvl="2" indent="-474121" rtl="0">
              <a:spcBef>
                <a:spcPts val="1067"/>
              </a:spcBef>
              <a:spcAft>
                <a:spcPts val="0"/>
              </a:spcAft>
              <a:buSzPts val="2000"/>
              <a:buChar char="▹"/>
              <a:defRPr sz="2667"/>
            </a:lvl3pPr>
            <a:lvl4pPr marL="2438339" lvl="3" indent="-474121" rtl="0">
              <a:spcBef>
                <a:spcPts val="1067"/>
              </a:spcBef>
              <a:spcAft>
                <a:spcPts val="0"/>
              </a:spcAft>
              <a:buSzPts val="2000"/>
              <a:buChar char="●"/>
              <a:defRPr sz="2667"/>
            </a:lvl4pPr>
            <a:lvl5pPr marL="3047924" lvl="4" indent="-474121" rtl="0">
              <a:spcBef>
                <a:spcPts val="1067"/>
              </a:spcBef>
              <a:spcAft>
                <a:spcPts val="0"/>
              </a:spcAft>
              <a:buSzPts val="2000"/>
              <a:buChar char="○"/>
              <a:defRPr sz="2667"/>
            </a:lvl5pPr>
            <a:lvl6pPr marL="3657509" lvl="5" indent="-474121" rtl="0">
              <a:spcBef>
                <a:spcPts val="1067"/>
              </a:spcBef>
              <a:spcAft>
                <a:spcPts val="0"/>
              </a:spcAft>
              <a:buSzPts val="2000"/>
              <a:buChar char="■"/>
              <a:defRPr sz="2667"/>
            </a:lvl6pPr>
            <a:lvl7pPr marL="4267093" lvl="6" indent="-474121" rtl="0">
              <a:spcBef>
                <a:spcPts val="1067"/>
              </a:spcBef>
              <a:spcAft>
                <a:spcPts val="0"/>
              </a:spcAft>
              <a:buSzPts val="2000"/>
              <a:buChar char="●"/>
              <a:defRPr sz="2667"/>
            </a:lvl7pPr>
            <a:lvl8pPr marL="4876678" lvl="7" indent="-474121" rtl="0">
              <a:spcBef>
                <a:spcPts val="1067"/>
              </a:spcBef>
              <a:spcAft>
                <a:spcPts val="0"/>
              </a:spcAft>
              <a:buSzPts val="2000"/>
              <a:buChar char="○"/>
              <a:defRPr sz="2667"/>
            </a:lvl8pPr>
            <a:lvl9pPr marL="5486263" lvl="8" indent="-474121" rtl="0">
              <a:spcBef>
                <a:spcPts val="1067"/>
              </a:spcBef>
              <a:spcAft>
                <a:spcPts val="1067"/>
              </a:spcAft>
              <a:buSzPts val="2000"/>
              <a:buChar char="■"/>
              <a:defRPr sz="2667"/>
            </a:lvl9pPr>
          </a:lstStyle>
          <a:p>
            <a:endParaRPr/>
          </a:p>
        </p:txBody>
      </p:sp>
      <p:sp>
        <p:nvSpPr>
          <p:cNvPr id="34" name="Google Shape;34;p6"/>
          <p:cNvSpPr txBox="1">
            <a:spLocks noGrp="1"/>
          </p:cNvSpPr>
          <p:nvPr>
            <p:ph type="body" idx="2"/>
          </p:nvPr>
        </p:nvSpPr>
        <p:spPr>
          <a:xfrm>
            <a:off x="6420799" y="2102067"/>
            <a:ext cx="4630800" cy="4129600"/>
          </a:xfrm>
          <a:prstGeom prst="rect">
            <a:avLst/>
          </a:prstGeom>
        </p:spPr>
        <p:txBody>
          <a:bodyPr spcFirstLastPara="1" wrap="square" lIns="0" tIns="0" rIns="0" bIns="0" anchor="t" anchorCtr="0">
            <a:noAutofit/>
          </a:bodyPr>
          <a:lstStyle>
            <a:lvl1pPr marL="609585" lvl="0" indent="-474121" rtl="0">
              <a:spcBef>
                <a:spcPts val="0"/>
              </a:spcBef>
              <a:spcAft>
                <a:spcPts val="0"/>
              </a:spcAft>
              <a:buSzPts val="2000"/>
              <a:buChar char="▸"/>
              <a:defRPr sz="2667"/>
            </a:lvl1pPr>
            <a:lvl2pPr marL="1219170" lvl="1" indent="-474121" rtl="0">
              <a:spcBef>
                <a:spcPts val="1067"/>
              </a:spcBef>
              <a:spcAft>
                <a:spcPts val="0"/>
              </a:spcAft>
              <a:buSzPts val="2000"/>
              <a:buChar char="▹"/>
              <a:defRPr sz="2667"/>
            </a:lvl2pPr>
            <a:lvl3pPr marL="1828754" lvl="2" indent="-474121" rtl="0">
              <a:spcBef>
                <a:spcPts val="1067"/>
              </a:spcBef>
              <a:spcAft>
                <a:spcPts val="0"/>
              </a:spcAft>
              <a:buSzPts val="2000"/>
              <a:buChar char="▹"/>
              <a:defRPr sz="2667"/>
            </a:lvl3pPr>
            <a:lvl4pPr marL="2438339" lvl="3" indent="-474121" rtl="0">
              <a:spcBef>
                <a:spcPts val="1067"/>
              </a:spcBef>
              <a:spcAft>
                <a:spcPts val="0"/>
              </a:spcAft>
              <a:buSzPts val="2000"/>
              <a:buChar char="●"/>
              <a:defRPr sz="2667"/>
            </a:lvl4pPr>
            <a:lvl5pPr marL="3047924" lvl="4" indent="-474121" rtl="0">
              <a:spcBef>
                <a:spcPts val="1067"/>
              </a:spcBef>
              <a:spcAft>
                <a:spcPts val="0"/>
              </a:spcAft>
              <a:buSzPts val="2000"/>
              <a:buChar char="○"/>
              <a:defRPr sz="2667"/>
            </a:lvl5pPr>
            <a:lvl6pPr marL="3657509" lvl="5" indent="-474121" rtl="0">
              <a:spcBef>
                <a:spcPts val="1067"/>
              </a:spcBef>
              <a:spcAft>
                <a:spcPts val="0"/>
              </a:spcAft>
              <a:buSzPts val="2000"/>
              <a:buChar char="■"/>
              <a:defRPr sz="2667"/>
            </a:lvl6pPr>
            <a:lvl7pPr marL="4267093" lvl="6" indent="-474121" rtl="0">
              <a:spcBef>
                <a:spcPts val="1067"/>
              </a:spcBef>
              <a:spcAft>
                <a:spcPts val="0"/>
              </a:spcAft>
              <a:buSzPts val="2000"/>
              <a:buChar char="●"/>
              <a:defRPr sz="2667"/>
            </a:lvl7pPr>
            <a:lvl8pPr marL="4876678" lvl="7" indent="-474121" rtl="0">
              <a:spcBef>
                <a:spcPts val="1067"/>
              </a:spcBef>
              <a:spcAft>
                <a:spcPts val="0"/>
              </a:spcAft>
              <a:buSzPts val="2000"/>
              <a:buChar char="○"/>
              <a:defRPr sz="2667"/>
            </a:lvl8pPr>
            <a:lvl9pPr marL="5486263" lvl="8" indent="-474121" rtl="0">
              <a:spcBef>
                <a:spcPts val="1067"/>
              </a:spcBef>
              <a:spcAft>
                <a:spcPts val="1067"/>
              </a:spcAft>
              <a:buSzPts val="2000"/>
              <a:buChar char="■"/>
              <a:defRPr sz="2667"/>
            </a:lvl9pPr>
          </a:lstStyle>
          <a:p>
            <a:endParaRPr/>
          </a:p>
        </p:txBody>
      </p:sp>
      <p:sp>
        <p:nvSpPr>
          <p:cNvPr id="35" name="Google Shape;35;p6"/>
          <p:cNvSpPr txBox="1">
            <a:spLocks noGrp="1"/>
          </p:cNvSpPr>
          <p:nvPr>
            <p:ph type="sldNum" idx="12"/>
          </p:nvPr>
        </p:nvSpPr>
        <p:spPr>
          <a:xfrm>
            <a:off x="11205845" y="62315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35918897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ubtitle">
  <p:cSld name="Subtitle">
    <p:bg>
      <p:bgPr>
        <a:gradFill>
          <a:gsLst>
            <a:gs pos="0">
              <a:schemeClr val="lt1"/>
            </a:gs>
            <a:gs pos="50000">
              <a:schemeClr val="accent1"/>
            </a:gs>
            <a:gs pos="100000">
              <a:schemeClr val="accent2"/>
            </a:gs>
          </a:gsLst>
          <a:path path="circle">
            <a:fillToRect t="100000" r="100000"/>
          </a:path>
          <a:tileRect l="-100000" b="-100000"/>
        </a:gradFill>
        <a:effectLst/>
      </p:bgPr>
    </p:bg>
    <p:spTree>
      <p:nvGrpSpPr>
        <p:cNvPr id="1" name="Shape 12"/>
        <p:cNvGrpSpPr/>
        <p:nvPr/>
      </p:nvGrpSpPr>
      <p:grpSpPr>
        <a:xfrm>
          <a:off x="0" y="0"/>
          <a:ext cx="0" cy="0"/>
          <a:chOff x="0" y="0"/>
          <a:chExt cx="0" cy="0"/>
        </a:xfrm>
      </p:grpSpPr>
      <p:sp>
        <p:nvSpPr>
          <p:cNvPr id="14" name="Google Shape;14;p3"/>
          <p:cNvSpPr txBox="1">
            <a:spLocks noGrp="1"/>
          </p:cNvSpPr>
          <p:nvPr>
            <p:ph type="ctrTitle"/>
          </p:nvPr>
        </p:nvSpPr>
        <p:spPr>
          <a:xfrm>
            <a:off x="835600" y="826967"/>
            <a:ext cx="9911200" cy="964400"/>
          </a:xfrm>
          <a:prstGeom prst="rect">
            <a:avLst/>
          </a:prstGeom>
        </p:spPr>
        <p:txBody>
          <a:bodyPr spcFirstLastPara="1" wrap="square" lIns="0" tIns="0" rIns="0" bIns="0" anchor="t" anchorCtr="0">
            <a:noAutofit/>
          </a:bodyPr>
          <a:lstStyle>
            <a:lvl1pPr lvl="0" rtl="0">
              <a:spcBef>
                <a:spcPts val="0"/>
              </a:spcBef>
              <a:spcAft>
                <a:spcPts val="0"/>
              </a:spcAft>
              <a:buSzPts val="6000"/>
              <a:buNone/>
              <a:defRPr sz="8000"/>
            </a:lvl1pPr>
            <a:lvl2pPr lvl="1" rtl="0">
              <a:spcBef>
                <a:spcPts val="0"/>
              </a:spcBef>
              <a:spcAft>
                <a:spcPts val="0"/>
              </a:spcAft>
              <a:buSzPts val="6000"/>
              <a:buNone/>
              <a:defRPr sz="8000"/>
            </a:lvl2pPr>
            <a:lvl3pPr lvl="2" rtl="0">
              <a:spcBef>
                <a:spcPts val="0"/>
              </a:spcBef>
              <a:spcAft>
                <a:spcPts val="0"/>
              </a:spcAft>
              <a:buSzPts val="6000"/>
              <a:buNone/>
              <a:defRPr sz="8000"/>
            </a:lvl3pPr>
            <a:lvl4pPr lvl="3" rtl="0">
              <a:spcBef>
                <a:spcPts val="0"/>
              </a:spcBef>
              <a:spcAft>
                <a:spcPts val="0"/>
              </a:spcAft>
              <a:buSzPts val="6000"/>
              <a:buNone/>
              <a:defRPr sz="8000"/>
            </a:lvl4pPr>
            <a:lvl5pPr lvl="4" rtl="0">
              <a:spcBef>
                <a:spcPts val="0"/>
              </a:spcBef>
              <a:spcAft>
                <a:spcPts val="0"/>
              </a:spcAft>
              <a:buSzPts val="6000"/>
              <a:buNone/>
              <a:defRPr sz="8000"/>
            </a:lvl5pPr>
            <a:lvl6pPr lvl="5" rtl="0">
              <a:spcBef>
                <a:spcPts val="0"/>
              </a:spcBef>
              <a:spcAft>
                <a:spcPts val="0"/>
              </a:spcAft>
              <a:buSzPts val="6000"/>
              <a:buNone/>
              <a:defRPr sz="8000"/>
            </a:lvl6pPr>
            <a:lvl7pPr lvl="6" rtl="0">
              <a:spcBef>
                <a:spcPts val="0"/>
              </a:spcBef>
              <a:spcAft>
                <a:spcPts val="0"/>
              </a:spcAft>
              <a:buSzPts val="6000"/>
              <a:buNone/>
              <a:defRPr sz="8000"/>
            </a:lvl7pPr>
            <a:lvl8pPr lvl="7" rtl="0">
              <a:spcBef>
                <a:spcPts val="0"/>
              </a:spcBef>
              <a:spcAft>
                <a:spcPts val="0"/>
              </a:spcAft>
              <a:buSzPts val="6000"/>
              <a:buNone/>
              <a:defRPr sz="8000"/>
            </a:lvl8pPr>
            <a:lvl9pPr lvl="8" rtl="0">
              <a:spcBef>
                <a:spcPts val="0"/>
              </a:spcBef>
              <a:spcAft>
                <a:spcPts val="0"/>
              </a:spcAft>
              <a:buSzPts val="6000"/>
              <a:buNone/>
              <a:defRPr sz="8000"/>
            </a:lvl9pPr>
          </a:lstStyle>
          <a:p>
            <a:endParaRPr/>
          </a:p>
        </p:txBody>
      </p:sp>
      <p:sp>
        <p:nvSpPr>
          <p:cNvPr id="15" name="Google Shape;15;p3"/>
          <p:cNvSpPr txBox="1">
            <a:spLocks noGrp="1"/>
          </p:cNvSpPr>
          <p:nvPr>
            <p:ph type="subTitle" idx="1"/>
          </p:nvPr>
        </p:nvSpPr>
        <p:spPr>
          <a:xfrm>
            <a:off x="835600" y="1892969"/>
            <a:ext cx="9911200" cy="5336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2400"/>
              <a:buNone/>
              <a:defRPr/>
            </a:lvl1pPr>
            <a:lvl2pPr lvl="1" rtl="0">
              <a:spcBef>
                <a:spcPts val="1067"/>
              </a:spcBef>
              <a:spcAft>
                <a:spcPts val="0"/>
              </a:spcAft>
              <a:buClr>
                <a:schemeClr val="dk2"/>
              </a:buClr>
              <a:buSzPts val="3000"/>
              <a:buNone/>
              <a:defRPr sz="4000"/>
            </a:lvl2pPr>
            <a:lvl3pPr lvl="2" rtl="0">
              <a:spcBef>
                <a:spcPts val="1067"/>
              </a:spcBef>
              <a:spcAft>
                <a:spcPts val="0"/>
              </a:spcAft>
              <a:buClr>
                <a:schemeClr val="dk2"/>
              </a:buClr>
              <a:buSzPts val="3000"/>
              <a:buNone/>
              <a:defRPr sz="4000"/>
            </a:lvl3pPr>
            <a:lvl4pPr lvl="3" rtl="0">
              <a:spcBef>
                <a:spcPts val="1067"/>
              </a:spcBef>
              <a:spcAft>
                <a:spcPts val="0"/>
              </a:spcAft>
              <a:buSzPts val="3000"/>
              <a:buNone/>
              <a:defRPr sz="4000"/>
            </a:lvl4pPr>
            <a:lvl5pPr lvl="4" rtl="0">
              <a:spcBef>
                <a:spcPts val="1067"/>
              </a:spcBef>
              <a:spcAft>
                <a:spcPts val="0"/>
              </a:spcAft>
              <a:buSzPts val="3000"/>
              <a:buNone/>
              <a:defRPr sz="4000"/>
            </a:lvl5pPr>
            <a:lvl6pPr lvl="5" rtl="0">
              <a:spcBef>
                <a:spcPts val="1067"/>
              </a:spcBef>
              <a:spcAft>
                <a:spcPts val="0"/>
              </a:spcAft>
              <a:buSzPts val="3000"/>
              <a:buNone/>
              <a:defRPr sz="4000"/>
            </a:lvl6pPr>
            <a:lvl7pPr lvl="6" rtl="0">
              <a:spcBef>
                <a:spcPts val="1067"/>
              </a:spcBef>
              <a:spcAft>
                <a:spcPts val="0"/>
              </a:spcAft>
              <a:buSzPts val="3000"/>
              <a:buNone/>
              <a:defRPr sz="4000"/>
            </a:lvl7pPr>
            <a:lvl8pPr lvl="7" rtl="0">
              <a:spcBef>
                <a:spcPts val="1067"/>
              </a:spcBef>
              <a:spcAft>
                <a:spcPts val="0"/>
              </a:spcAft>
              <a:buSzPts val="3000"/>
              <a:buNone/>
              <a:defRPr sz="4000"/>
            </a:lvl8pPr>
            <a:lvl9pPr lvl="8" rtl="0">
              <a:spcBef>
                <a:spcPts val="1067"/>
              </a:spcBef>
              <a:spcAft>
                <a:spcPts val="1067"/>
              </a:spcAft>
              <a:buSzPts val="3000"/>
              <a:buNone/>
              <a:defRPr sz="4000"/>
            </a:lvl9pPr>
          </a:lstStyle>
          <a:p>
            <a:endParaRPr/>
          </a:p>
        </p:txBody>
      </p:sp>
    </p:spTree>
    <p:extLst>
      <p:ext uri="{BB962C8B-B14F-4D97-AF65-F5344CB8AC3E}">
        <p14:creationId xmlns:p14="http://schemas.microsoft.com/office/powerpoint/2010/main" val="14721311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21"/>
        <p:cNvGrpSpPr/>
        <p:nvPr/>
      </p:nvGrpSpPr>
      <p:grpSpPr>
        <a:xfrm>
          <a:off x="0" y="0"/>
          <a:ext cx="0" cy="0"/>
          <a:chOff x="0" y="0"/>
          <a:chExt cx="0" cy="0"/>
        </a:xfrm>
      </p:grpSpPr>
      <p:sp>
        <p:nvSpPr>
          <p:cNvPr id="25" name="Google Shape;25;p5"/>
          <p:cNvSpPr txBox="1">
            <a:spLocks noGrp="1"/>
          </p:cNvSpPr>
          <p:nvPr>
            <p:ph type="title"/>
          </p:nvPr>
        </p:nvSpPr>
        <p:spPr>
          <a:xfrm>
            <a:off x="1140400" y="1114667"/>
            <a:ext cx="9920400" cy="528400"/>
          </a:xfrm>
          <a:prstGeom prst="rect">
            <a:avLst/>
          </a:prstGeom>
        </p:spPr>
        <p:txBody>
          <a:bodyPr spcFirstLastPara="1" wrap="square" lIns="0" tIns="0" rIns="0" bIns="0"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26" name="Google Shape;26;p5"/>
          <p:cNvSpPr txBox="1">
            <a:spLocks noGrp="1"/>
          </p:cNvSpPr>
          <p:nvPr>
            <p:ph type="body" idx="1"/>
          </p:nvPr>
        </p:nvSpPr>
        <p:spPr>
          <a:xfrm>
            <a:off x="1140400" y="2102067"/>
            <a:ext cx="9920400" cy="3748400"/>
          </a:xfrm>
          <a:prstGeom prst="rect">
            <a:avLst/>
          </a:prstGeom>
        </p:spPr>
        <p:txBody>
          <a:bodyPr spcFirstLastPara="1" wrap="square" lIns="0" tIns="0" rIns="0" bIns="0" anchor="t" anchorCtr="0">
            <a:noAutofit/>
          </a:bodyPr>
          <a:lstStyle>
            <a:lvl1pPr marL="609585" lvl="0" indent="-507987" rtl="0">
              <a:spcBef>
                <a:spcPts val="0"/>
              </a:spcBef>
              <a:spcAft>
                <a:spcPts val="0"/>
              </a:spcAft>
              <a:buSzPts val="2400"/>
              <a:buChar char="▸"/>
              <a:defRPr/>
            </a:lvl1pPr>
            <a:lvl2pPr marL="1219170" lvl="1" indent="-507987" rtl="0">
              <a:spcBef>
                <a:spcPts val="1067"/>
              </a:spcBef>
              <a:spcAft>
                <a:spcPts val="0"/>
              </a:spcAft>
              <a:buSzPts val="2400"/>
              <a:buChar char="▹"/>
              <a:defRPr/>
            </a:lvl2pPr>
            <a:lvl3pPr marL="1828754" lvl="2" indent="-507987" rtl="0">
              <a:spcBef>
                <a:spcPts val="1067"/>
              </a:spcBef>
              <a:spcAft>
                <a:spcPts val="0"/>
              </a:spcAft>
              <a:buSzPts val="2400"/>
              <a:buChar char="▹"/>
              <a:defRPr/>
            </a:lvl3pPr>
            <a:lvl4pPr marL="2438339" lvl="3" indent="-507987" rtl="0">
              <a:spcBef>
                <a:spcPts val="1067"/>
              </a:spcBef>
              <a:spcAft>
                <a:spcPts val="0"/>
              </a:spcAft>
              <a:buSzPts val="2400"/>
              <a:buChar char="●"/>
              <a:defRPr/>
            </a:lvl4pPr>
            <a:lvl5pPr marL="3047924" lvl="4" indent="-507987" rtl="0">
              <a:spcBef>
                <a:spcPts val="1067"/>
              </a:spcBef>
              <a:spcAft>
                <a:spcPts val="0"/>
              </a:spcAft>
              <a:buSzPts val="2400"/>
              <a:buChar char="○"/>
              <a:defRPr/>
            </a:lvl5pPr>
            <a:lvl6pPr marL="3657509" lvl="5" indent="-507987" rtl="0">
              <a:spcBef>
                <a:spcPts val="1067"/>
              </a:spcBef>
              <a:spcAft>
                <a:spcPts val="0"/>
              </a:spcAft>
              <a:buSzPts val="2400"/>
              <a:buChar char="■"/>
              <a:defRPr/>
            </a:lvl6pPr>
            <a:lvl7pPr marL="4267093" lvl="6" indent="-507987" rtl="0">
              <a:spcBef>
                <a:spcPts val="1067"/>
              </a:spcBef>
              <a:spcAft>
                <a:spcPts val="0"/>
              </a:spcAft>
              <a:buSzPts val="2400"/>
              <a:buChar char="●"/>
              <a:defRPr/>
            </a:lvl7pPr>
            <a:lvl8pPr marL="4876678" lvl="7" indent="-507987" rtl="0">
              <a:spcBef>
                <a:spcPts val="1067"/>
              </a:spcBef>
              <a:spcAft>
                <a:spcPts val="0"/>
              </a:spcAft>
              <a:buSzPts val="2400"/>
              <a:buChar char="○"/>
              <a:defRPr/>
            </a:lvl8pPr>
            <a:lvl9pPr marL="5486263" lvl="8" indent="-507987" rtl="0">
              <a:spcBef>
                <a:spcPts val="1067"/>
              </a:spcBef>
              <a:spcAft>
                <a:spcPts val="1067"/>
              </a:spcAft>
              <a:buSzPts val="2400"/>
              <a:buChar char="■"/>
              <a:defRPr/>
            </a:lvl9pPr>
          </a:lstStyle>
          <a:p>
            <a:endParaRPr/>
          </a:p>
        </p:txBody>
      </p:sp>
      <p:sp>
        <p:nvSpPr>
          <p:cNvPr id="27" name="Google Shape;27;p5"/>
          <p:cNvSpPr txBox="1">
            <a:spLocks noGrp="1"/>
          </p:cNvSpPr>
          <p:nvPr>
            <p:ph type="sldNum" idx="12"/>
          </p:nvPr>
        </p:nvSpPr>
        <p:spPr>
          <a:xfrm>
            <a:off x="11205845" y="62315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9003971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30FB858-202B-8E69-01BB-554BB4D75DEB}"/>
              </a:ext>
            </a:extLst>
          </p:cNvPr>
          <p:cNvSpPr/>
          <p:nvPr userDrawn="1"/>
        </p:nvSpPr>
        <p:spPr>
          <a:xfrm>
            <a:off x="0" y="0"/>
            <a:ext cx="12195208" cy="6858000"/>
          </a:xfrm>
          <a:prstGeom prst="rect">
            <a:avLst/>
          </a:prstGeom>
          <a:blipFill>
            <a:blip r:embed="rId2" cstate="email">
              <a:extLst>
                <a:ext uri="{28A0092B-C50C-407E-A947-70E740481C1C}">
                  <a14:useLocalDpi xmlns:a14="http://schemas.microsoft.com/office/drawing/2010/main"/>
                </a:ext>
              </a:extLst>
            </a:blip>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Rounded Corners 20">
            <a:extLst>
              <a:ext uri="{FF2B5EF4-FFF2-40B4-BE49-F238E27FC236}">
                <a16:creationId xmlns:a16="http://schemas.microsoft.com/office/drawing/2014/main" id="{1AF28572-FA2E-BB9B-A8C5-951BC2ED0746}"/>
              </a:ext>
            </a:extLst>
          </p:cNvPr>
          <p:cNvSpPr/>
          <p:nvPr userDrawn="1"/>
        </p:nvSpPr>
        <p:spPr>
          <a:xfrm>
            <a:off x="800100" y="952500"/>
            <a:ext cx="10312400" cy="2959100"/>
          </a:xfrm>
          <a:prstGeom prst="roundRect">
            <a:avLst>
              <a:gd name="adj" fmla="val 1765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Title 1">
            <a:extLst>
              <a:ext uri="{FF2B5EF4-FFF2-40B4-BE49-F238E27FC236}">
                <a16:creationId xmlns:a16="http://schemas.microsoft.com/office/drawing/2014/main" id="{ED1CF2BD-6EDA-A622-0C39-8D0943A21C14}"/>
              </a:ext>
            </a:extLst>
          </p:cNvPr>
          <p:cNvSpPr>
            <a:spLocks noGrp="1"/>
          </p:cNvSpPr>
          <p:nvPr>
            <p:ph type="ctrTitle"/>
          </p:nvPr>
        </p:nvSpPr>
        <p:spPr>
          <a:xfrm>
            <a:off x="800100" y="1524000"/>
            <a:ext cx="10312400" cy="2235200"/>
          </a:xfrm>
          <a:prstGeom prst="rect">
            <a:avLst/>
          </a:prstGeom>
          <a:noFill/>
        </p:spPr>
        <p:txBody>
          <a:bodyPr anchor="b">
            <a:noAutofit/>
          </a:bodyPr>
          <a:lstStyle>
            <a:lvl1pPr algn="ctr">
              <a:defRPr sz="4800">
                <a:solidFill>
                  <a:schemeClr val="tx2"/>
                </a:solidFill>
              </a:defRPr>
            </a:lvl1pPr>
          </a:lstStyle>
          <a:p>
            <a:endParaRPr lang="en-GB" dirty="0"/>
          </a:p>
        </p:txBody>
      </p:sp>
      <p:sp>
        <p:nvSpPr>
          <p:cNvPr id="3" name="Subtitle 2">
            <a:extLst>
              <a:ext uri="{FF2B5EF4-FFF2-40B4-BE49-F238E27FC236}">
                <a16:creationId xmlns:a16="http://schemas.microsoft.com/office/drawing/2014/main" id="{2FF9CA76-691F-24A2-6416-599EB50F87F7}"/>
              </a:ext>
            </a:extLst>
          </p:cNvPr>
          <p:cNvSpPr>
            <a:spLocks noGrp="1"/>
          </p:cNvSpPr>
          <p:nvPr>
            <p:ph type="subTitle" idx="1"/>
          </p:nvPr>
        </p:nvSpPr>
        <p:spPr>
          <a:xfrm>
            <a:off x="1524000" y="4038600"/>
            <a:ext cx="9080500" cy="1219200"/>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GB" dirty="0"/>
          </a:p>
        </p:txBody>
      </p:sp>
      <p:sp>
        <p:nvSpPr>
          <p:cNvPr id="15" name="Rectangle 14">
            <a:extLst>
              <a:ext uri="{FF2B5EF4-FFF2-40B4-BE49-F238E27FC236}">
                <a16:creationId xmlns:a16="http://schemas.microsoft.com/office/drawing/2014/main" id="{C96E0B01-88F3-75BF-E788-4B7CEE8DB5E7}"/>
              </a:ext>
            </a:extLst>
          </p:cNvPr>
          <p:cNvSpPr/>
          <p:nvPr userDrawn="1"/>
        </p:nvSpPr>
        <p:spPr>
          <a:xfrm>
            <a:off x="-3595" y="0"/>
            <a:ext cx="12209425" cy="1524000"/>
          </a:xfrm>
          <a:prstGeom prst="rect">
            <a:avLst/>
          </a:prstGeom>
          <a:gradFill>
            <a:gsLst>
              <a:gs pos="0">
                <a:srgbClr val="3183A0"/>
              </a:gs>
              <a:gs pos="48000">
                <a:srgbClr val="249583"/>
              </a:gs>
              <a:gs pos="100000">
                <a:srgbClr val="14994C"/>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40B36139-6690-A616-85E1-92AFDFED1E8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9400" y="192686"/>
            <a:ext cx="2489200" cy="1159186"/>
          </a:xfrm>
          <a:prstGeom prst="rect">
            <a:avLst/>
          </a:prstGeom>
        </p:spPr>
      </p:pic>
      <p:pic>
        <p:nvPicPr>
          <p:cNvPr id="19" name="Picture 18">
            <a:extLst>
              <a:ext uri="{FF2B5EF4-FFF2-40B4-BE49-F238E27FC236}">
                <a16:creationId xmlns:a16="http://schemas.microsoft.com/office/drawing/2014/main" id="{5DB031BD-0C67-8ADA-7FAA-5BD72854C67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608067" y="344604"/>
            <a:ext cx="3304533" cy="964923"/>
          </a:xfrm>
          <a:prstGeom prst="rect">
            <a:avLst/>
          </a:prstGeom>
        </p:spPr>
      </p:pic>
      <p:pic>
        <p:nvPicPr>
          <p:cNvPr id="20" name="Picture 19">
            <a:extLst>
              <a:ext uri="{FF2B5EF4-FFF2-40B4-BE49-F238E27FC236}">
                <a16:creationId xmlns:a16="http://schemas.microsoft.com/office/drawing/2014/main" id="{ACA9EC7D-007E-BBC8-D7BA-B57A5650DB65}"/>
              </a:ext>
            </a:extLst>
          </p:cNvPr>
          <p:cNvPicPr>
            <a:picLocks noChangeAspect="1" noChangeArrowheads="1"/>
          </p:cNvPicPr>
          <p:nvPr userDrawn="1"/>
        </p:nvPicPr>
        <p:blipFill>
          <a:blip r:embed="rId5" cstate="email">
            <a:extLst>
              <a:ext uri="{BEBA8EAE-BF5A-486C-A8C5-ECC9F3942E4B}">
                <a14:imgProps xmlns:a14="http://schemas.microsoft.com/office/drawing/2010/main">
                  <a14:imgLayer r:embed="rId6">
                    <a14:imgEffect>
                      <a14:backgroundRemoval t="1129" b="98194" l="3908" r="98224">
                        <a14:foregroundMark x1="4085" y1="1354" x2="17052" y2="15350"/>
                        <a14:foregroundMark x1="17052" y1="15350" x2="17584" y2="16479"/>
                        <a14:foregroundMark x1="11901" y1="13093" x2="16696" y2="18962"/>
                        <a14:foregroundMark x1="4973" y1="6546" x2="39432" y2="54402"/>
                        <a14:foregroundMark x1="39432" y1="54402" x2="39254" y2="54853"/>
                        <a14:foregroundMark x1="27353" y1="30926" x2="27353" y2="30926"/>
                        <a14:foregroundMark x1="28064" y1="29120" x2="28064" y2="29120"/>
                        <a14:foregroundMark x1="8703" y1="38375" x2="8703" y2="38375"/>
                        <a14:foregroundMark x1="8703" y1="36569" x2="8703" y2="40406"/>
                        <a14:foregroundMark x1="8171" y1="32280" x2="8703" y2="56885"/>
                        <a14:foregroundMark x1="8703" y1="56885" x2="8881" y2="56659"/>
                        <a14:foregroundMark x1="12078" y1="48758" x2="7105" y2="63431"/>
                        <a14:foregroundMark x1="21847" y1="54628" x2="22202" y2="58916"/>
                        <a14:foregroundMark x1="67851" y1="28668" x2="67851" y2="28668"/>
                        <a14:foregroundMark x1="66252" y1="25508" x2="66252" y2="25508"/>
                        <a14:foregroundMark x1="80462" y1="13770" x2="80462" y2="13770"/>
                        <a14:foregroundMark x1="84902" y1="11287" x2="84902" y2="11287"/>
                        <a14:foregroundMark x1="85080" y1="10835" x2="80462" y2="16253"/>
                        <a14:foregroundMark x1="94316" y1="7675" x2="87567" y2="29120"/>
                        <a14:foregroundMark x1="88099" y1="2935" x2="90941" y2="14221"/>
                        <a14:foregroundMark x1="90941" y1="4289" x2="98224" y2="9029"/>
                        <a14:foregroundMark x1="72824" y1="85327" x2="34458" y2="91196"/>
                        <a14:foregroundMark x1="30018" y1="89616" x2="46359" y2="94131"/>
                        <a14:foregroundMark x1="46359" y1="94131" x2="80817" y2="90745"/>
                        <a14:foregroundMark x1="84369" y1="86005" x2="41918" y2="95260"/>
                        <a14:foregroundMark x1="53464" y1="96388" x2="34458" y2="95485"/>
                        <a14:foregroundMark x1="34458" y1="95485" x2="13499" y2="86456"/>
                        <a14:foregroundMark x1="13499" y1="86456" x2="14210" y2="86230"/>
                        <a14:foregroundMark x1="6572" y1="77652" x2="17584" y2="88488"/>
                        <a14:foregroundMark x1="22380" y1="90068" x2="83481" y2="96163"/>
                        <a14:foregroundMark x1="83481" y1="96163" x2="93606" y2="95937"/>
                        <a14:foregroundMark x1="56128" y1="97517" x2="56128" y2="97517"/>
                        <a14:foregroundMark x1="56128" y1="97517" x2="56128" y2="97517"/>
                        <a14:foregroundMark x1="52220" y1="97517" x2="51865" y2="97968"/>
                        <a14:foregroundMark x1="46892" y1="98194" x2="81350" y2="97743"/>
                        <a14:foregroundMark x1="81350" y1="97743" x2="80995" y2="96840"/>
                        <a14:foregroundMark x1="70337" y1="94808" x2="38544" y2="97291"/>
                        <a14:foregroundMark x1="21847" y1="43567" x2="21847" y2="43567"/>
                        <a14:foregroundMark x1="19716" y1="52596" x2="19716" y2="52596"/>
                        <a14:foregroundMark x1="23268" y1="56208" x2="23268" y2="56208"/>
                        <a14:foregroundMark x1="19538" y1="64108" x2="19538" y2="64108"/>
                        <a14:foregroundMark x1="17762" y1="62528" x2="22380" y2="69977"/>
                        <a14:foregroundMark x1="27620" y1="46953" x2="25400" y2="51467"/>
                        <a14:foregroundMark x1="28952" y1="44244" x2="27620" y2="46953"/>
                        <a14:foregroundMark x1="29485" y1="45824" x2="29485" y2="45824"/>
                        <a14:foregroundMark x1="18295" y1="16479" x2="24334" y2="23251"/>
                        <a14:foregroundMark x1="18117" y1="14898" x2="18117" y2="14898"/>
                        <a14:foregroundMark x1="22913" y1="20090" x2="22913" y2="20090"/>
                        <a14:foregroundMark x1="7105" y1="49887" x2="7105" y2="49887"/>
                        <a14:foregroundMark x1="8703" y1="67269" x2="8703" y2="67269"/>
                        <a14:foregroundMark x1="9769" y1="71332" x2="9769" y2="71332"/>
                        <a14:backgroundMark x1="26821" y1="58691" x2="26821" y2="58691"/>
                        <a14:backgroundMark x1="27531" y1="58014" x2="27531" y2="58014"/>
                        <a14:backgroundMark x1="27531" y1="58014" x2="27531" y2="58014"/>
                        <a14:backgroundMark x1="23801" y1="46953" x2="23801" y2="46953"/>
                        <a14:backgroundMark x1="25400" y1="51919" x2="25400" y2="51919"/>
                        <a14:backgroundMark x1="13499" y1="68172" x2="13499" y2="68172"/>
                      </a14:backgroundRemoval>
                    </a14:imgEffect>
                  </a14:imgLayer>
                </a14:imgProps>
              </a:ext>
              <a:ext uri="{28A0092B-C50C-407E-A947-70E740481C1C}">
                <a14:useLocalDpi xmlns:a14="http://schemas.microsoft.com/office/drawing/2010/main"/>
              </a:ext>
            </a:extLst>
          </a:blip>
          <a:srcRect/>
          <a:stretch>
            <a:fillRect/>
          </a:stretch>
        </p:blipFill>
        <p:spPr bwMode="auto">
          <a:xfrm>
            <a:off x="4975360" y="99788"/>
            <a:ext cx="1683185" cy="1324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9282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DD057-F8F8-4D18-B478-CD10507C7633}"/>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C0CE5E69-53BE-4A4A-B7C1-BDF5DF496EA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A4DF6E88-5676-483C-8FA1-377028A9FBF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0997B318-D3E2-47EC-8022-E44C623000A7}"/>
              </a:ext>
            </a:extLst>
          </p:cNvPr>
          <p:cNvSpPr>
            <a:spLocks noGrp="1"/>
          </p:cNvSpPr>
          <p:nvPr>
            <p:ph type="dt" sz="half" idx="10"/>
          </p:nvPr>
        </p:nvSpPr>
        <p:spPr/>
        <p:txBody>
          <a:bodyPr/>
          <a:lstStyle/>
          <a:p>
            <a:fld id="{18B05779-162F-45FF-8512-AD1A548D97B9}" type="datetime1">
              <a:rPr lang="en-US" smtClean="0"/>
              <a:pPr/>
              <a:t>6/22/2023</a:t>
            </a:fld>
            <a:endParaRPr lang="en-US" dirty="0"/>
          </a:p>
        </p:txBody>
      </p:sp>
      <p:sp>
        <p:nvSpPr>
          <p:cNvPr id="6" name="Footer Placeholder 5">
            <a:extLst>
              <a:ext uri="{FF2B5EF4-FFF2-40B4-BE49-F238E27FC236}">
                <a16:creationId xmlns:a16="http://schemas.microsoft.com/office/drawing/2014/main" id="{E1353FE8-3F61-4D0E-B3FF-04D6615E1FAC}"/>
              </a:ext>
            </a:extLst>
          </p:cNvPr>
          <p:cNvSpPr>
            <a:spLocks noGrp="1"/>
          </p:cNvSpPr>
          <p:nvPr>
            <p:ph type="ftr" sz="quarter" idx="11"/>
          </p:nvPr>
        </p:nvSpPr>
        <p:spPr/>
        <p:txBody>
          <a:bodyPr/>
          <a:lstStyle/>
          <a:p>
            <a:endParaRPr lang="en-ZA" dirty="0"/>
          </a:p>
        </p:txBody>
      </p:sp>
      <p:sp>
        <p:nvSpPr>
          <p:cNvPr id="7" name="Slide Number Placeholder 6">
            <a:extLst>
              <a:ext uri="{FF2B5EF4-FFF2-40B4-BE49-F238E27FC236}">
                <a16:creationId xmlns:a16="http://schemas.microsoft.com/office/drawing/2014/main" id="{A4DB3F97-A13F-49D5-8F6A-3FAD24EF77CC}"/>
              </a:ext>
            </a:extLst>
          </p:cNvPr>
          <p:cNvSpPr>
            <a:spLocks noGrp="1"/>
          </p:cNvSpPr>
          <p:nvPr>
            <p:ph type="sldNum" sz="quarter" idx="12"/>
          </p:nvPr>
        </p:nvSpPr>
        <p:spPr/>
        <p:txBody>
          <a:bodyPr/>
          <a:lstStyle/>
          <a:p>
            <a:fld id="{A0ECE5F2-81AA-4605-B028-6FBA391056AF}" type="slidenum">
              <a:rPr lang="en-ZA" smtClean="0"/>
              <a:pPr/>
              <a:t>‹#›</a:t>
            </a:fld>
            <a:endParaRPr lang="en-ZA" dirty="0"/>
          </a:p>
        </p:txBody>
      </p:sp>
    </p:spTree>
    <p:extLst>
      <p:ext uri="{BB962C8B-B14F-4D97-AF65-F5344CB8AC3E}">
        <p14:creationId xmlns:p14="http://schemas.microsoft.com/office/powerpoint/2010/main" val="3098777353"/>
      </p:ext>
    </p:extLst>
  </p:cSld>
  <p:clrMapOvr>
    <a:masterClrMapping/>
  </p:clrMapOvr>
  <p:transition spd="slow">
    <p:pull/>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F158C8-38AE-A876-6A5E-51F6448609FC}"/>
              </a:ext>
            </a:extLst>
          </p:cNvPr>
          <p:cNvSpPr>
            <a:spLocks noGrp="1"/>
          </p:cNvSpPr>
          <p:nvPr>
            <p:ph idx="1"/>
          </p:nvPr>
        </p:nvSpPr>
        <p:spPr/>
        <p:txBody>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6" name="Slide Number Placeholder 5">
            <a:extLst>
              <a:ext uri="{FF2B5EF4-FFF2-40B4-BE49-F238E27FC236}">
                <a16:creationId xmlns:a16="http://schemas.microsoft.com/office/drawing/2014/main" id="{2EC86739-905B-3585-D595-E14708AAD5E5}"/>
              </a:ext>
            </a:extLst>
          </p:cNvPr>
          <p:cNvSpPr>
            <a:spLocks noGrp="1"/>
          </p:cNvSpPr>
          <p:nvPr>
            <p:ph type="sldNum" sz="quarter" idx="12"/>
          </p:nvPr>
        </p:nvSpPr>
        <p:spPr>
          <a:xfrm>
            <a:off x="11239500" y="6356350"/>
            <a:ext cx="533400" cy="365125"/>
          </a:xfrm>
          <a:prstGeom prst="rect">
            <a:avLst/>
          </a:prstGeom>
        </p:spPr>
        <p:txBody>
          <a:bodyPr anchor="ctr"/>
          <a:lstStyle>
            <a:lvl1pPr algn="r">
              <a:defRPr sz="1200"/>
            </a:lvl1pPr>
          </a:lstStyle>
          <a:p>
            <a:fld id="{5D52C252-7021-43A4-9CC9-1840FD42BF97}" type="slidenum">
              <a:rPr lang="en-ZA" smtClean="0"/>
              <a:pPr/>
              <a:t>‹#›</a:t>
            </a:fld>
            <a:endParaRPr lang="en-ZA"/>
          </a:p>
        </p:txBody>
      </p:sp>
      <p:sp>
        <p:nvSpPr>
          <p:cNvPr id="12" name="TextBox 11">
            <a:extLst>
              <a:ext uri="{FF2B5EF4-FFF2-40B4-BE49-F238E27FC236}">
                <a16:creationId xmlns:a16="http://schemas.microsoft.com/office/drawing/2014/main" id="{43742F51-44D8-BF49-578A-E5B9AA28A9AE}"/>
              </a:ext>
            </a:extLst>
          </p:cNvPr>
          <p:cNvSpPr txBox="1"/>
          <p:nvPr userDrawn="1"/>
        </p:nvSpPr>
        <p:spPr>
          <a:xfrm>
            <a:off x="0" y="-1"/>
            <a:ext cx="12192000" cy="828675"/>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en-US"/>
            </a:defPPr>
            <a:lvl1pPr marR="0" lvl="0" indent="0" algn="ctr" fontAlgn="auto">
              <a:lnSpc>
                <a:spcPct val="110000"/>
              </a:lnSpc>
              <a:spcBef>
                <a:spcPts val="100"/>
              </a:spcBef>
              <a:spcAft>
                <a:spcPts val="100"/>
              </a:spcAft>
              <a:buClrTx/>
              <a:buSzTx/>
              <a:buFontTx/>
              <a:buNone/>
              <a:tabLst/>
              <a:defRPr kumimoji="0" sz="1400" b="0" i="0" u="none" strike="noStrike" cap="none" spc="0" normalizeH="0" baseline="0">
                <a:ln>
                  <a:noFill/>
                </a:ln>
                <a:solidFill>
                  <a:prstClr val="white"/>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lang="en-ZA" sz="3200" b="1" dirty="0">
              <a:solidFill>
                <a:prstClr val="white"/>
              </a:solidFill>
              <a:latin typeface="Abel" panose="02000506030000020004" pitchFamily="2" charset="0"/>
            </a:endParaRPr>
          </a:p>
        </p:txBody>
      </p:sp>
      <p:pic>
        <p:nvPicPr>
          <p:cNvPr id="13" name="Picture 12">
            <a:extLst>
              <a:ext uri="{FF2B5EF4-FFF2-40B4-BE49-F238E27FC236}">
                <a16:creationId xmlns:a16="http://schemas.microsoft.com/office/drawing/2014/main" id="{E4B5169E-9DD0-FBB6-1F88-D8B8A37245D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93554" y="113940"/>
            <a:ext cx="1290119" cy="600791"/>
          </a:xfrm>
          <a:prstGeom prst="rect">
            <a:avLst/>
          </a:prstGeom>
        </p:spPr>
      </p:pic>
      <p:sp>
        <p:nvSpPr>
          <p:cNvPr id="14" name="Title Placeholder 1">
            <a:extLst>
              <a:ext uri="{FF2B5EF4-FFF2-40B4-BE49-F238E27FC236}">
                <a16:creationId xmlns:a16="http://schemas.microsoft.com/office/drawing/2014/main" id="{3BF19A29-995A-2B57-21CB-D7E2FAB20F64}"/>
              </a:ext>
            </a:extLst>
          </p:cNvPr>
          <p:cNvSpPr>
            <a:spLocks noGrp="1"/>
          </p:cNvSpPr>
          <p:nvPr>
            <p:ph type="title"/>
          </p:nvPr>
        </p:nvSpPr>
        <p:spPr>
          <a:xfrm>
            <a:off x="437971" y="1"/>
            <a:ext cx="9963329" cy="828672"/>
          </a:xfrm>
          <a:prstGeom prst="rect">
            <a:avLst/>
          </a:prstGeom>
        </p:spPr>
        <p:txBody>
          <a:bodyPr vert="horz" lIns="0" tIns="0" rIns="0" bIns="0" rtlCol="0" anchor="ctr">
            <a:normAutofit/>
          </a:bodyPr>
          <a:lstStyle>
            <a:lvl1pPr>
              <a:lnSpc>
                <a:spcPct val="100000"/>
              </a:lnSpc>
              <a:defRPr/>
            </a:lvl1pPr>
          </a:lstStyle>
          <a:p>
            <a:r>
              <a:rPr lang="en-US" dirty="0"/>
              <a:t>Click to edit Master title style</a:t>
            </a:r>
            <a:endParaRPr lang="en-ZA" dirty="0"/>
          </a:p>
        </p:txBody>
      </p:sp>
    </p:spTree>
    <p:extLst>
      <p:ext uri="{BB962C8B-B14F-4D97-AF65-F5344CB8AC3E}">
        <p14:creationId xmlns:p14="http://schemas.microsoft.com/office/powerpoint/2010/main" val="42934791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F158C8-38AE-A876-6A5E-51F6448609FC}"/>
              </a:ext>
            </a:extLst>
          </p:cNvPr>
          <p:cNvSpPr>
            <a:spLocks noGrp="1"/>
          </p:cNvSpPr>
          <p:nvPr>
            <p:ph idx="1"/>
          </p:nvPr>
        </p:nvSpPr>
        <p:spPr>
          <a:xfrm>
            <a:off x="431800" y="1447800"/>
            <a:ext cx="3492000" cy="4729163"/>
          </a:xfrm>
        </p:spPr>
        <p:txBody>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6" name="Slide Number Placeholder 5">
            <a:extLst>
              <a:ext uri="{FF2B5EF4-FFF2-40B4-BE49-F238E27FC236}">
                <a16:creationId xmlns:a16="http://schemas.microsoft.com/office/drawing/2014/main" id="{2EC86739-905B-3585-D595-E14708AAD5E5}"/>
              </a:ext>
            </a:extLst>
          </p:cNvPr>
          <p:cNvSpPr>
            <a:spLocks noGrp="1"/>
          </p:cNvSpPr>
          <p:nvPr>
            <p:ph type="sldNum" sz="quarter" idx="12"/>
          </p:nvPr>
        </p:nvSpPr>
        <p:spPr>
          <a:xfrm>
            <a:off x="11239500" y="6356350"/>
            <a:ext cx="533400" cy="365125"/>
          </a:xfrm>
          <a:prstGeom prst="rect">
            <a:avLst/>
          </a:prstGeom>
        </p:spPr>
        <p:txBody>
          <a:bodyPr anchor="ctr"/>
          <a:lstStyle>
            <a:lvl1pPr algn="r">
              <a:defRPr sz="1200"/>
            </a:lvl1pPr>
          </a:lstStyle>
          <a:p>
            <a:fld id="{5D52C252-7021-43A4-9CC9-1840FD42BF97}" type="slidenum">
              <a:rPr lang="en-ZA" smtClean="0"/>
              <a:pPr/>
              <a:t>‹#›</a:t>
            </a:fld>
            <a:endParaRPr lang="en-ZA"/>
          </a:p>
        </p:txBody>
      </p:sp>
      <p:sp>
        <p:nvSpPr>
          <p:cNvPr id="12" name="TextBox 11">
            <a:extLst>
              <a:ext uri="{FF2B5EF4-FFF2-40B4-BE49-F238E27FC236}">
                <a16:creationId xmlns:a16="http://schemas.microsoft.com/office/drawing/2014/main" id="{43742F51-44D8-BF49-578A-E5B9AA28A9AE}"/>
              </a:ext>
            </a:extLst>
          </p:cNvPr>
          <p:cNvSpPr txBox="1"/>
          <p:nvPr userDrawn="1"/>
        </p:nvSpPr>
        <p:spPr>
          <a:xfrm>
            <a:off x="0" y="-1"/>
            <a:ext cx="12192000" cy="828675"/>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en-US"/>
            </a:defPPr>
            <a:lvl1pPr marR="0" lvl="0" indent="0" algn="ctr" fontAlgn="auto">
              <a:lnSpc>
                <a:spcPct val="110000"/>
              </a:lnSpc>
              <a:spcBef>
                <a:spcPts val="100"/>
              </a:spcBef>
              <a:spcAft>
                <a:spcPts val="100"/>
              </a:spcAft>
              <a:buClrTx/>
              <a:buSzTx/>
              <a:buFontTx/>
              <a:buNone/>
              <a:tabLst/>
              <a:defRPr kumimoji="0" sz="1400" b="0" i="0" u="none" strike="noStrike" cap="none" spc="0" normalizeH="0" baseline="0">
                <a:ln>
                  <a:noFill/>
                </a:ln>
                <a:solidFill>
                  <a:prstClr val="white"/>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lang="en-ZA" sz="3200" b="1" dirty="0">
              <a:solidFill>
                <a:prstClr val="white"/>
              </a:solidFill>
              <a:latin typeface="Abel" panose="02000506030000020004" pitchFamily="2" charset="0"/>
            </a:endParaRPr>
          </a:p>
        </p:txBody>
      </p:sp>
      <p:pic>
        <p:nvPicPr>
          <p:cNvPr id="13" name="Picture 12">
            <a:extLst>
              <a:ext uri="{FF2B5EF4-FFF2-40B4-BE49-F238E27FC236}">
                <a16:creationId xmlns:a16="http://schemas.microsoft.com/office/drawing/2014/main" id="{E4B5169E-9DD0-FBB6-1F88-D8B8A37245D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93554" y="113940"/>
            <a:ext cx="1290119" cy="600791"/>
          </a:xfrm>
          <a:prstGeom prst="rect">
            <a:avLst/>
          </a:prstGeom>
        </p:spPr>
      </p:pic>
      <p:sp>
        <p:nvSpPr>
          <p:cNvPr id="14" name="Title Placeholder 1">
            <a:extLst>
              <a:ext uri="{FF2B5EF4-FFF2-40B4-BE49-F238E27FC236}">
                <a16:creationId xmlns:a16="http://schemas.microsoft.com/office/drawing/2014/main" id="{3BF19A29-995A-2B57-21CB-D7E2FAB20F64}"/>
              </a:ext>
            </a:extLst>
          </p:cNvPr>
          <p:cNvSpPr>
            <a:spLocks noGrp="1"/>
          </p:cNvSpPr>
          <p:nvPr>
            <p:ph type="title"/>
          </p:nvPr>
        </p:nvSpPr>
        <p:spPr>
          <a:xfrm>
            <a:off x="437971" y="1"/>
            <a:ext cx="9963329" cy="828672"/>
          </a:xfrm>
          <a:prstGeom prst="rect">
            <a:avLst/>
          </a:prstGeom>
        </p:spPr>
        <p:txBody>
          <a:bodyPr vert="horz" lIns="0" tIns="0" rIns="0" bIns="0" rtlCol="0" anchor="ctr">
            <a:normAutofit/>
          </a:bodyPr>
          <a:lstStyle>
            <a:lvl1pPr>
              <a:lnSpc>
                <a:spcPct val="100000"/>
              </a:lnSpc>
              <a:defRPr/>
            </a:lvl1pPr>
          </a:lstStyle>
          <a:p>
            <a:r>
              <a:rPr lang="en-US" dirty="0"/>
              <a:t>Click to edit Master title style</a:t>
            </a:r>
            <a:endParaRPr lang="en-ZA" dirty="0"/>
          </a:p>
        </p:txBody>
      </p:sp>
      <p:sp>
        <p:nvSpPr>
          <p:cNvPr id="2" name="Content Placeholder 2">
            <a:extLst>
              <a:ext uri="{FF2B5EF4-FFF2-40B4-BE49-F238E27FC236}">
                <a16:creationId xmlns:a16="http://schemas.microsoft.com/office/drawing/2014/main" id="{1531930A-BCA0-2309-BBDE-F2653DCBB688}"/>
              </a:ext>
            </a:extLst>
          </p:cNvPr>
          <p:cNvSpPr>
            <a:spLocks noGrp="1"/>
          </p:cNvSpPr>
          <p:nvPr>
            <p:ph idx="13"/>
          </p:nvPr>
        </p:nvSpPr>
        <p:spPr>
          <a:xfrm>
            <a:off x="4292600" y="1447800"/>
            <a:ext cx="3492000" cy="4729163"/>
          </a:xfrm>
        </p:spPr>
        <p:txBody>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Content Placeholder 2">
            <a:extLst>
              <a:ext uri="{FF2B5EF4-FFF2-40B4-BE49-F238E27FC236}">
                <a16:creationId xmlns:a16="http://schemas.microsoft.com/office/drawing/2014/main" id="{D6E74C52-3105-B4AA-69A8-97CF00DE604B}"/>
              </a:ext>
            </a:extLst>
          </p:cNvPr>
          <p:cNvSpPr>
            <a:spLocks noGrp="1"/>
          </p:cNvSpPr>
          <p:nvPr>
            <p:ph idx="14"/>
          </p:nvPr>
        </p:nvSpPr>
        <p:spPr>
          <a:xfrm>
            <a:off x="8153400" y="1447800"/>
            <a:ext cx="3492000" cy="4729163"/>
          </a:xfrm>
        </p:spPr>
        <p:txBody>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Tree>
    <p:extLst>
      <p:ext uri="{BB962C8B-B14F-4D97-AF65-F5344CB8AC3E}">
        <p14:creationId xmlns:p14="http://schemas.microsoft.com/office/powerpoint/2010/main" val="39491268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F158C8-38AE-A876-6A5E-51F6448609FC}"/>
              </a:ext>
            </a:extLst>
          </p:cNvPr>
          <p:cNvSpPr>
            <a:spLocks noGrp="1"/>
          </p:cNvSpPr>
          <p:nvPr>
            <p:ph idx="1"/>
          </p:nvPr>
        </p:nvSpPr>
        <p:spPr>
          <a:xfrm>
            <a:off x="431800" y="1447800"/>
            <a:ext cx="4546600" cy="4729163"/>
          </a:xfrm>
        </p:spPr>
        <p:txBody>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6" name="Slide Number Placeholder 5">
            <a:extLst>
              <a:ext uri="{FF2B5EF4-FFF2-40B4-BE49-F238E27FC236}">
                <a16:creationId xmlns:a16="http://schemas.microsoft.com/office/drawing/2014/main" id="{2EC86739-905B-3585-D595-E14708AAD5E5}"/>
              </a:ext>
            </a:extLst>
          </p:cNvPr>
          <p:cNvSpPr>
            <a:spLocks noGrp="1"/>
          </p:cNvSpPr>
          <p:nvPr>
            <p:ph type="sldNum" sz="quarter" idx="12"/>
          </p:nvPr>
        </p:nvSpPr>
        <p:spPr>
          <a:xfrm>
            <a:off x="11239500" y="6356350"/>
            <a:ext cx="533400" cy="365125"/>
          </a:xfrm>
          <a:prstGeom prst="rect">
            <a:avLst/>
          </a:prstGeom>
        </p:spPr>
        <p:txBody>
          <a:bodyPr anchor="ctr"/>
          <a:lstStyle>
            <a:lvl1pPr algn="r">
              <a:defRPr sz="1200"/>
            </a:lvl1pPr>
          </a:lstStyle>
          <a:p>
            <a:fld id="{5D52C252-7021-43A4-9CC9-1840FD42BF97}" type="slidenum">
              <a:rPr lang="en-ZA" smtClean="0"/>
              <a:pPr/>
              <a:t>‹#›</a:t>
            </a:fld>
            <a:endParaRPr lang="en-ZA"/>
          </a:p>
        </p:txBody>
      </p:sp>
      <p:sp>
        <p:nvSpPr>
          <p:cNvPr id="12" name="TextBox 11">
            <a:extLst>
              <a:ext uri="{FF2B5EF4-FFF2-40B4-BE49-F238E27FC236}">
                <a16:creationId xmlns:a16="http://schemas.microsoft.com/office/drawing/2014/main" id="{43742F51-44D8-BF49-578A-E5B9AA28A9AE}"/>
              </a:ext>
            </a:extLst>
          </p:cNvPr>
          <p:cNvSpPr txBox="1"/>
          <p:nvPr userDrawn="1"/>
        </p:nvSpPr>
        <p:spPr>
          <a:xfrm>
            <a:off x="0" y="-1"/>
            <a:ext cx="12192000" cy="828675"/>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en-US"/>
            </a:defPPr>
            <a:lvl1pPr marR="0" lvl="0" indent="0" algn="ctr" fontAlgn="auto">
              <a:lnSpc>
                <a:spcPct val="110000"/>
              </a:lnSpc>
              <a:spcBef>
                <a:spcPts val="100"/>
              </a:spcBef>
              <a:spcAft>
                <a:spcPts val="100"/>
              </a:spcAft>
              <a:buClrTx/>
              <a:buSzTx/>
              <a:buFontTx/>
              <a:buNone/>
              <a:tabLst/>
              <a:defRPr kumimoji="0" sz="1400" b="0" i="0" u="none" strike="noStrike" cap="none" spc="0" normalizeH="0" baseline="0">
                <a:ln>
                  <a:noFill/>
                </a:ln>
                <a:solidFill>
                  <a:prstClr val="white"/>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lang="en-ZA" sz="3200" b="1" dirty="0">
              <a:solidFill>
                <a:prstClr val="white"/>
              </a:solidFill>
              <a:latin typeface="Abel" panose="02000506030000020004" pitchFamily="2" charset="0"/>
            </a:endParaRPr>
          </a:p>
        </p:txBody>
      </p:sp>
      <p:pic>
        <p:nvPicPr>
          <p:cNvPr id="13" name="Picture 12">
            <a:extLst>
              <a:ext uri="{FF2B5EF4-FFF2-40B4-BE49-F238E27FC236}">
                <a16:creationId xmlns:a16="http://schemas.microsoft.com/office/drawing/2014/main" id="{E4B5169E-9DD0-FBB6-1F88-D8B8A37245D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93554" y="113940"/>
            <a:ext cx="1290119" cy="600791"/>
          </a:xfrm>
          <a:prstGeom prst="rect">
            <a:avLst/>
          </a:prstGeom>
        </p:spPr>
      </p:pic>
      <p:sp>
        <p:nvSpPr>
          <p:cNvPr id="14" name="Title Placeholder 1">
            <a:extLst>
              <a:ext uri="{FF2B5EF4-FFF2-40B4-BE49-F238E27FC236}">
                <a16:creationId xmlns:a16="http://schemas.microsoft.com/office/drawing/2014/main" id="{3BF19A29-995A-2B57-21CB-D7E2FAB20F64}"/>
              </a:ext>
            </a:extLst>
          </p:cNvPr>
          <p:cNvSpPr>
            <a:spLocks noGrp="1"/>
          </p:cNvSpPr>
          <p:nvPr>
            <p:ph type="title"/>
          </p:nvPr>
        </p:nvSpPr>
        <p:spPr>
          <a:xfrm>
            <a:off x="437971" y="1"/>
            <a:ext cx="9963329" cy="828672"/>
          </a:xfrm>
          <a:prstGeom prst="rect">
            <a:avLst/>
          </a:prstGeom>
        </p:spPr>
        <p:txBody>
          <a:bodyPr vert="horz" lIns="0" tIns="0" rIns="0" bIns="0" rtlCol="0" anchor="ctr">
            <a:normAutofit/>
          </a:bodyPr>
          <a:lstStyle>
            <a:lvl1pPr>
              <a:lnSpc>
                <a:spcPct val="100000"/>
              </a:lnSpc>
              <a:defRPr/>
            </a:lvl1pPr>
          </a:lstStyle>
          <a:p>
            <a:r>
              <a:rPr lang="en-US" dirty="0"/>
              <a:t>Click to edit Master title style</a:t>
            </a:r>
            <a:endParaRPr lang="en-ZA" dirty="0"/>
          </a:p>
        </p:txBody>
      </p:sp>
      <p:sp>
        <p:nvSpPr>
          <p:cNvPr id="2" name="Picture Placeholder 1">
            <a:extLst>
              <a:ext uri="{FF2B5EF4-FFF2-40B4-BE49-F238E27FC236}">
                <a16:creationId xmlns:a16="http://schemas.microsoft.com/office/drawing/2014/main" id="{639F45D4-60C9-6226-4C54-9ADCB6EF1018}"/>
              </a:ext>
            </a:extLst>
          </p:cNvPr>
          <p:cNvSpPr>
            <a:spLocks noGrp="1"/>
          </p:cNvSpPr>
          <p:nvPr>
            <p:ph type="pic" sz="quarter" idx="13"/>
          </p:nvPr>
        </p:nvSpPr>
        <p:spPr>
          <a:xfrm>
            <a:off x="5359400" y="828672"/>
            <a:ext cx="6832600" cy="6029328"/>
          </a:xfrm>
          <a:custGeom>
            <a:avLst/>
            <a:gdLst>
              <a:gd name="connsiteX0" fmla="*/ 1004908 w 6832600"/>
              <a:gd name="connsiteY0" fmla="*/ 0 h 6029328"/>
              <a:gd name="connsiteX1" fmla="*/ 6832600 w 6832600"/>
              <a:gd name="connsiteY1" fmla="*/ 0 h 6029328"/>
              <a:gd name="connsiteX2" fmla="*/ 6832600 w 6832600"/>
              <a:gd name="connsiteY2" fmla="*/ 6029328 h 6029328"/>
              <a:gd name="connsiteX3" fmla="*/ 1004908 w 6832600"/>
              <a:gd name="connsiteY3" fmla="*/ 6029328 h 6029328"/>
              <a:gd name="connsiteX4" fmla="*/ 0 w 6832600"/>
              <a:gd name="connsiteY4" fmla="*/ 5024420 h 6029328"/>
              <a:gd name="connsiteX5" fmla="*/ 0 w 6832600"/>
              <a:gd name="connsiteY5" fmla="*/ 1004908 h 6029328"/>
              <a:gd name="connsiteX6" fmla="*/ 1004908 w 6832600"/>
              <a:gd name="connsiteY6" fmla="*/ 0 h 602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2600" h="6029328">
                <a:moveTo>
                  <a:pt x="1004908" y="0"/>
                </a:moveTo>
                <a:lnTo>
                  <a:pt x="6832600" y="0"/>
                </a:lnTo>
                <a:lnTo>
                  <a:pt x="6832600" y="6029328"/>
                </a:lnTo>
                <a:lnTo>
                  <a:pt x="1004908" y="6029328"/>
                </a:lnTo>
                <a:cubicBezTo>
                  <a:pt x="449913" y="6029328"/>
                  <a:pt x="0" y="5579415"/>
                  <a:pt x="0" y="5024420"/>
                </a:cubicBezTo>
                <a:lnTo>
                  <a:pt x="0" y="1004908"/>
                </a:lnTo>
                <a:cubicBezTo>
                  <a:pt x="0" y="449913"/>
                  <a:pt x="449913" y="0"/>
                  <a:pt x="1004908" y="0"/>
                </a:cubicBezTo>
                <a:close/>
              </a:path>
            </a:pathLst>
          </a:custGeom>
        </p:spPr>
        <p:txBody>
          <a:bodyPr wrap="square">
            <a:noAutofit/>
          </a:bodyPr>
          <a:lstStyle/>
          <a:p>
            <a:endParaRPr lang="en-GB"/>
          </a:p>
        </p:txBody>
      </p:sp>
    </p:spTree>
    <p:extLst>
      <p:ext uri="{BB962C8B-B14F-4D97-AF65-F5344CB8AC3E}">
        <p14:creationId xmlns:p14="http://schemas.microsoft.com/office/powerpoint/2010/main" val="25196848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F158C8-38AE-A876-6A5E-51F6448609FC}"/>
              </a:ext>
            </a:extLst>
          </p:cNvPr>
          <p:cNvSpPr>
            <a:spLocks noGrp="1"/>
          </p:cNvSpPr>
          <p:nvPr>
            <p:ph idx="1"/>
          </p:nvPr>
        </p:nvSpPr>
        <p:spPr>
          <a:xfrm>
            <a:off x="431800" y="1447800"/>
            <a:ext cx="4546600" cy="4729163"/>
          </a:xfrm>
        </p:spPr>
        <p:txBody>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6" name="Slide Number Placeholder 5">
            <a:extLst>
              <a:ext uri="{FF2B5EF4-FFF2-40B4-BE49-F238E27FC236}">
                <a16:creationId xmlns:a16="http://schemas.microsoft.com/office/drawing/2014/main" id="{2EC86739-905B-3585-D595-E14708AAD5E5}"/>
              </a:ext>
            </a:extLst>
          </p:cNvPr>
          <p:cNvSpPr>
            <a:spLocks noGrp="1"/>
          </p:cNvSpPr>
          <p:nvPr>
            <p:ph type="sldNum" sz="quarter" idx="12"/>
          </p:nvPr>
        </p:nvSpPr>
        <p:spPr>
          <a:xfrm>
            <a:off x="11239500" y="6356350"/>
            <a:ext cx="533400" cy="365125"/>
          </a:xfrm>
          <a:prstGeom prst="rect">
            <a:avLst/>
          </a:prstGeom>
        </p:spPr>
        <p:txBody>
          <a:bodyPr anchor="ctr"/>
          <a:lstStyle>
            <a:lvl1pPr algn="r">
              <a:defRPr sz="1200"/>
            </a:lvl1pPr>
          </a:lstStyle>
          <a:p>
            <a:fld id="{5D52C252-7021-43A4-9CC9-1840FD42BF97}" type="slidenum">
              <a:rPr lang="en-ZA" smtClean="0"/>
              <a:pPr/>
              <a:t>‹#›</a:t>
            </a:fld>
            <a:endParaRPr lang="en-ZA"/>
          </a:p>
        </p:txBody>
      </p:sp>
      <p:sp>
        <p:nvSpPr>
          <p:cNvPr id="12" name="TextBox 11">
            <a:extLst>
              <a:ext uri="{FF2B5EF4-FFF2-40B4-BE49-F238E27FC236}">
                <a16:creationId xmlns:a16="http://schemas.microsoft.com/office/drawing/2014/main" id="{43742F51-44D8-BF49-578A-E5B9AA28A9AE}"/>
              </a:ext>
            </a:extLst>
          </p:cNvPr>
          <p:cNvSpPr txBox="1"/>
          <p:nvPr userDrawn="1"/>
        </p:nvSpPr>
        <p:spPr>
          <a:xfrm>
            <a:off x="0" y="-1"/>
            <a:ext cx="12192000" cy="828675"/>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en-US"/>
            </a:defPPr>
            <a:lvl1pPr marR="0" lvl="0" indent="0" algn="ctr" fontAlgn="auto">
              <a:lnSpc>
                <a:spcPct val="110000"/>
              </a:lnSpc>
              <a:spcBef>
                <a:spcPts val="100"/>
              </a:spcBef>
              <a:spcAft>
                <a:spcPts val="100"/>
              </a:spcAft>
              <a:buClrTx/>
              <a:buSzTx/>
              <a:buFontTx/>
              <a:buNone/>
              <a:tabLst/>
              <a:defRPr kumimoji="0" sz="1400" b="0" i="0" u="none" strike="noStrike" cap="none" spc="0" normalizeH="0" baseline="0">
                <a:ln>
                  <a:noFill/>
                </a:ln>
                <a:solidFill>
                  <a:prstClr val="white"/>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lang="en-ZA" sz="3200" b="1" dirty="0">
              <a:solidFill>
                <a:prstClr val="white"/>
              </a:solidFill>
              <a:latin typeface="Abel" panose="02000506030000020004" pitchFamily="2" charset="0"/>
            </a:endParaRPr>
          </a:p>
        </p:txBody>
      </p:sp>
      <p:pic>
        <p:nvPicPr>
          <p:cNvPr id="13" name="Picture 12">
            <a:extLst>
              <a:ext uri="{FF2B5EF4-FFF2-40B4-BE49-F238E27FC236}">
                <a16:creationId xmlns:a16="http://schemas.microsoft.com/office/drawing/2014/main" id="{E4B5169E-9DD0-FBB6-1F88-D8B8A37245D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93554" y="113940"/>
            <a:ext cx="1290119" cy="600791"/>
          </a:xfrm>
          <a:prstGeom prst="rect">
            <a:avLst/>
          </a:prstGeom>
        </p:spPr>
      </p:pic>
      <p:sp>
        <p:nvSpPr>
          <p:cNvPr id="14" name="Title Placeholder 1">
            <a:extLst>
              <a:ext uri="{FF2B5EF4-FFF2-40B4-BE49-F238E27FC236}">
                <a16:creationId xmlns:a16="http://schemas.microsoft.com/office/drawing/2014/main" id="{3BF19A29-995A-2B57-21CB-D7E2FAB20F64}"/>
              </a:ext>
            </a:extLst>
          </p:cNvPr>
          <p:cNvSpPr>
            <a:spLocks noGrp="1"/>
          </p:cNvSpPr>
          <p:nvPr>
            <p:ph type="title"/>
          </p:nvPr>
        </p:nvSpPr>
        <p:spPr>
          <a:xfrm>
            <a:off x="437971" y="1"/>
            <a:ext cx="9963329" cy="828672"/>
          </a:xfrm>
          <a:prstGeom prst="rect">
            <a:avLst/>
          </a:prstGeom>
        </p:spPr>
        <p:txBody>
          <a:bodyPr vert="horz" lIns="0" tIns="0" rIns="0" bIns="0" rtlCol="0" anchor="ctr">
            <a:normAutofit/>
          </a:bodyPr>
          <a:lstStyle>
            <a:lvl1pPr>
              <a:lnSpc>
                <a:spcPct val="100000"/>
              </a:lnSpc>
              <a:defRPr/>
            </a:lvl1pPr>
          </a:lstStyle>
          <a:p>
            <a:r>
              <a:rPr lang="en-US" dirty="0"/>
              <a:t>Click to edit Master title style</a:t>
            </a:r>
            <a:endParaRPr lang="en-ZA" dirty="0"/>
          </a:p>
        </p:txBody>
      </p:sp>
      <p:sp>
        <p:nvSpPr>
          <p:cNvPr id="2" name="Picture Placeholder 1">
            <a:extLst>
              <a:ext uri="{FF2B5EF4-FFF2-40B4-BE49-F238E27FC236}">
                <a16:creationId xmlns:a16="http://schemas.microsoft.com/office/drawing/2014/main" id="{639F45D4-60C9-6226-4C54-9ADCB6EF1018}"/>
              </a:ext>
            </a:extLst>
          </p:cNvPr>
          <p:cNvSpPr>
            <a:spLocks noGrp="1"/>
          </p:cNvSpPr>
          <p:nvPr>
            <p:ph type="pic" sz="quarter" idx="13"/>
          </p:nvPr>
        </p:nvSpPr>
        <p:spPr>
          <a:xfrm>
            <a:off x="7099300" y="828672"/>
            <a:ext cx="5092700" cy="6029328"/>
          </a:xfrm>
          <a:custGeom>
            <a:avLst/>
            <a:gdLst>
              <a:gd name="connsiteX0" fmla="*/ 1004908 w 6832600"/>
              <a:gd name="connsiteY0" fmla="*/ 0 h 6029328"/>
              <a:gd name="connsiteX1" fmla="*/ 6832600 w 6832600"/>
              <a:gd name="connsiteY1" fmla="*/ 0 h 6029328"/>
              <a:gd name="connsiteX2" fmla="*/ 6832600 w 6832600"/>
              <a:gd name="connsiteY2" fmla="*/ 6029328 h 6029328"/>
              <a:gd name="connsiteX3" fmla="*/ 1004908 w 6832600"/>
              <a:gd name="connsiteY3" fmla="*/ 6029328 h 6029328"/>
              <a:gd name="connsiteX4" fmla="*/ 0 w 6832600"/>
              <a:gd name="connsiteY4" fmla="*/ 5024420 h 6029328"/>
              <a:gd name="connsiteX5" fmla="*/ 0 w 6832600"/>
              <a:gd name="connsiteY5" fmla="*/ 1004908 h 6029328"/>
              <a:gd name="connsiteX6" fmla="*/ 1004908 w 6832600"/>
              <a:gd name="connsiteY6" fmla="*/ 0 h 602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2600" h="6029328">
                <a:moveTo>
                  <a:pt x="1004908" y="0"/>
                </a:moveTo>
                <a:lnTo>
                  <a:pt x="6832600" y="0"/>
                </a:lnTo>
                <a:lnTo>
                  <a:pt x="6832600" y="6029328"/>
                </a:lnTo>
                <a:lnTo>
                  <a:pt x="1004908" y="6029328"/>
                </a:lnTo>
                <a:cubicBezTo>
                  <a:pt x="449913" y="6029328"/>
                  <a:pt x="0" y="5579415"/>
                  <a:pt x="0" y="5024420"/>
                </a:cubicBezTo>
                <a:lnTo>
                  <a:pt x="0" y="1004908"/>
                </a:lnTo>
                <a:cubicBezTo>
                  <a:pt x="0" y="449913"/>
                  <a:pt x="449913" y="0"/>
                  <a:pt x="1004908" y="0"/>
                </a:cubicBezTo>
                <a:close/>
              </a:path>
            </a:pathLst>
          </a:custGeom>
        </p:spPr>
        <p:txBody>
          <a:bodyPr wrap="square">
            <a:noAutofit/>
          </a:bodyPr>
          <a:lstStyle/>
          <a:p>
            <a:endParaRPr lang="en-GB"/>
          </a:p>
        </p:txBody>
      </p:sp>
    </p:spTree>
    <p:extLst>
      <p:ext uri="{BB962C8B-B14F-4D97-AF65-F5344CB8AC3E}">
        <p14:creationId xmlns:p14="http://schemas.microsoft.com/office/powerpoint/2010/main" val="1339628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2803B6A-3EBE-A2EF-E3EF-AE9388DD5A2E}"/>
              </a:ext>
            </a:extLst>
          </p:cNvPr>
          <p:cNvSpPr>
            <a:spLocks noGrp="1"/>
          </p:cNvSpPr>
          <p:nvPr>
            <p:ph type="pic" sz="quarter" idx="13"/>
          </p:nvPr>
        </p:nvSpPr>
        <p:spPr>
          <a:xfrm>
            <a:off x="0" y="828672"/>
            <a:ext cx="5092700" cy="6029328"/>
          </a:xfrm>
          <a:custGeom>
            <a:avLst/>
            <a:gdLst>
              <a:gd name="connsiteX0" fmla="*/ 0 w 5092700"/>
              <a:gd name="connsiteY0" fmla="*/ 0 h 6029328"/>
              <a:gd name="connsiteX1" fmla="*/ 3940797 w 5092700"/>
              <a:gd name="connsiteY1" fmla="*/ 0 h 6029328"/>
              <a:gd name="connsiteX2" fmla="*/ 5092700 w 5092700"/>
              <a:gd name="connsiteY2" fmla="*/ 1151903 h 6029328"/>
              <a:gd name="connsiteX3" fmla="*/ 5092700 w 5092700"/>
              <a:gd name="connsiteY3" fmla="*/ 4877425 h 6029328"/>
              <a:gd name="connsiteX4" fmla="*/ 3940797 w 5092700"/>
              <a:gd name="connsiteY4" fmla="*/ 6029328 h 6029328"/>
              <a:gd name="connsiteX5" fmla="*/ 0 w 5092700"/>
              <a:gd name="connsiteY5" fmla="*/ 6029328 h 602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2700" h="6029328">
                <a:moveTo>
                  <a:pt x="0" y="0"/>
                </a:moveTo>
                <a:lnTo>
                  <a:pt x="3940797" y="0"/>
                </a:lnTo>
                <a:cubicBezTo>
                  <a:pt x="4576975" y="0"/>
                  <a:pt x="5092700" y="515725"/>
                  <a:pt x="5092700" y="1151903"/>
                </a:cubicBezTo>
                <a:lnTo>
                  <a:pt x="5092700" y="4877425"/>
                </a:lnTo>
                <a:cubicBezTo>
                  <a:pt x="5092700" y="5513603"/>
                  <a:pt x="4576975" y="6029328"/>
                  <a:pt x="3940797" y="6029328"/>
                </a:cubicBezTo>
                <a:lnTo>
                  <a:pt x="0" y="6029328"/>
                </a:lnTo>
                <a:close/>
              </a:path>
            </a:pathLst>
          </a:custGeom>
        </p:spPr>
        <p:txBody>
          <a:bodyPr wrap="square">
            <a:noAutofit/>
          </a:bodyPr>
          <a:lstStyle/>
          <a:p>
            <a:endParaRPr lang="en-GB"/>
          </a:p>
        </p:txBody>
      </p:sp>
      <p:sp>
        <p:nvSpPr>
          <p:cNvPr id="3" name="Content Placeholder 2">
            <a:extLst>
              <a:ext uri="{FF2B5EF4-FFF2-40B4-BE49-F238E27FC236}">
                <a16:creationId xmlns:a16="http://schemas.microsoft.com/office/drawing/2014/main" id="{FBF158C8-38AE-A876-6A5E-51F6448609FC}"/>
              </a:ext>
            </a:extLst>
          </p:cNvPr>
          <p:cNvSpPr>
            <a:spLocks noGrp="1"/>
          </p:cNvSpPr>
          <p:nvPr>
            <p:ph idx="1"/>
          </p:nvPr>
        </p:nvSpPr>
        <p:spPr>
          <a:xfrm>
            <a:off x="5473700" y="1447800"/>
            <a:ext cx="4546600" cy="4729163"/>
          </a:xfrm>
        </p:spPr>
        <p:txBody>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6" name="Slide Number Placeholder 5">
            <a:extLst>
              <a:ext uri="{FF2B5EF4-FFF2-40B4-BE49-F238E27FC236}">
                <a16:creationId xmlns:a16="http://schemas.microsoft.com/office/drawing/2014/main" id="{2EC86739-905B-3585-D595-E14708AAD5E5}"/>
              </a:ext>
            </a:extLst>
          </p:cNvPr>
          <p:cNvSpPr>
            <a:spLocks noGrp="1"/>
          </p:cNvSpPr>
          <p:nvPr>
            <p:ph type="sldNum" sz="quarter" idx="12"/>
          </p:nvPr>
        </p:nvSpPr>
        <p:spPr>
          <a:xfrm>
            <a:off x="11239500" y="6356350"/>
            <a:ext cx="533400" cy="365125"/>
          </a:xfrm>
          <a:prstGeom prst="rect">
            <a:avLst/>
          </a:prstGeom>
        </p:spPr>
        <p:txBody>
          <a:bodyPr anchor="ctr"/>
          <a:lstStyle>
            <a:lvl1pPr algn="r">
              <a:defRPr sz="1200"/>
            </a:lvl1pPr>
          </a:lstStyle>
          <a:p>
            <a:fld id="{5D52C252-7021-43A4-9CC9-1840FD42BF97}" type="slidenum">
              <a:rPr lang="en-ZA" smtClean="0"/>
              <a:pPr/>
              <a:t>‹#›</a:t>
            </a:fld>
            <a:endParaRPr lang="en-ZA"/>
          </a:p>
        </p:txBody>
      </p:sp>
      <p:sp>
        <p:nvSpPr>
          <p:cNvPr id="12" name="TextBox 11">
            <a:extLst>
              <a:ext uri="{FF2B5EF4-FFF2-40B4-BE49-F238E27FC236}">
                <a16:creationId xmlns:a16="http://schemas.microsoft.com/office/drawing/2014/main" id="{43742F51-44D8-BF49-578A-E5B9AA28A9AE}"/>
              </a:ext>
            </a:extLst>
          </p:cNvPr>
          <p:cNvSpPr txBox="1"/>
          <p:nvPr userDrawn="1"/>
        </p:nvSpPr>
        <p:spPr>
          <a:xfrm>
            <a:off x="0" y="-1"/>
            <a:ext cx="12192000" cy="828675"/>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en-US"/>
            </a:defPPr>
            <a:lvl1pPr marR="0" lvl="0" indent="0" algn="ctr" fontAlgn="auto">
              <a:lnSpc>
                <a:spcPct val="110000"/>
              </a:lnSpc>
              <a:spcBef>
                <a:spcPts val="100"/>
              </a:spcBef>
              <a:spcAft>
                <a:spcPts val="100"/>
              </a:spcAft>
              <a:buClrTx/>
              <a:buSzTx/>
              <a:buFontTx/>
              <a:buNone/>
              <a:tabLst/>
              <a:defRPr kumimoji="0" sz="1400" b="0" i="0" u="none" strike="noStrike" cap="none" spc="0" normalizeH="0" baseline="0">
                <a:ln>
                  <a:noFill/>
                </a:ln>
                <a:solidFill>
                  <a:prstClr val="white"/>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lang="en-ZA" sz="3200" b="1" dirty="0">
              <a:solidFill>
                <a:prstClr val="white"/>
              </a:solidFill>
              <a:latin typeface="Abel" panose="02000506030000020004" pitchFamily="2" charset="0"/>
            </a:endParaRPr>
          </a:p>
        </p:txBody>
      </p:sp>
      <p:pic>
        <p:nvPicPr>
          <p:cNvPr id="13" name="Picture 12">
            <a:extLst>
              <a:ext uri="{FF2B5EF4-FFF2-40B4-BE49-F238E27FC236}">
                <a16:creationId xmlns:a16="http://schemas.microsoft.com/office/drawing/2014/main" id="{E4B5169E-9DD0-FBB6-1F88-D8B8A37245D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93554" y="113940"/>
            <a:ext cx="1290119" cy="600791"/>
          </a:xfrm>
          <a:prstGeom prst="rect">
            <a:avLst/>
          </a:prstGeom>
        </p:spPr>
      </p:pic>
      <p:sp>
        <p:nvSpPr>
          <p:cNvPr id="14" name="Title Placeholder 1">
            <a:extLst>
              <a:ext uri="{FF2B5EF4-FFF2-40B4-BE49-F238E27FC236}">
                <a16:creationId xmlns:a16="http://schemas.microsoft.com/office/drawing/2014/main" id="{3BF19A29-995A-2B57-21CB-D7E2FAB20F64}"/>
              </a:ext>
            </a:extLst>
          </p:cNvPr>
          <p:cNvSpPr>
            <a:spLocks noGrp="1"/>
          </p:cNvSpPr>
          <p:nvPr>
            <p:ph type="title"/>
          </p:nvPr>
        </p:nvSpPr>
        <p:spPr>
          <a:xfrm>
            <a:off x="437971" y="1"/>
            <a:ext cx="9963329" cy="828672"/>
          </a:xfrm>
          <a:prstGeom prst="rect">
            <a:avLst/>
          </a:prstGeom>
        </p:spPr>
        <p:txBody>
          <a:bodyPr vert="horz" lIns="0" tIns="0" rIns="0" bIns="0" rtlCol="0" anchor="ctr">
            <a:normAutofit/>
          </a:bodyPr>
          <a:lstStyle>
            <a:lvl1pPr>
              <a:lnSpc>
                <a:spcPct val="100000"/>
              </a:lnSpc>
              <a:defRPr/>
            </a:lvl1pPr>
          </a:lstStyle>
          <a:p>
            <a:r>
              <a:rPr lang="en-US" dirty="0"/>
              <a:t>Click to edit Master title style</a:t>
            </a:r>
            <a:endParaRPr lang="en-ZA" dirty="0"/>
          </a:p>
        </p:txBody>
      </p:sp>
    </p:spTree>
    <p:extLst>
      <p:ext uri="{BB962C8B-B14F-4D97-AF65-F5344CB8AC3E}">
        <p14:creationId xmlns:p14="http://schemas.microsoft.com/office/powerpoint/2010/main" val="40936610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E6F5B-D75D-DD87-5FC6-FC2E0029F71D}"/>
              </a:ext>
            </a:extLst>
          </p:cNvPr>
          <p:cNvSpPr>
            <a:spLocks noGrp="1"/>
          </p:cNvSpPr>
          <p:nvPr>
            <p:ph type="title"/>
          </p:nvPr>
        </p:nvSpPr>
        <p:spPr>
          <a:xfrm>
            <a:off x="831850" y="1709738"/>
            <a:ext cx="10515600" cy="2852737"/>
          </a:xfrm>
        </p:spPr>
        <p:txBody>
          <a:bodyPr anchor="b"/>
          <a:lstStyle>
            <a:lvl1pPr>
              <a:defRPr sz="6000">
                <a:solidFill>
                  <a:schemeClr val="tx2"/>
                </a:solidFill>
              </a:defRPr>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B3A029C3-4827-B543-D849-3C40DEF22D0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Slide Number Placeholder 5">
            <a:extLst>
              <a:ext uri="{FF2B5EF4-FFF2-40B4-BE49-F238E27FC236}">
                <a16:creationId xmlns:a16="http://schemas.microsoft.com/office/drawing/2014/main" id="{E8E117F2-0E3F-087C-7E61-B9EE7DD8582D}"/>
              </a:ext>
            </a:extLst>
          </p:cNvPr>
          <p:cNvSpPr>
            <a:spLocks noGrp="1"/>
          </p:cNvSpPr>
          <p:nvPr>
            <p:ph type="sldNum" sz="quarter" idx="12"/>
          </p:nvPr>
        </p:nvSpPr>
        <p:spPr>
          <a:xfrm>
            <a:off x="11239500" y="6356350"/>
            <a:ext cx="533400" cy="365125"/>
          </a:xfrm>
          <a:prstGeom prst="rect">
            <a:avLst/>
          </a:prstGeom>
        </p:spPr>
        <p:txBody>
          <a:bodyPr anchor="ctr"/>
          <a:lstStyle>
            <a:lvl1pPr algn="r">
              <a:defRPr sz="1200"/>
            </a:lvl1pPr>
          </a:lstStyle>
          <a:p>
            <a:fld id="{5D52C252-7021-43A4-9CC9-1840FD42BF97}" type="slidenum">
              <a:rPr lang="en-ZA" smtClean="0"/>
              <a:pPr/>
              <a:t>‹#›</a:t>
            </a:fld>
            <a:endParaRPr lang="en-ZA"/>
          </a:p>
        </p:txBody>
      </p:sp>
    </p:spTree>
    <p:extLst>
      <p:ext uri="{BB962C8B-B14F-4D97-AF65-F5344CB8AC3E}">
        <p14:creationId xmlns:p14="http://schemas.microsoft.com/office/powerpoint/2010/main" val="19758670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56C122-8FEC-3CAA-F24B-017AAE858E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43B9D50D-8F6D-151C-E16F-6AC300BD78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1" name="Slide Number Placeholder 5">
            <a:extLst>
              <a:ext uri="{FF2B5EF4-FFF2-40B4-BE49-F238E27FC236}">
                <a16:creationId xmlns:a16="http://schemas.microsoft.com/office/drawing/2014/main" id="{1819AAC8-9273-0A36-9D07-8AF396842365}"/>
              </a:ext>
            </a:extLst>
          </p:cNvPr>
          <p:cNvSpPr>
            <a:spLocks noGrp="1"/>
          </p:cNvSpPr>
          <p:nvPr>
            <p:ph type="sldNum" sz="quarter" idx="12"/>
          </p:nvPr>
        </p:nvSpPr>
        <p:spPr>
          <a:xfrm>
            <a:off x="11239500" y="6356350"/>
            <a:ext cx="533400" cy="365125"/>
          </a:xfrm>
          <a:prstGeom prst="rect">
            <a:avLst/>
          </a:prstGeom>
        </p:spPr>
        <p:txBody>
          <a:bodyPr anchor="ctr"/>
          <a:lstStyle>
            <a:lvl1pPr algn="r">
              <a:defRPr sz="1200"/>
            </a:lvl1pPr>
          </a:lstStyle>
          <a:p>
            <a:fld id="{5D52C252-7021-43A4-9CC9-1840FD42BF97}" type="slidenum">
              <a:rPr lang="en-ZA" smtClean="0"/>
              <a:pPr/>
              <a:t>‹#›</a:t>
            </a:fld>
            <a:endParaRPr lang="en-ZA"/>
          </a:p>
        </p:txBody>
      </p:sp>
      <p:sp>
        <p:nvSpPr>
          <p:cNvPr id="12" name="TextBox 11">
            <a:extLst>
              <a:ext uri="{FF2B5EF4-FFF2-40B4-BE49-F238E27FC236}">
                <a16:creationId xmlns:a16="http://schemas.microsoft.com/office/drawing/2014/main" id="{43338433-75A8-2952-AA8C-769CB3FFFFC0}"/>
              </a:ext>
            </a:extLst>
          </p:cNvPr>
          <p:cNvSpPr txBox="1"/>
          <p:nvPr userDrawn="1"/>
        </p:nvSpPr>
        <p:spPr>
          <a:xfrm>
            <a:off x="0" y="-1"/>
            <a:ext cx="12192000" cy="828675"/>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en-US"/>
            </a:defPPr>
            <a:lvl1pPr marR="0" lvl="0" indent="0" algn="ctr" fontAlgn="auto">
              <a:lnSpc>
                <a:spcPct val="110000"/>
              </a:lnSpc>
              <a:spcBef>
                <a:spcPts val="100"/>
              </a:spcBef>
              <a:spcAft>
                <a:spcPts val="100"/>
              </a:spcAft>
              <a:buClrTx/>
              <a:buSzTx/>
              <a:buFontTx/>
              <a:buNone/>
              <a:tabLst/>
              <a:defRPr kumimoji="0" sz="1400" b="0" i="0" u="none" strike="noStrike" cap="none" spc="0" normalizeH="0" baseline="0">
                <a:ln>
                  <a:noFill/>
                </a:ln>
                <a:solidFill>
                  <a:prstClr val="white"/>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lang="en-ZA" sz="3200" b="1" dirty="0">
              <a:solidFill>
                <a:prstClr val="white"/>
              </a:solidFill>
              <a:latin typeface="Abel" panose="02000506030000020004" pitchFamily="2" charset="0"/>
            </a:endParaRPr>
          </a:p>
        </p:txBody>
      </p:sp>
      <p:pic>
        <p:nvPicPr>
          <p:cNvPr id="13" name="Picture 12">
            <a:extLst>
              <a:ext uri="{FF2B5EF4-FFF2-40B4-BE49-F238E27FC236}">
                <a16:creationId xmlns:a16="http://schemas.microsoft.com/office/drawing/2014/main" id="{DDE2CD0E-F0A0-CD5F-FFE1-D1924EA4A57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93554" y="113940"/>
            <a:ext cx="1290119" cy="600791"/>
          </a:xfrm>
          <a:prstGeom prst="rect">
            <a:avLst/>
          </a:prstGeom>
        </p:spPr>
      </p:pic>
      <p:sp>
        <p:nvSpPr>
          <p:cNvPr id="14" name="Title Placeholder 1">
            <a:extLst>
              <a:ext uri="{FF2B5EF4-FFF2-40B4-BE49-F238E27FC236}">
                <a16:creationId xmlns:a16="http://schemas.microsoft.com/office/drawing/2014/main" id="{E46D47AB-F5BD-6168-6F98-59128983B9E3}"/>
              </a:ext>
            </a:extLst>
          </p:cNvPr>
          <p:cNvSpPr>
            <a:spLocks noGrp="1"/>
          </p:cNvSpPr>
          <p:nvPr>
            <p:ph type="title"/>
          </p:nvPr>
        </p:nvSpPr>
        <p:spPr>
          <a:xfrm>
            <a:off x="437971" y="1"/>
            <a:ext cx="9963329" cy="828672"/>
          </a:xfrm>
          <a:prstGeom prst="rect">
            <a:avLst/>
          </a:prstGeom>
        </p:spPr>
        <p:txBody>
          <a:bodyPr vert="horz" lIns="0" tIns="0" rIns="0" bIns="0" rtlCol="0" anchor="ctr">
            <a:normAutofit/>
          </a:bodyPr>
          <a:lstStyle>
            <a:lvl1pPr>
              <a:lnSpc>
                <a:spcPct val="100000"/>
              </a:lnSpc>
              <a:defRPr/>
            </a:lvl1pPr>
          </a:lstStyle>
          <a:p>
            <a:r>
              <a:rPr lang="en-US" dirty="0"/>
              <a:t>Click to edit Master title style</a:t>
            </a:r>
            <a:endParaRPr lang="en-ZA" dirty="0"/>
          </a:p>
        </p:txBody>
      </p:sp>
    </p:spTree>
    <p:extLst>
      <p:ext uri="{BB962C8B-B14F-4D97-AF65-F5344CB8AC3E}">
        <p14:creationId xmlns:p14="http://schemas.microsoft.com/office/powerpoint/2010/main" val="3983813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20CB176-22F0-F4C8-6BE0-B11FC8D9BF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9BF3A9-1920-E729-6E9C-2319FD179A6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B82D6DA1-F5D2-24E4-1732-4AB23FEE17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B6FAD86-400D-79A8-AC50-9836F0A3EE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3" name="Slide Number Placeholder 5">
            <a:extLst>
              <a:ext uri="{FF2B5EF4-FFF2-40B4-BE49-F238E27FC236}">
                <a16:creationId xmlns:a16="http://schemas.microsoft.com/office/drawing/2014/main" id="{B56B8B16-21C3-EE8F-32A7-60545FB7764A}"/>
              </a:ext>
            </a:extLst>
          </p:cNvPr>
          <p:cNvSpPr>
            <a:spLocks noGrp="1"/>
          </p:cNvSpPr>
          <p:nvPr>
            <p:ph type="sldNum" sz="quarter" idx="12"/>
          </p:nvPr>
        </p:nvSpPr>
        <p:spPr>
          <a:xfrm>
            <a:off x="11239500" y="6356350"/>
            <a:ext cx="533400" cy="365125"/>
          </a:xfrm>
          <a:prstGeom prst="rect">
            <a:avLst/>
          </a:prstGeom>
        </p:spPr>
        <p:txBody>
          <a:bodyPr anchor="ctr"/>
          <a:lstStyle>
            <a:lvl1pPr algn="r">
              <a:defRPr sz="1200"/>
            </a:lvl1pPr>
          </a:lstStyle>
          <a:p>
            <a:fld id="{5D52C252-7021-43A4-9CC9-1840FD42BF97}" type="slidenum">
              <a:rPr lang="en-ZA" smtClean="0"/>
              <a:pPr/>
              <a:t>‹#›</a:t>
            </a:fld>
            <a:endParaRPr lang="en-ZA"/>
          </a:p>
        </p:txBody>
      </p:sp>
      <p:sp>
        <p:nvSpPr>
          <p:cNvPr id="14" name="TextBox 13">
            <a:extLst>
              <a:ext uri="{FF2B5EF4-FFF2-40B4-BE49-F238E27FC236}">
                <a16:creationId xmlns:a16="http://schemas.microsoft.com/office/drawing/2014/main" id="{B2EFE6F3-07A9-63F3-24B4-AE21C9612057}"/>
              </a:ext>
            </a:extLst>
          </p:cNvPr>
          <p:cNvSpPr txBox="1"/>
          <p:nvPr userDrawn="1"/>
        </p:nvSpPr>
        <p:spPr>
          <a:xfrm>
            <a:off x="0" y="-1"/>
            <a:ext cx="12192000" cy="828675"/>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en-US"/>
            </a:defPPr>
            <a:lvl1pPr marR="0" lvl="0" indent="0" algn="ctr" fontAlgn="auto">
              <a:lnSpc>
                <a:spcPct val="110000"/>
              </a:lnSpc>
              <a:spcBef>
                <a:spcPts val="100"/>
              </a:spcBef>
              <a:spcAft>
                <a:spcPts val="100"/>
              </a:spcAft>
              <a:buClrTx/>
              <a:buSzTx/>
              <a:buFontTx/>
              <a:buNone/>
              <a:tabLst/>
              <a:defRPr kumimoji="0" sz="1400" b="0" i="0" u="none" strike="noStrike" cap="none" spc="0" normalizeH="0" baseline="0">
                <a:ln>
                  <a:noFill/>
                </a:ln>
                <a:solidFill>
                  <a:prstClr val="white"/>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lang="en-ZA" sz="3200" b="1" dirty="0">
              <a:solidFill>
                <a:prstClr val="white"/>
              </a:solidFill>
              <a:latin typeface="Abel" panose="02000506030000020004" pitchFamily="2" charset="0"/>
            </a:endParaRPr>
          </a:p>
        </p:txBody>
      </p:sp>
      <p:pic>
        <p:nvPicPr>
          <p:cNvPr id="15" name="Picture 14">
            <a:extLst>
              <a:ext uri="{FF2B5EF4-FFF2-40B4-BE49-F238E27FC236}">
                <a16:creationId xmlns:a16="http://schemas.microsoft.com/office/drawing/2014/main" id="{4A60428B-5047-4310-86F4-DE78ACEAB1E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93554" y="113940"/>
            <a:ext cx="1290119" cy="600791"/>
          </a:xfrm>
          <a:prstGeom prst="rect">
            <a:avLst/>
          </a:prstGeom>
        </p:spPr>
      </p:pic>
      <p:sp>
        <p:nvSpPr>
          <p:cNvPr id="16" name="Title Placeholder 1">
            <a:extLst>
              <a:ext uri="{FF2B5EF4-FFF2-40B4-BE49-F238E27FC236}">
                <a16:creationId xmlns:a16="http://schemas.microsoft.com/office/drawing/2014/main" id="{7CDC0BA1-0004-828E-F5D1-AE5C0D35F175}"/>
              </a:ext>
            </a:extLst>
          </p:cNvPr>
          <p:cNvSpPr>
            <a:spLocks noGrp="1"/>
          </p:cNvSpPr>
          <p:nvPr>
            <p:ph type="title"/>
          </p:nvPr>
        </p:nvSpPr>
        <p:spPr>
          <a:xfrm>
            <a:off x="437971" y="1"/>
            <a:ext cx="9963329" cy="828672"/>
          </a:xfrm>
          <a:prstGeom prst="rect">
            <a:avLst/>
          </a:prstGeom>
        </p:spPr>
        <p:txBody>
          <a:bodyPr vert="horz" lIns="0" tIns="0" rIns="0" bIns="0" rtlCol="0" anchor="ctr">
            <a:normAutofit/>
          </a:bodyPr>
          <a:lstStyle>
            <a:lvl1pPr>
              <a:lnSpc>
                <a:spcPct val="100000"/>
              </a:lnSpc>
              <a:defRPr/>
            </a:lvl1pPr>
          </a:lstStyle>
          <a:p>
            <a:r>
              <a:rPr lang="en-US" dirty="0"/>
              <a:t>Click to edit Master title style</a:t>
            </a:r>
            <a:endParaRPr lang="en-ZA" dirty="0"/>
          </a:p>
        </p:txBody>
      </p:sp>
    </p:spTree>
    <p:extLst>
      <p:ext uri="{BB962C8B-B14F-4D97-AF65-F5344CB8AC3E}">
        <p14:creationId xmlns:p14="http://schemas.microsoft.com/office/powerpoint/2010/main" val="28954450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6FC4175-359F-81DA-FC64-B04BB02CB763}"/>
              </a:ext>
            </a:extLst>
          </p:cNvPr>
          <p:cNvSpPr txBox="1"/>
          <p:nvPr userDrawn="1"/>
        </p:nvSpPr>
        <p:spPr>
          <a:xfrm>
            <a:off x="0" y="-1"/>
            <a:ext cx="12192000" cy="828675"/>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en-US"/>
            </a:defPPr>
            <a:lvl1pPr marR="0" lvl="0" indent="0" algn="ctr" fontAlgn="auto">
              <a:lnSpc>
                <a:spcPct val="110000"/>
              </a:lnSpc>
              <a:spcBef>
                <a:spcPts val="100"/>
              </a:spcBef>
              <a:spcAft>
                <a:spcPts val="100"/>
              </a:spcAft>
              <a:buClrTx/>
              <a:buSzTx/>
              <a:buFontTx/>
              <a:buNone/>
              <a:tabLst/>
              <a:defRPr kumimoji="0" sz="1400" b="0" i="0" u="none" strike="noStrike" cap="none" spc="0" normalizeH="0" baseline="0">
                <a:ln>
                  <a:noFill/>
                </a:ln>
                <a:solidFill>
                  <a:prstClr val="white"/>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lang="en-ZA" sz="3200" b="1" dirty="0">
              <a:solidFill>
                <a:prstClr val="white"/>
              </a:solidFill>
              <a:latin typeface="Abel" panose="02000506030000020004" pitchFamily="2" charset="0"/>
            </a:endParaRPr>
          </a:p>
        </p:txBody>
      </p:sp>
      <p:pic>
        <p:nvPicPr>
          <p:cNvPr id="7" name="Picture 6">
            <a:extLst>
              <a:ext uri="{FF2B5EF4-FFF2-40B4-BE49-F238E27FC236}">
                <a16:creationId xmlns:a16="http://schemas.microsoft.com/office/drawing/2014/main" id="{FA230963-E192-6188-1F18-AE7C40DD4B0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93554" y="113940"/>
            <a:ext cx="1290119" cy="600791"/>
          </a:xfrm>
          <a:prstGeom prst="rect">
            <a:avLst/>
          </a:prstGeom>
        </p:spPr>
      </p:pic>
      <p:sp>
        <p:nvSpPr>
          <p:cNvPr id="8" name="Title Placeholder 1">
            <a:extLst>
              <a:ext uri="{FF2B5EF4-FFF2-40B4-BE49-F238E27FC236}">
                <a16:creationId xmlns:a16="http://schemas.microsoft.com/office/drawing/2014/main" id="{232C8B66-8A41-7D48-FCBF-9BF416A80451}"/>
              </a:ext>
            </a:extLst>
          </p:cNvPr>
          <p:cNvSpPr>
            <a:spLocks noGrp="1"/>
          </p:cNvSpPr>
          <p:nvPr>
            <p:ph type="title"/>
          </p:nvPr>
        </p:nvSpPr>
        <p:spPr>
          <a:xfrm>
            <a:off x="437971" y="1"/>
            <a:ext cx="9963329" cy="828672"/>
          </a:xfrm>
          <a:prstGeom prst="rect">
            <a:avLst/>
          </a:prstGeom>
        </p:spPr>
        <p:txBody>
          <a:bodyPr vert="horz" lIns="0" tIns="0" rIns="0" bIns="0" rtlCol="0" anchor="ctr">
            <a:normAutofit/>
          </a:bodyPr>
          <a:lstStyle>
            <a:lvl1pPr>
              <a:lnSpc>
                <a:spcPct val="100000"/>
              </a:lnSpc>
              <a:defRPr/>
            </a:lvl1pPr>
          </a:lstStyle>
          <a:p>
            <a:r>
              <a:rPr lang="en-US" dirty="0"/>
              <a:t>Click to edit Master title style</a:t>
            </a:r>
            <a:endParaRPr lang="en-ZA" dirty="0"/>
          </a:p>
        </p:txBody>
      </p:sp>
      <p:sp>
        <p:nvSpPr>
          <p:cNvPr id="9" name="Slide Number Placeholder 5">
            <a:extLst>
              <a:ext uri="{FF2B5EF4-FFF2-40B4-BE49-F238E27FC236}">
                <a16:creationId xmlns:a16="http://schemas.microsoft.com/office/drawing/2014/main" id="{A9D7A110-C1C7-6F43-8D4E-7A6D4730B377}"/>
              </a:ext>
            </a:extLst>
          </p:cNvPr>
          <p:cNvSpPr>
            <a:spLocks noGrp="1"/>
          </p:cNvSpPr>
          <p:nvPr>
            <p:ph type="sldNum" sz="quarter" idx="12"/>
          </p:nvPr>
        </p:nvSpPr>
        <p:spPr>
          <a:xfrm>
            <a:off x="11239500" y="6356350"/>
            <a:ext cx="533400" cy="365125"/>
          </a:xfrm>
          <a:prstGeom prst="rect">
            <a:avLst/>
          </a:prstGeom>
        </p:spPr>
        <p:txBody>
          <a:bodyPr anchor="ctr"/>
          <a:lstStyle>
            <a:lvl1pPr algn="r">
              <a:defRPr sz="1200"/>
            </a:lvl1pPr>
          </a:lstStyle>
          <a:p>
            <a:fld id="{5D52C252-7021-43A4-9CC9-1840FD42BF97}" type="slidenum">
              <a:rPr lang="en-ZA" smtClean="0"/>
              <a:pPr/>
              <a:t>‹#›</a:t>
            </a:fld>
            <a:endParaRPr lang="en-ZA"/>
          </a:p>
        </p:txBody>
      </p:sp>
    </p:spTree>
    <p:extLst>
      <p:ext uri="{BB962C8B-B14F-4D97-AF65-F5344CB8AC3E}">
        <p14:creationId xmlns:p14="http://schemas.microsoft.com/office/powerpoint/2010/main" val="34388017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Only with 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8C9C8E5-9DAB-2B6A-5AD9-A268DAFCB585}"/>
              </a:ext>
            </a:extLst>
          </p:cNvPr>
          <p:cNvSpPr>
            <a:spLocks noGrp="1"/>
          </p:cNvSpPr>
          <p:nvPr>
            <p:ph type="pic" sz="quarter" idx="13"/>
          </p:nvPr>
        </p:nvSpPr>
        <p:spPr>
          <a:xfrm>
            <a:off x="0" y="828675"/>
            <a:ext cx="12192000" cy="6029325"/>
          </a:xfrm>
        </p:spPr>
        <p:txBody>
          <a:bodyPr anchor="ctr"/>
          <a:lstStyle>
            <a:lvl1pPr marL="0" indent="0" algn="ctr">
              <a:buNone/>
              <a:defRPr sz="2000"/>
            </a:lvl1pPr>
          </a:lstStyle>
          <a:p>
            <a:endParaRPr lang="en-ZA" dirty="0"/>
          </a:p>
        </p:txBody>
      </p:sp>
      <p:sp>
        <p:nvSpPr>
          <p:cNvPr id="6" name="TextBox 5">
            <a:extLst>
              <a:ext uri="{FF2B5EF4-FFF2-40B4-BE49-F238E27FC236}">
                <a16:creationId xmlns:a16="http://schemas.microsoft.com/office/drawing/2014/main" id="{56FC4175-359F-81DA-FC64-B04BB02CB763}"/>
              </a:ext>
            </a:extLst>
          </p:cNvPr>
          <p:cNvSpPr txBox="1"/>
          <p:nvPr userDrawn="1"/>
        </p:nvSpPr>
        <p:spPr>
          <a:xfrm>
            <a:off x="0" y="-1"/>
            <a:ext cx="12192000" cy="828675"/>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en-US"/>
            </a:defPPr>
            <a:lvl1pPr marR="0" lvl="0" indent="0" algn="ctr" fontAlgn="auto">
              <a:lnSpc>
                <a:spcPct val="110000"/>
              </a:lnSpc>
              <a:spcBef>
                <a:spcPts val="100"/>
              </a:spcBef>
              <a:spcAft>
                <a:spcPts val="100"/>
              </a:spcAft>
              <a:buClrTx/>
              <a:buSzTx/>
              <a:buFontTx/>
              <a:buNone/>
              <a:tabLst/>
              <a:defRPr kumimoji="0" sz="1400" b="0" i="0" u="none" strike="noStrike" cap="none" spc="0" normalizeH="0" baseline="0">
                <a:ln>
                  <a:noFill/>
                </a:ln>
                <a:solidFill>
                  <a:prstClr val="white"/>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lang="en-ZA" sz="3200" b="1" dirty="0">
              <a:solidFill>
                <a:prstClr val="white"/>
              </a:solidFill>
              <a:latin typeface="Abel" panose="02000506030000020004" pitchFamily="2" charset="0"/>
            </a:endParaRPr>
          </a:p>
        </p:txBody>
      </p:sp>
      <p:pic>
        <p:nvPicPr>
          <p:cNvPr id="7" name="Picture 6">
            <a:extLst>
              <a:ext uri="{FF2B5EF4-FFF2-40B4-BE49-F238E27FC236}">
                <a16:creationId xmlns:a16="http://schemas.microsoft.com/office/drawing/2014/main" id="{FA230963-E192-6188-1F18-AE7C40DD4B0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93554" y="113940"/>
            <a:ext cx="1290119" cy="600791"/>
          </a:xfrm>
          <a:prstGeom prst="rect">
            <a:avLst/>
          </a:prstGeom>
        </p:spPr>
      </p:pic>
      <p:sp>
        <p:nvSpPr>
          <p:cNvPr id="8" name="Title Placeholder 1">
            <a:extLst>
              <a:ext uri="{FF2B5EF4-FFF2-40B4-BE49-F238E27FC236}">
                <a16:creationId xmlns:a16="http://schemas.microsoft.com/office/drawing/2014/main" id="{232C8B66-8A41-7D48-FCBF-9BF416A80451}"/>
              </a:ext>
            </a:extLst>
          </p:cNvPr>
          <p:cNvSpPr>
            <a:spLocks noGrp="1"/>
          </p:cNvSpPr>
          <p:nvPr>
            <p:ph type="title"/>
          </p:nvPr>
        </p:nvSpPr>
        <p:spPr>
          <a:xfrm>
            <a:off x="437971" y="1"/>
            <a:ext cx="9963329" cy="828672"/>
          </a:xfrm>
          <a:prstGeom prst="rect">
            <a:avLst/>
          </a:prstGeom>
        </p:spPr>
        <p:txBody>
          <a:bodyPr vert="horz" lIns="0" tIns="0" rIns="0" bIns="0" rtlCol="0" anchor="ctr">
            <a:normAutofit/>
          </a:bodyPr>
          <a:lstStyle>
            <a:lvl1pPr>
              <a:lnSpc>
                <a:spcPct val="100000"/>
              </a:lnSpc>
              <a:defRPr/>
            </a:lvl1pPr>
          </a:lstStyle>
          <a:p>
            <a:r>
              <a:rPr lang="en-US" dirty="0"/>
              <a:t>Click to edit Master title style</a:t>
            </a:r>
            <a:endParaRPr lang="en-ZA" dirty="0"/>
          </a:p>
        </p:txBody>
      </p:sp>
      <p:sp>
        <p:nvSpPr>
          <p:cNvPr id="9" name="Slide Number Placeholder 5">
            <a:extLst>
              <a:ext uri="{FF2B5EF4-FFF2-40B4-BE49-F238E27FC236}">
                <a16:creationId xmlns:a16="http://schemas.microsoft.com/office/drawing/2014/main" id="{A9D7A110-C1C7-6F43-8D4E-7A6D4730B377}"/>
              </a:ext>
            </a:extLst>
          </p:cNvPr>
          <p:cNvSpPr>
            <a:spLocks noGrp="1"/>
          </p:cNvSpPr>
          <p:nvPr>
            <p:ph type="sldNum" sz="quarter" idx="12"/>
          </p:nvPr>
        </p:nvSpPr>
        <p:spPr>
          <a:xfrm>
            <a:off x="11239500" y="6356350"/>
            <a:ext cx="533400" cy="365125"/>
          </a:xfrm>
          <a:prstGeom prst="rect">
            <a:avLst/>
          </a:prstGeom>
        </p:spPr>
        <p:txBody>
          <a:bodyPr anchor="ctr"/>
          <a:lstStyle>
            <a:lvl1pPr algn="r">
              <a:defRPr sz="1200"/>
            </a:lvl1pPr>
          </a:lstStyle>
          <a:p>
            <a:fld id="{5D52C252-7021-43A4-9CC9-1840FD42BF97}" type="slidenum">
              <a:rPr lang="en-ZA" smtClean="0"/>
              <a:pPr/>
              <a:t>‹#›</a:t>
            </a:fld>
            <a:endParaRPr lang="en-ZA"/>
          </a:p>
        </p:txBody>
      </p:sp>
    </p:spTree>
    <p:extLst>
      <p:ext uri="{BB962C8B-B14F-4D97-AF65-F5344CB8AC3E}">
        <p14:creationId xmlns:p14="http://schemas.microsoft.com/office/powerpoint/2010/main" val="1368065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1F73A-4409-4E6D-BB42-E574FF91D039}"/>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009F3E5-B818-4046-9920-6966E9266F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82AB221-4FE1-46E5-8B94-C01A59BA6A9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9D3C89E1-F604-4602-890F-45DF3D8E3B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34B4BD6-1E55-453D-87CB-365A16A1738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11D657BC-CEBB-4934-B70C-C548C48ED2AE}"/>
              </a:ext>
            </a:extLst>
          </p:cNvPr>
          <p:cNvSpPr>
            <a:spLocks noGrp="1"/>
          </p:cNvSpPr>
          <p:nvPr>
            <p:ph type="dt" sz="half" idx="10"/>
          </p:nvPr>
        </p:nvSpPr>
        <p:spPr/>
        <p:txBody>
          <a:bodyPr/>
          <a:lstStyle/>
          <a:p>
            <a:fld id="{7C70332D-EB91-4EC2-890F-605C1C82C089}" type="datetime1">
              <a:rPr lang="en-US" smtClean="0"/>
              <a:pPr/>
              <a:t>6/22/2023</a:t>
            </a:fld>
            <a:endParaRPr lang="en-US" dirty="0"/>
          </a:p>
        </p:txBody>
      </p:sp>
      <p:sp>
        <p:nvSpPr>
          <p:cNvPr id="8" name="Footer Placeholder 7">
            <a:extLst>
              <a:ext uri="{FF2B5EF4-FFF2-40B4-BE49-F238E27FC236}">
                <a16:creationId xmlns:a16="http://schemas.microsoft.com/office/drawing/2014/main" id="{E8DC5BF7-55BF-45D6-9E0E-AAC858110765}"/>
              </a:ext>
            </a:extLst>
          </p:cNvPr>
          <p:cNvSpPr>
            <a:spLocks noGrp="1"/>
          </p:cNvSpPr>
          <p:nvPr>
            <p:ph type="ftr" sz="quarter" idx="11"/>
          </p:nvPr>
        </p:nvSpPr>
        <p:spPr/>
        <p:txBody>
          <a:bodyPr/>
          <a:lstStyle/>
          <a:p>
            <a:endParaRPr lang="en-ZA" dirty="0"/>
          </a:p>
        </p:txBody>
      </p:sp>
      <p:sp>
        <p:nvSpPr>
          <p:cNvPr id="9" name="Slide Number Placeholder 8">
            <a:extLst>
              <a:ext uri="{FF2B5EF4-FFF2-40B4-BE49-F238E27FC236}">
                <a16:creationId xmlns:a16="http://schemas.microsoft.com/office/drawing/2014/main" id="{634F1C89-3D60-44CE-830B-2D8B761224CB}"/>
              </a:ext>
            </a:extLst>
          </p:cNvPr>
          <p:cNvSpPr>
            <a:spLocks noGrp="1"/>
          </p:cNvSpPr>
          <p:nvPr>
            <p:ph type="sldNum" sz="quarter" idx="12"/>
          </p:nvPr>
        </p:nvSpPr>
        <p:spPr/>
        <p:txBody>
          <a:bodyPr/>
          <a:lstStyle/>
          <a:p>
            <a:fld id="{CA8D9AD5-F248-4919-864A-CFD76CC027D6}" type="slidenum">
              <a:rPr lang="en-ZA" smtClean="0"/>
              <a:pPr/>
              <a:t>‹#›</a:t>
            </a:fld>
            <a:endParaRPr lang="en-ZA" dirty="0"/>
          </a:p>
        </p:txBody>
      </p:sp>
    </p:spTree>
    <p:extLst>
      <p:ext uri="{BB962C8B-B14F-4D97-AF65-F5344CB8AC3E}">
        <p14:creationId xmlns:p14="http://schemas.microsoft.com/office/powerpoint/2010/main" val="276585207"/>
      </p:ext>
    </p:extLst>
  </p:cSld>
  <p:clrMapOvr>
    <a:masterClrMapping/>
  </p:clrMapOvr>
  <p:transition spd="slow">
    <p:pull/>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2BAF9C11-93E0-5C23-1E19-2673BE7531C1}"/>
              </a:ext>
            </a:extLst>
          </p:cNvPr>
          <p:cNvSpPr>
            <a:spLocks noGrp="1"/>
          </p:cNvSpPr>
          <p:nvPr>
            <p:ph type="sldNum" sz="quarter" idx="12"/>
          </p:nvPr>
        </p:nvSpPr>
        <p:spPr>
          <a:xfrm>
            <a:off x="11239500" y="6356350"/>
            <a:ext cx="533400" cy="365125"/>
          </a:xfrm>
          <a:prstGeom prst="rect">
            <a:avLst/>
          </a:prstGeom>
        </p:spPr>
        <p:txBody>
          <a:bodyPr anchor="ctr"/>
          <a:lstStyle>
            <a:lvl1pPr algn="r">
              <a:defRPr sz="1200"/>
            </a:lvl1pPr>
          </a:lstStyle>
          <a:p>
            <a:fld id="{5D52C252-7021-43A4-9CC9-1840FD42BF97}" type="slidenum">
              <a:rPr lang="en-ZA" smtClean="0"/>
              <a:pPr/>
              <a:t>‹#›</a:t>
            </a:fld>
            <a:endParaRPr lang="en-ZA"/>
          </a:p>
        </p:txBody>
      </p:sp>
      <p:sp>
        <p:nvSpPr>
          <p:cNvPr id="8" name="TextBox 7">
            <a:extLst>
              <a:ext uri="{FF2B5EF4-FFF2-40B4-BE49-F238E27FC236}">
                <a16:creationId xmlns:a16="http://schemas.microsoft.com/office/drawing/2014/main" id="{ED1ADBA3-AE8B-1AEB-2226-AC9FA81B60FD}"/>
              </a:ext>
            </a:extLst>
          </p:cNvPr>
          <p:cNvSpPr txBox="1"/>
          <p:nvPr userDrawn="1"/>
        </p:nvSpPr>
        <p:spPr>
          <a:xfrm>
            <a:off x="0" y="-1"/>
            <a:ext cx="12192000" cy="828675"/>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en-US"/>
            </a:defPPr>
            <a:lvl1pPr marR="0" lvl="0" indent="0" algn="ctr" fontAlgn="auto">
              <a:lnSpc>
                <a:spcPct val="110000"/>
              </a:lnSpc>
              <a:spcBef>
                <a:spcPts val="100"/>
              </a:spcBef>
              <a:spcAft>
                <a:spcPts val="100"/>
              </a:spcAft>
              <a:buClrTx/>
              <a:buSzTx/>
              <a:buFontTx/>
              <a:buNone/>
              <a:tabLst/>
              <a:defRPr kumimoji="0" sz="1400" b="0" i="0" u="none" strike="noStrike" cap="none" spc="0" normalizeH="0" baseline="0">
                <a:ln>
                  <a:noFill/>
                </a:ln>
                <a:solidFill>
                  <a:prstClr val="white"/>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lang="en-ZA" sz="3200" b="1" dirty="0">
              <a:solidFill>
                <a:prstClr val="white"/>
              </a:solidFill>
              <a:latin typeface="Abel" panose="02000506030000020004" pitchFamily="2" charset="0"/>
            </a:endParaRPr>
          </a:p>
        </p:txBody>
      </p:sp>
      <p:pic>
        <p:nvPicPr>
          <p:cNvPr id="9" name="Picture 8">
            <a:extLst>
              <a:ext uri="{FF2B5EF4-FFF2-40B4-BE49-F238E27FC236}">
                <a16:creationId xmlns:a16="http://schemas.microsoft.com/office/drawing/2014/main" id="{B7639CD8-E7FD-6622-850B-B2BCB18EE0E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93554" y="113940"/>
            <a:ext cx="1290119" cy="600791"/>
          </a:xfrm>
          <a:prstGeom prst="rect">
            <a:avLst/>
          </a:prstGeom>
        </p:spPr>
      </p:pic>
    </p:spTree>
    <p:extLst>
      <p:ext uri="{BB962C8B-B14F-4D97-AF65-F5344CB8AC3E}">
        <p14:creationId xmlns:p14="http://schemas.microsoft.com/office/powerpoint/2010/main" val="36514228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ubtitle" userDrawn="1">
  <p:cSld name="Subtitle">
    <p:spTree>
      <p:nvGrpSpPr>
        <p:cNvPr id="1" name="Shape 12"/>
        <p:cNvGrpSpPr/>
        <p:nvPr/>
      </p:nvGrpSpPr>
      <p:grpSpPr>
        <a:xfrm>
          <a:off x="0" y="0"/>
          <a:ext cx="0" cy="0"/>
          <a:chOff x="0" y="0"/>
          <a:chExt cx="0" cy="0"/>
        </a:xfrm>
      </p:grpSpPr>
      <p:sp>
        <p:nvSpPr>
          <p:cNvPr id="2" name="Picture Placeholder 2">
            <a:extLst>
              <a:ext uri="{FF2B5EF4-FFF2-40B4-BE49-F238E27FC236}">
                <a16:creationId xmlns:a16="http://schemas.microsoft.com/office/drawing/2014/main" id="{DCDC1805-CC12-4676-3ADE-EE7FC8D50039}"/>
              </a:ext>
            </a:extLst>
          </p:cNvPr>
          <p:cNvSpPr>
            <a:spLocks noGrp="1"/>
          </p:cNvSpPr>
          <p:nvPr>
            <p:ph type="pic" sz="quarter" idx="13"/>
          </p:nvPr>
        </p:nvSpPr>
        <p:spPr>
          <a:xfrm>
            <a:off x="0" y="1"/>
            <a:ext cx="12192000" cy="6858000"/>
          </a:xfrm>
        </p:spPr>
        <p:txBody>
          <a:bodyPr anchor="ctr"/>
          <a:lstStyle>
            <a:lvl1pPr marL="0" indent="0" algn="ctr">
              <a:buNone/>
              <a:defRPr sz="2000"/>
            </a:lvl1pPr>
          </a:lstStyle>
          <a:p>
            <a:endParaRPr lang="en-ZA" dirty="0"/>
          </a:p>
        </p:txBody>
      </p:sp>
      <p:sp>
        <p:nvSpPr>
          <p:cNvPr id="14" name="Google Shape;14;p3"/>
          <p:cNvSpPr txBox="1">
            <a:spLocks noGrp="1"/>
          </p:cNvSpPr>
          <p:nvPr>
            <p:ph type="ctrTitle"/>
          </p:nvPr>
        </p:nvSpPr>
        <p:spPr>
          <a:xfrm>
            <a:off x="835600" y="826967"/>
            <a:ext cx="9911200" cy="964400"/>
          </a:xfrm>
          <a:prstGeom prst="rect">
            <a:avLst/>
          </a:prstGeom>
        </p:spPr>
        <p:txBody>
          <a:bodyPr spcFirstLastPara="1" wrap="square" lIns="0" tIns="0" rIns="0" bIns="0" anchor="t" anchorCtr="0">
            <a:noAutofit/>
          </a:bodyPr>
          <a:lstStyle>
            <a:lvl1pPr lvl="0" rtl="0">
              <a:spcBef>
                <a:spcPts val="0"/>
              </a:spcBef>
              <a:spcAft>
                <a:spcPts val="0"/>
              </a:spcAft>
              <a:buSzPts val="6000"/>
              <a:buNone/>
              <a:defRPr sz="8000">
                <a:solidFill>
                  <a:schemeClr val="tx2"/>
                </a:solidFill>
              </a:defRPr>
            </a:lvl1pPr>
            <a:lvl2pPr lvl="1" rtl="0">
              <a:spcBef>
                <a:spcPts val="0"/>
              </a:spcBef>
              <a:spcAft>
                <a:spcPts val="0"/>
              </a:spcAft>
              <a:buSzPts val="6000"/>
              <a:buNone/>
              <a:defRPr sz="8000"/>
            </a:lvl2pPr>
            <a:lvl3pPr lvl="2" rtl="0">
              <a:spcBef>
                <a:spcPts val="0"/>
              </a:spcBef>
              <a:spcAft>
                <a:spcPts val="0"/>
              </a:spcAft>
              <a:buSzPts val="6000"/>
              <a:buNone/>
              <a:defRPr sz="8000"/>
            </a:lvl3pPr>
            <a:lvl4pPr lvl="3" rtl="0">
              <a:spcBef>
                <a:spcPts val="0"/>
              </a:spcBef>
              <a:spcAft>
                <a:spcPts val="0"/>
              </a:spcAft>
              <a:buSzPts val="6000"/>
              <a:buNone/>
              <a:defRPr sz="8000"/>
            </a:lvl4pPr>
            <a:lvl5pPr lvl="4" rtl="0">
              <a:spcBef>
                <a:spcPts val="0"/>
              </a:spcBef>
              <a:spcAft>
                <a:spcPts val="0"/>
              </a:spcAft>
              <a:buSzPts val="6000"/>
              <a:buNone/>
              <a:defRPr sz="8000"/>
            </a:lvl5pPr>
            <a:lvl6pPr lvl="5" rtl="0">
              <a:spcBef>
                <a:spcPts val="0"/>
              </a:spcBef>
              <a:spcAft>
                <a:spcPts val="0"/>
              </a:spcAft>
              <a:buSzPts val="6000"/>
              <a:buNone/>
              <a:defRPr sz="8000"/>
            </a:lvl6pPr>
            <a:lvl7pPr lvl="6" rtl="0">
              <a:spcBef>
                <a:spcPts val="0"/>
              </a:spcBef>
              <a:spcAft>
                <a:spcPts val="0"/>
              </a:spcAft>
              <a:buSzPts val="6000"/>
              <a:buNone/>
              <a:defRPr sz="8000"/>
            </a:lvl7pPr>
            <a:lvl8pPr lvl="7" rtl="0">
              <a:spcBef>
                <a:spcPts val="0"/>
              </a:spcBef>
              <a:spcAft>
                <a:spcPts val="0"/>
              </a:spcAft>
              <a:buSzPts val="6000"/>
              <a:buNone/>
              <a:defRPr sz="8000"/>
            </a:lvl8pPr>
            <a:lvl9pPr lvl="8" rtl="0">
              <a:spcBef>
                <a:spcPts val="0"/>
              </a:spcBef>
              <a:spcAft>
                <a:spcPts val="0"/>
              </a:spcAft>
              <a:buSzPts val="6000"/>
              <a:buNone/>
              <a:defRPr sz="8000"/>
            </a:lvl9pPr>
          </a:lstStyle>
          <a:p>
            <a:endParaRPr dirty="0"/>
          </a:p>
        </p:txBody>
      </p:sp>
      <p:sp>
        <p:nvSpPr>
          <p:cNvPr id="15" name="Google Shape;15;p3"/>
          <p:cNvSpPr txBox="1">
            <a:spLocks noGrp="1"/>
          </p:cNvSpPr>
          <p:nvPr>
            <p:ph type="subTitle" idx="1"/>
          </p:nvPr>
        </p:nvSpPr>
        <p:spPr>
          <a:xfrm>
            <a:off x="835600" y="1892969"/>
            <a:ext cx="9911200" cy="5336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2400"/>
              <a:buNone/>
              <a:defRPr/>
            </a:lvl1pPr>
            <a:lvl2pPr lvl="1" rtl="0">
              <a:spcBef>
                <a:spcPts val="1067"/>
              </a:spcBef>
              <a:spcAft>
                <a:spcPts val="0"/>
              </a:spcAft>
              <a:buClr>
                <a:schemeClr val="dk2"/>
              </a:buClr>
              <a:buSzPts val="3000"/>
              <a:buNone/>
              <a:defRPr sz="4000"/>
            </a:lvl2pPr>
            <a:lvl3pPr lvl="2" rtl="0">
              <a:spcBef>
                <a:spcPts val="1067"/>
              </a:spcBef>
              <a:spcAft>
                <a:spcPts val="0"/>
              </a:spcAft>
              <a:buClr>
                <a:schemeClr val="dk2"/>
              </a:buClr>
              <a:buSzPts val="3000"/>
              <a:buNone/>
              <a:defRPr sz="4000"/>
            </a:lvl3pPr>
            <a:lvl4pPr lvl="3" rtl="0">
              <a:spcBef>
                <a:spcPts val="1067"/>
              </a:spcBef>
              <a:spcAft>
                <a:spcPts val="0"/>
              </a:spcAft>
              <a:buSzPts val="3000"/>
              <a:buNone/>
              <a:defRPr sz="4000"/>
            </a:lvl4pPr>
            <a:lvl5pPr lvl="4" rtl="0">
              <a:spcBef>
                <a:spcPts val="1067"/>
              </a:spcBef>
              <a:spcAft>
                <a:spcPts val="0"/>
              </a:spcAft>
              <a:buSzPts val="3000"/>
              <a:buNone/>
              <a:defRPr sz="4000"/>
            </a:lvl5pPr>
            <a:lvl6pPr lvl="5" rtl="0">
              <a:spcBef>
                <a:spcPts val="1067"/>
              </a:spcBef>
              <a:spcAft>
                <a:spcPts val="0"/>
              </a:spcAft>
              <a:buSzPts val="3000"/>
              <a:buNone/>
              <a:defRPr sz="4000"/>
            </a:lvl6pPr>
            <a:lvl7pPr lvl="6" rtl="0">
              <a:spcBef>
                <a:spcPts val="1067"/>
              </a:spcBef>
              <a:spcAft>
                <a:spcPts val="0"/>
              </a:spcAft>
              <a:buSzPts val="3000"/>
              <a:buNone/>
              <a:defRPr sz="4000"/>
            </a:lvl7pPr>
            <a:lvl8pPr lvl="7" rtl="0">
              <a:spcBef>
                <a:spcPts val="1067"/>
              </a:spcBef>
              <a:spcAft>
                <a:spcPts val="0"/>
              </a:spcAft>
              <a:buSzPts val="3000"/>
              <a:buNone/>
              <a:defRPr sz="4000"/>
            </a:lvl8pPr>
            <a:lvl9pPr lvl="8" rtl="0">
              <a:spcBef>
                <a:spcPts val="1067"/>
              </a:spcBef>
              <a:spcAft>
                <a:spcPts val="1067"/>
              </a:spcAft>
              <a:buSzPts val="3000"/>
              <a:buNone/>
              <a:defRPr sz="4000"/>
            </a:lvl9pPr>
          </a:lstStyle>
          <a:p>
            <a:endParaRPr/>
          </a:p>
        </p:txBody>
      </p:sp>
      <p:sp>
        <p:nvSpPr>
          <p:cNvPr id="9" name="Rectangle 8">
            <a:extLst>
              <a:ext uri="{FF2B5EF4-FFF2-40B4-BE49-F238E27FC236}">
                <a16:creationId xmlns:a16="http://schemas.microsoft.com/office/drawing/2014/main" id="{5178813F-A3CF-FBB7-EC91-DD7016526753}"/>
              </a:ext>
            </a:extLst>
          </p:cNvPr>
          <p:cNvSpPr/>
          <p:nvPr userDrawn="1"/>
        </p:nvSpPr>
        <p:spPr>
          <a:xfrm>
            <a:off x="-3595" y="5334000"/>
            <a:ext cx="12209425" cy="1524000"/>
          </a:xfrm>
          <a:prstGeom prst="rect">
            <a:avLst/>
          </a:prstGeom>
          <a:gradFill>
            <a:gsLst>
              <a:gs pos="0">
                <a:srgbClr val="3183A0"/>
              </a:gs>
              <a:gs pos="48000">
                <a:srgbClr val="249583"/>
              </a:gs>
              <a:gs pos="100000">
                <a:srgbClr val="14994C"/>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7D0111F6-C65E-2AF6-A398-259C85FCA8A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9400" y="5526686"/>
            <a:ext cx="2489200" cy="1159186"/>
          </a:xfrm>
          <a:prstGeom prst="rect">
            <a:avLst/>
          </a:prstGeom>
        </p:spPr>
      </p:pic>
      <p:pic>
        <p:nvPicPr>
          <p:cNvPr id="11" name="Picture 10">
            <a:extLst>
              <a:ext uri="{FF2B5EF4-FFF2-40B4-BE49-F238E27FC236}">
                <a16:creationId xmlns:a16="http://schemas.microsoft.com/office/drawing/2014/main" id="{76A656A4-ED61-11E2-95C2-3FD41EC0B5A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08067" y="5678604"/>
            <a:ext cx="3304533" cy="964923"/>
          </a:xfrm>
          <a:prstGeom prst="rect">
            <a:avLst/>
          </a:prstGeom>
        </p:spPr>
      </p:pic>
      <p:pic>
        <p:nvPicPr>
          <p:cNvPr id="12" name="Picture 11">
            <a:extLst>
              <a:ext uri="{FF2B5EF4-FFF2-40B4-BE49-F238E27FC236}">
                <a16:creationId xmlns:a16="http://schemas.microsoft.com/office/drawing/2014/main" id="{8714E7A4-F555-CD39-D799-0C4C4F4237DA}"/>
              </a:ext>
            </a:extLst>
          </p:cNvPr>
          <p:cNvPicPr>
            <a:picLocks noChangeAspect="1" noChangeArrowheads="1"/>
          </p:cNvPicPr>
          <p:nvPr userDrawn="1"/>
        </p:nvPicPr>
        <p:blipFill>
          <a:blip r:embed="rId4" cstate="email">
            <a:extLst>
              <a:ext uri="{BEBA8EAE-BF5A-486C-A8C5-ECC9F3942E4B}">
                <a14:imgProps xmlns:a14="http://schemas.microsoft.com/office/drawing/2010/main">
                  <a14:imgLayer r:embed="rId5">
                    <a14:imgEffect>
                      <a14:backgroundRemoval t="1129" b="98194" l="3908" r="98224">
                        <a14:foregroundMark x1="4085" y1="1354" x2="17052" y2="15350"/>
                        <a14:foregroundMark x1="17052" y1="15350" x2="17584" y2="16479"/>
                        <a14:foregroundMark x1="11901" y1="13093" x2="16696" y2="18962"/>
                        <a14:foregroundMark x1="4973" y1="6546" x2="39432" y2="54402"/>
                        <a14:foregroundMark x1="39432" y1="54402" x2="39254" y2="54853"/>
                        <a14:foregroundMark x1="27353" y1="30926" x2="27353" y2="30926"/>
                        <a14:foregroundMark x1="28064" y1="29120" x2="28064" y2="29120"/>
                        <a14:foregroundMark x1="8703" y1="38375" x2="8703" y2="38375"/>
                        <a14:foregroundMark x1="8703" y1="36569" x2="8703" y2="40406"/>
                        <a14:foregroundMark x1="8171" y1="32280" x2="8703" y2="56885"/>
                        <a14:foregroundMark x1="8703" y1="56885" x2="8881" y2="56659"/>
                        <a14:foregroundMark x1="12078" y1="48758" x2="7105" y2="63431"/>
                        <a14:foregroundMark x1="21847" y1="54628" x2="22202" y2="58916"/>
                        <a14:foregroundMark x1="67851" y1="28668" x2="67851" y2="28668"/>
                        <a14:foregroundMark x1="66252" y1="25508" x2="66252" y2="25508"/>
                        <a14:foregroundMark x1="80462" y1="13770" x2="80462" y2="13770"/>
                        <a14:foregroundMark x1="84902" y1="11287" x2="84902" y2="11287"/>
                        <a14:foregroundMark x1="85080" y1="10835" x2="80462" y2="16253"/>
                        <a14:foregroundMark x1="94316" y1="7675" x2="87567" y2="29120"/>
                        <a14:foregroundMark x1="88099" y1="2935" x2="90941" y2="14221"/>
                        <a14:foregroundMark x1="90941" y1="4289" x2="98224" y2="9029"/>
                        <a14:foregroundMark x1="72824" y1="85327" x2="34458" y2="91196"/>
                        <a14:foregroundMark x1="30018" y1="89616" x2="46359" y2="94131"/>
                        <a14:foregroundMark x1="46359" y1="94131" x2="80817" y2="90745"/>
                        <a14:foregroundMark x1="84369" y1="86005" x2="41918" y2="95260"/>
                        <a14:foregroundMark x1="53464" y1="96388" x2="34458" y2="95485"/>
                        <a14:foregroundMark x1="34458" y1="95485" x2="13499" y2="86456"/>
                        <a14:foregroundMark x1="13499" y1="86456" x2="14210" y2="86230"/>
                        <a14:foregroundMark x1="6572" y1="77652" x2="17584" y2="88488"/>
                        <a14:foregroundMark x1="22380" y1="90068" x2="83481" y2="96163"/>
                        <a14:foregroundMark x1="83481" y1="96163" x2="93606" y2="95937"/>
                        <a14:foregroundMark x1="56128" y1="97517" x2="56128" y2="97517"/>
                        <a14:foregroundMark x1="56128" y1="97517" x2="56128" y2="97517"/>
                        <a14:foregroundMark x1="52220" y1="97517" x2="51865" y2="97968"/>
                        <a14:foregroundMark x1="46892" y1="98194" x2="81350" y2="97743"/>
                        <a14:foregroundMark x1="81350" y1="97743" x2="80995" y2="96840"/>
                        <a14:foregroundMark x1="70337" y1="94808" x2="38544" y2="97291"/>
                        <a14:foregroundMark x1="21847" y1="43567" x2="21847" y2="43567"/>
                        <a14:foregroundMark x1="19716" y1="52596" x2="19716" y2="52596"/>
                        <a14:foregroundMark x1="23268" y1="56208" x2="23268" y2="56208"/>
                        <a14:foregroundMark x1="19538" y1="64108" x2="19538" y2="64108"/>
                        <a14:foregroundMark x1="17762" y1="62528" x2="22380" y2="69977"/>
                        <a14:foregroundMark x1="27620" y1="46953" x2="25400" y2="51467"/>
                        <a14:foregroundMark x1="28952" y1="44244" x2="27620" y2="46953"/>
                        <a14:foregroundMark x1="29485" y1="45824" x2="29485" y2="45824"/>
                        <a14:foregroundMark x1="18295" y1="16479" x2="24334" y2="23251"/>
                        <a14:foregroundMark x1="18117" y1="14898" x2="18117" y2="14898"/>
                        <a14:foregroundMark x1="22913" y1="20090" x2="22913" y2="20090"/>
                        <a14:foregroundMark x1="7105" y1="49887" x2="7105" y2="49887"/>
                        <a14:foregroundMark x1="8703" y1="67269" x2="8703" y2="67269"/>
                        <a14:foregroundMark x1="9769" y1="71332" x2="9769" y2="71332"/>
                        <a14:backgroundMark x1="26821" y1="58691" x2="26821" y2="58691"/>
                        <a14:backgroundMark x1="27531" y1="58014" x2="27531" y2="58014"/>
                        <a14:backgroundMark x1="27531" y1="58014" x2="27531" y2="58014"/>
                        <a14:backgroundMark x1="23801" y1="46953" x2="23801" y2="46953"/>
                        <a14:backgroundMark x1="25400" y1="51919" x2="25400" y2="51919"/>
                        <a14:backgroundMark x1="13499" y1="68172" x2="13499" y2="68172"/>
                      </a14:backgroundRemoval>
                    </a14:imgEffect>
                  </a14:imgLayer>
                </a14:imgProps>
              </a:ext>
              <a:ext uri="{28A0092B-C50C-407E-A947-70E740481C1C}">
                <a14:useLocalDpi xmlns:a14="http://schemas.microsoft.com/office/drawing/2010/main"/>
              </a:ext>
            </a:extLst>
          </a:blip>
          <a:srcRect/>
          <a:stretch>
            <a:fillRect/>
          </a:stretch>
        </p:blipFill>
        <p:spPr bwMode="auto">
          <a:xfrm>
            <a:off x="4975360" y="5433788"/>
            <a:ext cx="1683185" cy="1324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67441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A4BE2-C028-9C42-9EDD-84AEFA6D0EB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D0A0B956-5D15-F841-9DC2-5B0F4BC198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66872C8-C1E5-064A-A0A5-319AC265A2C8}"/>
              </a:ext>
            </a:extLst>
          </p:cNvPr>
          <p:cNvSpPr>
            <a:spLocks noGrp="1"/>
          </p:cNvSpPr>
          <p:nvPr>
            <p:ph type="dt" sz="half" idx="10"/>
          </p:nvPr>
        </p:nvSpPr>
        <p:spPr/>
        <p:txBody>
          <a:bodyPr/>
          <a:lstStyle/>
          <a:p>
            <a:fld id="{02BBCFD3-0AA6-4E44-AB07-BD24E9EB82F8}" type="datetimeFigureOut">
              <a:rPr lang="en-US" smtClean="0"/>
              <a:t>6/22/2023</a:t>
            </a:fld>
            <a:endParaRPr lang="en-US"/>
          </a:p>
        </p:txBody>
      </p:sp>
      <p:sp>
        <p:nvSpPr>
          <p:cNvPr id="5" name="Footer Placeholder 4">
            <a:extLst>
              <a:ext uri="{FF2B5EF4-FFF2-40B4-BE49-F238E27FC236}">
                <a16:creationId xmlns:a16="http://schemas.microsoft.com/office/drawing/2014/main" id="{68C0968C-F943-E04F-8456-94039C5D29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B158C3-E428-C849-9F2A-5FB4C4F75CC9}"/>
              </a:ext>
            </a:extLst>
          </p:cNvPr>
          <p:cNvSpPr>
            <a:spLocks noGrp="1"/>
          </p:cNvSpPr>
          <p:nvPr>
            <p:ph type="sldNum" sz="quarter" idx="12"/>
          </p:nvPr>
        </p:nvSpPr>
        <p:spPr/>
        <p:txBody>
          <a:bodyPr/>
          <a:lstStyle/>
          <a:p>
            <a:fld id="{F9C2BFA5-70F5-EA47-BE5D-BF3B847BADF6}" type="slidenum">
              <a:rPr lang="en-US" smtClean="0"/>
              <a:t>‹#›</a:t>
            </a:fld>
            <a:endParaRPr lang="en-US"/>
          </a:p>
        </p:txBody>
      </p:sp>
    </p:spTree>
    <p:extLst>
      <p:ext uri="{BB962C8B-B14F-4D97-AF65-F5344CB8AC3E}">
        <p14:creationId xmlns:p14="http://schemas.microsoft.com/office/powerpoint/2010/main" val="70970376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74775-AF8F-A447-9521-CFBAA3BB19FA}"/>
              </a:ext>
            </a:extLst>
          </p:cNvPr>
          <p:cNvSpPr>
            <a:spLocks noGrp="1"/>
          </p:cNvSpPr>
          <p:nvPr>
            <p:ph type="title" hasCustomPrompt="1"/>
          </p:nvPr>
        </p:nvSpPr>
        <p:spPr>
          <a:xfrm>
            <a:off x="838200" y="161160"/>
            <a:ext cx="10515600" cy="747287"/>
          </a:xfrm>
        </p:spPr>
        <p:txBody>
          <a:bodyPr/>
          <a:lstStyle>
            <a:lvl1pPr>
              <a:defRPr sz="3200"/>
            </a:lvl1pPr>
          </a:lstStyle>
          <a:p>
            <a:r>
              <a:rPr lang="en-GB" dirty="0"/>
              <a:t>Click to edit Master title style</a:t>
            </a:r>
            <a:br>
              <a:rPr lang="en-GB" dirty="0"/>
            </a:br>
            <a:r>
              <a:rPr lang="en-GB" sz="2000" dirty="0" err="1"/>
              <a:t>sddsdf</a:t>
            </a:r>
            <a:endParaRPr lang="en-US" dirty="0"/>
          </a:p>
        </p:txBody>
      </p:sp>
      <p:sp>
        <p:nvSpPr>
          <p:cNvPr id="3" name="Content Placeholder 2">
            <a:extLst>
              <a:ext uri="{FF2B5EF4-FFF2-40B4-BE49-F238E27FC236}">
                <a16:creationId xmlns:a16="http://schemas.microsoft.com/office/drawing/2014/main" id="{CBE326AE-8694-0A49-A608-EAD8F107661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7969916-7079-2E4C-8922-EE91EDED0EC3}"/>
              </a:ext>
            </a:extLst>
          </p:cNvPr>
          <p:cNvSpPr>
            <a:spLocks noGrp="1"/>
          </p:cNvSpPr>
          <p:nvPr>
            <p:ph type="dt" sz="half" idx="10"/>
          </p:nvPr>
        </p:nvSpPr>
        <p:spPr/>
        <p:txBody>
          <a:bodyPr/>
          <a:lstStyle/>
          <a:p>
            <a:fld id="{02BBCFD3-0AA6-4E44-AB07-BD24E9EB82F8}" type="datetimeFigureOut">
              <a:rPr lang="en-US" smtClean="0"/>
              <a:t>6/22/2023</a:t>
            </a:fld>
            <a:endParaRPr lang="en-US"/>
          </a:p>
        </p:txBody>
      </p:sp>
      <p:sp>
        <p:nvSpPr>
          <p:cNvPr id="5" name="Footer Placeholder 4">
            <a:extLst>
              <a:ext uri="{FF2B5EF4-FFF2-40B4-BE49-F238E27FC236}">
                <a16:creationId xmlns:a16="http://schemas.microsoft.com/office/drawing/2014/main" id="{502C9BB4-D9E2-6344-AA28-3EB83817C7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405CD9-0E21-8549-BF1F-AA5398D0FB3D}"/>
              </a:ext>
            </a:extLst>
          </p:cNvPr>
          <p:cNvSpPr>
            <a:spLocks noGrp="1"/>
          </p:cNvSpPr>
          <p:nvPr>
            <p:ph type="sldNum" sz="quarter" idx="12"/>
          </p:nvPr>
        </p:nvSpPr>
        <p:spPr/>
        <p:txBody>
          <a:bodyPr/>
          <a:lstStyle/>
          <a:p>
            <a:fld id="{F9C2BFA5-70F5-EA47-BE5D-BF3B847BADF6}" type="slidenum">
              <a:rPr lang="en-US" smtClean="0"/>
              <a:t>‹#›</a:t>
            </a:fld>
            <a:endParaRPr lang="en-US"/>
          </a:p>
        </p:txBody>
      </p:sp>
      <p:cxnSp>
        <p:nvCxnSpPr>
          <p:cNvPr id="14" name="Straight Connector 13">
            <a:extLst>
              <a:ext uri="{FF2B5EF4-FFF2-40B4-BE49-F238E27FC236}">
                <a16:creationId xmlns:a16="http://schemas.microsoft.com/office/drawing/2014/main" id="{D8BB66E8-08D8-AF46-87FD-EC95016CE001}"/>
              </a:ext>
            </a:extLst>
          </p:cNvPr>
          <p:cNvCxnSpPr>
            <a:cxnSpLocks/>
          </p:cNvCxnSpPr>
          <p:nvPr userDrawn="1"/>
        </p:nvCxnSpPr>
        <p:spPr>
          <a:xfrm>
            <a:off x="471376" y="1184201"/>
            <a:ext cx="11249247" cy="0"/>
          </a:xfrm>
          <a:prstGeom prst="line">
            <a:avLst/>
          </a:prstGeom>
        </p:spPr>
        <p:style>
          <a:lnRef idx="3">
            <a:schemeClr val="accent6"/>
          </a:lnRef>
          <a:fillRef idx="0">
            <a:schemeClr val="accent6"/>
          </a:fillRef>
          <a:effectRef idx="2">
            <a:schemeClr val="accent6"/>
          </a:effectRef>
          <a:fontRef idx="minor">
            <a:schemeClr val="tx1"/>
          </a:fontRef>
        </p:style>
      </p:cxnSp>
      <p:pic>
        <p:nvPicPr>
          <p:cNvPr id="13" name="Picture 12">
            <a:extLst>
              <a:ext uri="{FF2B5EF4-FFF2-40B4-BE49-F238E27FC236}">
                <a16:creationId xmlns:a16="http://schemas.microsoft.com/office/drawing/2014/main" id="{720BF20A-51DB-704A-87EB-8B1B11F0ACEE}"/>
              </a:ext>
            </a:extLst>
          </p:cNvPr>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1353800" y="56070"/>
            <a:ext cx="757129" cy="1038438"/>
          </a:xfrm>
          <a:prstGeom prst="rect">
            <a:avLst/>
          </a:prstGeom>
          <a:noFill/>
          <a:ln>
            <a:noFill/>
          </a:ln>
        </p:spPr>
      </p:pic>
    </p:spTree>
    <p:extLst>
      <p:ext uri="{BB962C8B-B14F-4D97-AF65-F5344CB8AC3E}">
        <p14:creationId xmlns:p14="http://schemas.microsoft.com/office/powerpoint/2010/main" val="122660828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00B88-0288-9141-BB4B-BF9B4CE90A6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42DEA6B-39BE-F148-A912-ECEDE676E4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E682891-AD61-DC47-91D0-99267355DFE6}"/>
              </a:ext>
            </a:extLst>
          </p:cNvPr>
          <p:cNvSpPr>
            <a:spLocks noGrp="1"/>
          </p:cNvSpPr>
          <p:nvPr>
            <p:ph type="dt" sz="half" idx="10"/>
          </p:nvPr>
        </p:nvSpPr>
        <p:spPr/>
        <p:txBody>
          <a:bodyPr/>
          <a:lstStyle/>
          <a:p>
            <a:fld id="{02BBCFD3-0AA6-4E44-AB07-BD24E9EB82F8}" type="datetimeFigureOut">
              <a:rPr lang="en-US" smtClean="0"/>
              <a:t>6/22/2023</a:t>
            </a:fld>
            <a:endParaRPr lang="en-US"/>
          </a:p>
        </p:txBody>
      </p:sp>
      <p:sp>
        <p:nvSpPr>
          <p:cNvPr id="5" name="Footer Placeholder 4">
            <a:extLst>
              <a:ext uri="{FF2B5EF4-FFF2-40B4-BE49-F238E27FC236}">
                <a16:creationId xmlns:a16="http://schemas.microsoft.com/office/drawing/2014/main" id="{A2402370-A9A1-ED43-B3A6-0F564A9E46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0C7D0B-6871-494C-9465-D72A7FE43999}"/>
              </a:ext>
            </a:extLst>
          </p:cNvPr>
          <p:cNvSpPr>
            <a:spLocks noGrp="1"/>
          </p:cNvSpPr>
          <p:nvPr>
            <p:ph type="sldNum" sz="quarter" idx="12"/>
          </p:nvPr>
        </p:nvSpPr>
        <p:spPr/>
        <p:txBody>
          <a:bodyPr/>
          <a:lstStyle/>
          <a:p>
            <a:fld id="{F9C2BFA5-70F5-EA47-BE5D-BF3B847BADF6}" type="slidenum">
              <a:rPr lang="en-US" smtClean="0"/>
              <a:t>‹#›</a:t>
            </a:fld>
            <a:endParaRPr lang="en-US"/>
          </a:p>
        </p:txBody>
      </p:sp>
    </p:spTree>
    <p:extLst>
      <p:ext uri="{BB962C8B-B14F-4D97-AF65-F5344CB8AC3E}">
        <p14:creationId xmlns:p14="http://schemas.microsoft.com/office/powerpoint/2010/main" val="423439478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0896F-252D-2847-BE2D-6A039C8FA65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EF0A5AF-2824-DD4D-B8BA-6074B16C856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40DBC33-E762-6143-A38A-643B5121A3E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C10228D-9C41-BA4D-9117-ADCD681A433E}"/>
              </a:ext>
            </a:extLst>
          </p:cNvPr>
          <p:cNvSpPr>
            <a:spLocks noGrp="1"/>
          </p:cNvSpPr>
          <p:nvPr>
            <p:ph type="dt" sz="half" idx="10"/>
          </p:nvPr>
        </p:nvSpPr>
        <p:spPr/>
        <p:txBody>
          <a:bodyPr/>
          <a:lstStyle/>
          <a:p>
            <a:fld id="{02BBCFD3-0AA6-4E44-AB07-BD24E9EB82F8}" type="datetimeFigureOut">
              <a:rPr lang="en-US" smtClean="0"/>
              <a:t>6/22/2023</a:t>
            </a:fld>
            <a:endParaRPr lang="en-US"/>
          </a:p>
        </p:txBody>
      </p:sp>
      <p:sp>
        <p:nvSpPr>
          <p:cNvPr id="6" name="Footer Placeholder 5">
            <a:extLst>
              <a:ext uri="{FF2B5EF4-FFF2-40B4-BE49-F238E27FC236}">
                <a16:creationId xmlns:a16="http://schemas.microsoft.com/office/drawing/2014/main" id="{3F9791F5-7802-304F-BFB9-44F4AB9CD9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65D45F-7DE1-9C45-9136-820519351178}"/>
              </a:ext>
            </a:extLst>
          </p:cNvPr>
          <p:cNvSpPr>
            <a:spLocks noGrp="1"/>
          </p:cNvSpPr>
          <p:nvPr>
            <p:ph type="sldNum" sz="quarter" idx="12"/>
          </p:nvPr>
        </p:nvSpPr>
        <p:spPr/>
        <p:txBody>
          <a:bodyPr/>
          <a:lstStyle/>
          <a:p>
            <a:fld id="{F9C2BFA5-70F5-EA47-BE5D-BF3B847BADF6}" type="slidenum">
              <a:rPr lang="en-US" smtClean="0"/>
              <a:t>‹#›</a:t>
            </a:fld>
            <a:endParaRPr lang="en-US"/>
          </a:p>
        </p:txBody>
      </p:sp>
    </p:spTree>
    <p:extLst>
      <p:ext uri="{BB962C8B-B14F-4D97-AF65-F5344CB8AC3E}">
        <p14:creationId xmlns:p14="http://schemas.microsoft.com/office/powerpoint/2010/main" val="18090372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6180D-1A3D-2A49-8CAB-F8CCAB9094F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FFCDE52-9E9A-F349-83A8-31716DA839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BDDE59C-9D0A-1040-A01E-83694DFC558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C630E10-CFD1-5A4E-837E-1A3FEF3A88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C4AD3E8-9524-4B4E-93A8-58539153DC7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A5DA3AAB-2BD3-B24E-849B-B3885CE07BA2}"/>
              </a:ext>
            </a:extLst>
          </p:cNvPr>
          <p:cNvSpPr>
            <a:spLocks noGrp="1"/>
          </p:cNvSpPr>
          <p:nvPr>
            <p:ph type="dt" sz="half" idx="10"/>
          </p:nvPr>
        </p:nvSpPr>
        <p:spPr/>
        <p:txBody>
          <a:bodyPr/>
          <a:lstStyle/>
          <a:p>
            <a:fld id="{02BBCFD3-0AA6-4E44-AB07-BD24E9EB82F8}" type="datetimeFigureOut">
              <a:rPr lang="en-US" smtClean="0"/>
              <a:t>6/22/2023</a:t>
            </a:fld>
            <a:endParaRPr lang="en-US"/>
          </a:p>
        </p:txBody>
      </p:sp>
      <p:sp>
        <p:nvSpPr>
          <p:cNvPr id="8" name="Footer Placeholder 7">
            <a:extLst>
              <a:ext uri="{FF2B5EF4-FFF2-40B4-BE49-F238E27FC236}">
                <a16:creationId xmlns:a16="http://schemas.microsoft.com/office/drawing/2014/main" id="{1BA0BDA2-D623-A74F-B45D-FF8A43EA30A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F685A0-A707-6945-9D71-0C08E9C35423}"/>
              </a:ext>
            </a:extLst>
          </p:cNvPr>
          <p:cNvSpPr>
            <a:spLocks noGrp="1"/>
          </p:cNvSpPr>
          <p:nvPr>
            <p:ph type="sldNum" sz="quarter" idx="12"/>
          </p:nvPr>
        </p:nvSpPr>
        <p:spPr/>
        <p:txBody>
          <a:bodyPr/>
          <a:lstStyle/>
          <a:p>
            <a:fld id="{F9C2BFA5-70F5-EA47-BE5D-BF3B847BADF6}" type="slidenum">
              <a:rPr lang="en-US" smtClean="0"/>
              <a:t>‹#›</a:t>
            </a:fld>
            <a:endParaRPr lang="en-US"/>
          </a:p>
        </p:txBody>
      </p:sp>
    </p:spTree>
    <p:extLst>
      <p:ext uri="{BB962C8B-B14F-4D97-AF65-F5344CB8AC3E}">
        <p14:creationId xmlns:p14="http://schemas.microsoft.com/office/powerpoint/2010/main" val="112260703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FC959-FCC7-A948-A7C9-128C7CDDE5C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C0D84DA0-CBEC-0B42-A5B7-76D3306CB537}"/>
              </a:ext>
            </a:extLst>
          </p:cNvPr>
          <p:cNvSpPr>
            <a:spLocks noGrp="1"/>
          </p:cNvSpPr>
          <p:nvPr>
            <p:ph type="dt" sz="half" idx="10"/>
          </p:nvPr>
        </p:nvSpPr>
        <p:spPr/>
        <p:txBody>
          <a:bodyPr/>
          <a:lstStyle/>
          <a:p>
            <a:fld id="{02BBCFD3-0AA6-4E44-AB07-BD24E9EB82F8}" type="datetimeFigureOut">
              <a:rPr lang="en-US" smtClean="0"/>
              <a:t>6/22/2023</a:t>
            </a:fld>
            <a:endParaRPr lang="en-US"/>
          </a:p>
        </p:txBody>
      </p:sp>
      <p:sp>
        <p:nvSpPr>
          <p:cNvPr id="4" name="Footer Placeholder 3">
            <a:extLst>
              <a:ext uri="{FF2B5EF4-FFF2-40B4-BE49-F238E27FC236}">
                <a16:creationId xmlns:a16="http://schemas.microsoft.com/office/drawing/2014/main" id="{B79243E5-DE8C-904C-8E81-1959F175E21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934BB15-CC3E-A64B-A094-DBD5F6904665}"/>
              </a:ext>
            </a:extLst>
          </p:cNvPr>
          <p:cNvSpPr>
            <a:spLocks noGrp="1"/>
          </p:cNvSpPr>
          <p:nvPr>
            <p:ph type="sldNum" sz="quarter" idx="12"/>
          </p:nvPr>
        </p:nvSpPr>
        <p:spPr/>
        <p:txBody>
          <a:bodyPr/>
          <a:lstStyle/>
          <a:p>
            <a:fld id="{F9C2BFA5-70F5-EA47-BE5D-BF3B847BADF6}" type="slidenum">
              <a:rPr lang="en-US" smtClean="0"/>
              <a:t>‹#›</a:t>
            </a:fld>
            <a:endParaRPr lang="en-US"/>
          </a:p>
        </p:txBody>
      </p:sp>
    </p:spTree>
    <p:extLst>
      <p:ext uri="{BB962C8B-B14F-4D97-AF65-F5344CB8AC3E}">
        <p14:creationId xmlns:p14="http://schemas.microsoft.com/office/powerpoint/2010/main" val="160356467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1F8188-5F90-6445-ACE0-24F1CF2CDF53}"/>
              </a:ext>
            </a:extLst>
          </p:cNvPr>
          <p:cNvSpPr>
            <a:spLocks noGrp="1"/>
          </p:cNvSpPr>
          <p:nvPr>
            <p:ph type="dt" sz="half" idx="10"/>
          </p:nvPr>
        </p:nvSpPr>
        <p:spPr/>
        <p:txBody>
          <a:bodyPr/>
          <a:lstStyle/>
          <a:p>
            <a:fld id="{02BBCFD3-0AA6-4E44-AB07-BD24E9EB82F8}" type="datetimeFigureOut">
              <a:rPr lang="en-US" smtClean="0"/>
              <a:t>6/22/2023</a:t>
            </a:fld>
            <a:endParaRPr lang="en-US"/>
          </a:p>
        </p:txBody>
      </p:sp>
      <p:sp>
        <p:nvSpPr>
          <p:cNvPr id="3" name="Footer Placeholder 2">
            <a:extLst>
              <a:ext uri="{FF2B5EF4-FFF2-40B4-BE49-F238E27FC236}">
                <a16:creationId xmlns:a16="http://schemas.microsoft.com/office/drawing/2014/main" id="{972BEF1A-15E3-C741-ACA7-F8477563C3D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3C83FB-AE65-7A4D-8969-BAB52C95CECC}"/>
              </a:ext>
            </a:extLst>
          </p:cNvPr>
          <p:cNvSpPr>
            <a:spLocks noGrp="1"/>
          </p:cNvSpPr>
          <p:nvPr>
            <p:ph type="sldNum" sz="quarter" idx="12"/>
          </p:nvPr>
        </p:nvSpPr>
        <p:spPr/>
        <p:txBody>
          <a:bodyPr/>
          <a:lstStyle/>
          <a:p>
            <a:fld id="{F9C2BFA5-70F5-EA47-BE5D-BF3B847BADF6}" type="slidenum">
              <a:rPr lang="en-US" smtClean="0"/>
              <a:t>‹#›</a:t>
            </a:fld>
            <a:endParaRPr lang="en-US"/>
          </a:p>
        </p:txBody>
      </p:sp>
      <p:pic>
        <p:nvPicPr>
          <p:cNvPr id="5" name="Picture 4" descr="A picture containing food&#10;&#10;Description automatically generated">
            <a:extLst>
              <a:ext uri="{FF2B5EF4-FFF2-40B4-BE49-F238E27FC236}">
                <a16:creationId xmlns:a16="http://schemas.microsoft.com/office/drawing/2014/main" id="{6118C2E9-6630-CA49-91AD-E2A9DF3A1175}"/>
              </a:ext>
            </a:extLst>
          </p:cNvPr>
          <p:cNvPicPr/>
          <p:nvPr userDrawn="1"/>
        </p:nvPicPr>
        <p:blipFill>
          <a:blip r:embed="rId2" cstate="email">
            <a:extLst>
              <a:ext uri="{28A0092B-C50C-407E-A947-70E740481C1C}">
                <a14:useLocalDpi xmlns:a14="http://schemas.microsoft.com/office/drawing/2010/main"/>
              </a:ext>
            </a:extLst>
          </a:blip>
          <a:stretch>
            <a:fillRect/>
          </a:stretch>
        </p:blipFill>
        <p:spPr bwMode="auto">
          <a:xfrm>
            <a:off x="3761" y="6118519"/>
            <a:ext cx="2474278" cy="752475"/>
          </a:xfrm>
          <a:prstGeom prst="rect">
            <a:avLst/>
          </a:prstGeom>
          <a:noFill/>
        </p:spPr>
      </p:pic>
      <p:pic>
        <p:nvPicPr>
          <p:cNvPr id="6" name="Picture 5" descr="page1image7252544">
            <a:extLst>
              <a:ext uri="{FF2B5EF4-FFF2-40B4-BE49-F238E27FC236}">
                <a16:creationId xmlns:a16="http://schemas.microsoft.com/office/drawing/2014/main" id="{14FD6C76-1901-A240-A7CF-5323A1B61103}"/>
              </a:ext>
            </a:extLst>
          </p:cNvPr>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9717722" y="6118519"/>
            <a:ext cx="2474278" cy="748711"/>
          </a:xfrm>
          <a:prstGeom prst="rect">
            <a:avLst/>
          </a:prstGeom>
          <a:noFill/>
        </p:spPr>
      </p:pic>
    </p:spTree>
    <p:extLst>
      <p:ext uri="{BB962C8B-B14F-4D97-AF65-F5344CB8AC3E}">
        <p14:creationId xmlns:p14="http://schemas.microsoft.com/office/powerpoint/2010/main" val="364779788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2AFFF-05A3-E34F-B2CF-895D008AE99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E24CC1C-5625-F54D-8862-C92BD6F9F3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D7EBB34-BE52-B84C-BEE9-A07C015D96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7ED6823-0A1D-B14D-86D5-6995F87221A4}"/>
              </a:ext>
            </a:extLst>
          </p:cNvPr>
          <p:cNvSpPr>
            <a:spLocks noGrp="1"/>
          </p:cNvSpPr>
          <p:nvPr>
            <p:ph type="dt" sz="half" idx="10"/>
          </p:nvPr>
        </p:nvSpPr>
        <p:spPr/>
        <p:txBody>
          <a:bodyPr/>
          <a:lstStyle/>
          <a:p>
            <a:fld id="{02BBCFD3-0AA6-4E44-AB07-BD24E9EB82F8}" type="datetimeFigureOut">
              <a:rPr lang="en-US" smtClean="0"/>
              <a:t>6/22/2023</a:t>
            </a:fld>
            <a:endParaRPr lang="en-US"/>
          </a:p>
        </p:txBody>
      </p:sp>
      <p:sp>
        <p:nvSpPr>
          <p:cNvPr id="6" name="Footer Placeholder 5">
            <a:extLst>
              <a:ext uri="{FF2B5EF4-FFF2-40B4-BE49-F238E27FC236}">
                <a16:creationId xmlns:a16="http://schemas.microsoft.com/office/drawing/2014/main" id="{D6735A6C-2D04-8F40-9F8B-B0DEBCA8A9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68C43D-E4D4-0143-A945-D3B68358BA8F}"/>
              </a:ext>
            </a:extLst>
          </p:cNvPr>
          <p:cNvSpPr>
            <a:spLocks noGrp="1"/>
          </p:cNvSpPr>
          <p:nvPr>
            <p:ph type="sldNum" sz="quarter" idx="12"/>
          </p:nvPr>
        </p:nvSpPr>
        <p:spPr/>
        <p:txBody>
          <a:bodyPr/>
          <a:lstStyle/>
          <a:p>
            <a:fld id="{F9C2BFA5-70F5-EA47-BE5D-BF3B847BADF6}" type="slidenum">
              <a:rPr lang="en-US" smtClean="0"/>
              <a:t>‹#›</a:t>
            </a:fld>
            <a:endParaRPr lang="en-US"/>
          </a:p>
        </p:txBody>
      </p:sp>
    </p:spTree>
    <p:extLst>
      <p:ext uri="{BB962C8B-B14F-4D97-AF65-F5344CB8AC3E}">
        <p14:creationId xmlns:p14="http://schemas.microsoft.com/office/powerpoint/2010/main" val="1642282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FC0CE-D3B0-4CFB-89D1-A44F2F483E49}"/>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17B71D0E-375F-4BDD-BF6B-DEFB477E3840}"/>
              </a:ext>
            </a:extLst>
          </p:cNvPr>
          <p:cNvSpPr>
            <a:spLocks noGrp="1"/>
          </p:cNvSpPr>
          <p:nvPr>
            <p:ph type="dt" sz="half" idx="10"/>
          </p:nvPr>
        </p:nvSpPr>
        <p:spPr/>
        <p:txBody>
          <a:bodyPr/>
          <a:lstStyle/>
          <a:p>
            <a:fld id="{C688D481-6E52-4849-9396-D9736D1448CA}" type="datetime1">
              <a:rPr lang="en-US" smtClean="0"/>
              <a:pPr/>
              <a:t>6/22/2023</a:t>
            </a:fld>
            <a:endParaRPr lang="en-US" dirty="0"/>
          </a:p>
        </p:txBody>
      </p:sp>
      <p:sp>
        <p:nvSpPr>
          <p:cNvPr id="4" name="Footer Placeholder 3">
            <a:extLst>
              <a:ext uri="{FF2B5EF4-FFF2-40B4-BE49-F238E27FC236}">
                <a16:creationId xmlns:a16="http://schemas.microsoft.com/office/drawing/2014/main" id="{B398EB3E-7A3E-41A3-86DC-55784872EB16}"/>
              </a:ext>
            </a:extLst>
          </p:cNvPr>
          <p:cNvSpPr>
            <a:spLocks noGrp="1"/>
          </p:cNvSpPr>
          <p:nvPr>
            <p:ph type="ftr" sz="quarter" idx="11"/>
          </p:nvPr>
        </p:nvSpPr>
        <p:spPr/>
        <p:txBody>
          <a:bodyPr/>
          <a:lstStyle/>
          <a:p>
            <a:endParaRPr lang="en-ZA" dirty="0"/>
          </a:p>
        </p:txBody>
      </p:sp>
      <p:sp>
        <p:nvSpPr>
          <p:cNvPr id="5" name="Slide Number Placeholder 4">
            <a:extLst>
              <a:ext uri="{FF2B5EF4-FFF2-40B4-BE49-F238E27FC236}">
                <a16:creationId xmlns:a16="http://schemas.microsoft.com/office/drawing/2014/main" id="{BC372456-D626-4ABF-8D31-219B909BAA3F}"/>
              </a:ext>
            </a:extLst>
          </p:cNvPr>
          <p:cNvSpPr>
            <a:spLocks noGrp="1"/>
          </p:cNvSpPr>
          <p:nvPr>
            <p:ph type="sldNum" sz="quarter" idx="12"/>
          </p:nvPr>
        </p:nvSpPr>
        <p:spPr/>
        <p:txBody>
          <a:bodyPr/>
          <a:lstStyle/>
          <a:p>
            <a:fld id="{CA8D9AD5-F248-4919-864A-CFD76CC027D6}" type="slidenum">
              <a:rPr lang="en-ZA" smtClean="0"/>
              <a:pPr/>
              <a:t>‹#›</a:t>
            </a:fld>
            <a:endParaRPr lang="en-ZA" dirty="0"/>
          </a:p>
        </p:txBody>
      </p:sp>
    </p:spTree>
    <p:extLst>
      <p:ext uri="{BB962C8B-B14F-4D97-AF65-F5344CB8AC3E}">
        <p14:creationId xmlns:p14="http://schemas.microsoft.com/office/powerpoint/2010/main" val="947741497"/>
      </p:ext>
    </p:extLst>
  </p:cSld>
  <p:clrMapOvr>
    <a:masterClrMapping/>
  </p:clrMapOvr>
  <p:transition spd="slow">
    <p:pull/>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E6C85-CC61-114A-BB2B-0B0C8019023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E0A01479-13BE-2046-8085-B486CAA2F7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D635E3A-8BE4-6245-8151-A634CDF48D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F4CF620-B430-104B-A5FB-B36B42FAADCF}"/>
              </a:ext>
            </a:extLst>
          </p:cNvPr>
          <p:cNvSpPr>
            <a:spLocks noGrp="1"/>
          </p:cNvSpPr>
          <p:nvPr>
            <p:ph type="dt" sz="half" idx="10"/>
          </p:nvPr>
        </p:nvSpPr>
        <p:spPr/>
        <p:txBody>
          <a:bodyPr/>
          <a:lstStyle/>
          <a:p>
            <a:fld id="{02BBCFD3-0AA6-4E44-AB07-BD24E9EB82F8}" type="datetimeFigureOut">
              <a:rPr lang="en-US" smtClean="0"/>
              <a:t>6/22/2023</a:t>
            </a:fld>
            <a:endParaRPr lang="en-US"/>
          </a:p>
        </p:txBody>
      </p:sp>
      <p:sp>
        <p:nvSpPr>
          <p:cNvPr id="6" name="Footer Placeholder 5">
            <a:extLst>
              <a:ext uri="{FF2B5EF4-FFF2-40B4-BE49-F238E27FC236}">
                <a16:creationId xmlns:a16="http://schemas.microsoft.com/office/drawing/2014/main" id="{185C1700-3B1F-8846-BC87-97FDFEBC03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B0D871-0D0D-454A-9240-3334873A03F0}"/>
              </a:ext>
            </a:extLst>
          </p:cNvPr>
          <p:cNvSpPr>
            <a:spLocks noGrp="1"/>
          </p:cNvSpPr>
          <p:nvPr>
            <p:ph type="sldNum" sz="quarter" idx="12"/>
          </p:nvPr>
        </p:nvSpPr>
        <p:spPr/>
        <p:txBody>
          <a:bodyPr/>
          <a:lstStyle/>
          <a:p>
            <a:fld id="{F9C2BFA5-70F5-EA47-BE5D-BF3B847BADF6}" type="slidenum">
              <a:rPr lang="en-US" smtClean="0"/>
              <a:t>‹#›</a:t>
            </a:fld>
            <a:endParaRPr lang="en-US"/>
          </a:p>
        </p:txBody>
      </p:sp>
    </p:spTree>
    <p:extLst>
      <p:ext uri="{BB962C8B-B14F-4D97-AF65-F5344CB8AC3E}">
        <p14:creationId xmlns:p14="http://schemas.microsoft.com/office/powerpoint/2010/main" val="387975607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0E0F8-22DC-5144-B923-F934D1B671A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439083F-58D5-6E44-B0B1-96FA22D49A5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238F38A-776F-1741-BD67-0F39BE189FB3}"/>
              </a:ext>
            </a:extLst>
          </p:cNvPr>
          <p:cNvSpPr>
            <a:spLocks noGrp="1"/>
          </p:cNvSpPr>
          <p:nvPr>
            <p:ph type="dt" sz="half" idx="10"/>
          </p:nvPr>
        </p:nvSpPr>
        <p:spPr/>
        <p:txBody>
          <a:bodyPr/>
          <a:lstStyle/>
          <a:p>
            <a:fld id="{02BBCFD3-0AA6-4E44-AB07-BD24E9EB82F8}" type="datetimeFigureOut">
              <a:rPr lang="en-US" smtClean="0"/>
              <a:t>6/22/2023</a:t>
            </a:fld>
            <a:endParaRPr lang="en-US"/>
          </a:p>
        </p:txBody>
      </p:sp>
      <p:sp>
        <p:nvSpPr>
          <p:cNvPr id="5" name="Footer Placeholder 4">
            <a:extLst>
              <a:ext uri="{FF2B5EF4-FFF2-40B4-BE49-F238E27FC236}">
                <a16:creationId xmlns:a16="http://schemas.microsoft.com/office/drawing/2014/main" id="{D273137A-3906-2248-9DC7-6E7636B36A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C3BF8F-9260-7043-826F-096ACFC36D65}"/>
              </a:ext>
            </a:extLst>
          </p:cNvPr>
          <p:cNvSpPr>
            <a:spLocks noGrp="1"/>
          </p:cNvSpPr>
          <p:nvPr>
            <p:ph type="sldNum" sz="quarter" idx="12"/>
          </p:nvPr>
        </p:nvSpPr>
        <p:spPr/>
        <p:txBody>
          <a:bodyPr/>
          <a:lstStyle/>
          <a:p>
            <a:fld id="{F9C2BFA5-70F5-EA47-BE5D-BF3B847BADF6}" type="slidenum">
              <a:rPr lang="en-US" smtClean="0"/>
              <a:t>‹#›</a:t>
            </a:fld>
            <a:endParaRPr lang="en-US"/>
          </a:p>
        </p:txBody>
      </p:sp>
    </p:spTree>
    <p:extLst>
      <p:ext uri="{BB962C8B-B14F-4D97-AF65-F5344CB8AC3E}">
        <p14:creationId xmlns:p14="http://schemas.microsoft.com/office/powerpoint/2010/main" val="238062530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99FAAC-740C-7B4C-B94B-F5A183154D1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DABBBC3-EC29-5249-8AEC-FA08F01ABA4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2266EDF-324F-A84D-824C-EE987FDBC428}"/>
              </a:ext>
            </a:extLst>
          </p:cNvPr>
          <p:cNvSpPr>
            <a:spLocks noGrp="1"/>
          </p:cNvSpPr>
          <p:nvPr>
            <p:ph type="dt" sz="half" idx="10"/>
          </p:nvPr>
        </p:nvSpPr>
        <p:spPr/>
        <p:txBody>
          <a:bodyPr/>
          <a:lstStyle/>
          <a:p>
            <a:fld id="{02BBCFD3-0AA6-4E44-AB07-BD24E9EB82F8}" type="datetimeFigureOut">
              <a:rPr lang="en-US" smtClean="0"/>
              <a:t>6/22/2023</a:t>
            </a:fld>
            <a:endParaRPr lang="en-US"/>
          </a:p>
        </p:txBody>
      </p:sp>
      <p:sp>
        <p:nvSpPr>
          <p:cNvPr id="5" name="Footer Placeholder 4">
            <a:extLst>
              <a:ext uri="{FF2B5EF4-FFF2-40B4-BE49-F238E27FC236}">
                <a16:creationId xmlns:a16="http://schemas.microsoft.com/office/drawing/2014/main" id="{C3464DC5-2840-5A4A-A7D6-539BC69F19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D9690D-0122-A34D-903E-A490D739E750}"/>
              </a:ext>
            </a:extLst>
          </p:cNvPr>
          <p:cNvSpPr>
            <a:spLocks noGrp="1"/>
          </p:cNvSpPr>
          <p:nvPr>
            <p:ph type="sldNum" sz="quarter" idx="12"/>
          </p:nvPr>
        </p:nvSpPr>
        <p:spPr/>
        <p:txBody>
          <a:bodyPr/>
          <a:lstStyle/>
          <a:p>
            <a:fld id="{F9C2BFA5-70F5-EA47-BE5D-BF3B847BADF6}" type="slidenum">
              <a:rPr lang="en-US" smtClean="0"/>
              <a:t>‹#›</a:t>
            </a:fld>
            <a:endParaRPr lang="en-US"/>
          </a:p>
        </p:txBody>
      </p:sp>
    </p:spTree>
    <p:extLst>
      <p:ext uri="{BB962C8B-B14F-4D97-AF65-F5344CB8AC3E}">
        <p14:creationId xmlns:p14="http://schemas.microsoft.com/office/powerpoint/2010/main" val="2612675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5C815D-1C6F-4C1A-A770-05211C3654F5}"/>
              </a:ext>
            </a:extLst>
          </p:cNvPr>
          <p:cNvSpPr>
            <a:spLocks noGrp="1"/>
          </p:cNvSpPr>
          <p:nvPr>
            <p:ph type="dt" sz="half" idx="10"/>
          </p:nvPr>
        </p:nvSpPr>
        <p:spPr/>
        <p:txBody>
          <a:bodyPr/>
          <a:lstStyle/>
          <a:p>
            <a:fld id="{58E0B16C-6079-4C4F-A6AB-5F2D00FD81BA}" type="datetime1">
              <a:rPr lang="en-US" smtClean="0"/>
              <a:pPr/>
              <a:t>6/22/2023</a:t>
            </a:fld>
            <a:endParaRPr lang="en-US" dirty="0"/>
          </a:p>
        </p:txBody>
      </p:sp>
      <p:sp>
        <p:nvSpPr>
          <p:cNvPr id="3" name="Footer Placeholder 2">
            <a:extLst>
              <a:ext uri="{FF2B5EF4-FFF2-40B4-BE49-F238E27FC236}">
                <a16:creationId xmlns:a16="http://schemas.microsoft.com/office/drawing/2014/main" id="{EBB0D367-58F5-4118-8421-F4F9A37AD49B}"/>
              </a:ext>
            </a:extLst>
          </p:cNvPr>
          <p:cNvSpPr>
            <a:spLocks noGrp="1"/>
          </p:cNvSpPr>
          <p:nvPr>
            <p:ph type="ftr" sz="quarter" idx="11"/>
          </p:nvPr>
        </p:nvSpPr>
        <p:spPr/>
        <p:txBody>
          <a:bodyPr/>
          <a:lstStyle/>
          <a:p>
            <a:endParaRPr lang="en-ZA" dirty="0"/>
          </a:p>
        </p:txBody>
      </p:sp>
      <p:sp>
        <p:nvSpPr>
          <p:cNvPr id="4" name="Slide Number Placeholder 3">
            <a:extLst>
              <a:ext uri="{FF2B5EF4-FFF2-40B4-BE49-F238E27FC236}">
                <a16:creationId xmlns:a16="http://schemas.microsoft.com/office/drawing/2014/main" id="{D0C848E1-DA5F-42F6-8CE4-FCA0A88927A7}"/>
              </a:ext>
            </a:extLst>
          </p:cNvPr>
          <p:cNvSpPr>
            <a:spLocks noGrp="1"/>
          </p:cNvSpPr>
          <p:nvPr>
            <p:ph type="sldNum" sz="quarter" idx="12"/>
          </p:nvPr>
        </p:nvSpPr>
        <p:spPr/>
        <p:txBody>
          <a:bodyPr/>
          <a:lstStyle/>
          <a:p>
            <a:fld id="{CA8D9AD5-F248-4919-864A-CFD76CC027D6}" type="slidenum">
              <a:rPr lang="en-ZA" smtClean="0"/>
              <a:pPr/>
              <a:t>‹#›</a:t>
            </a:fld>
            <a:endParaRPr lang="en-ZA" dirty="0"/>
          </a:p>
        </p:txBody>
      </p:sp>
    </p:spTree>
    <p:extLst>
      <p:ext uri="{BB962C8B-B14F-4D97-AF65-F5344CB8AC3E}">
        <p14:creationId xmlns:p14="http://schemas.microsoft.com/office/powerpoint/2010/main" val="3592790989"/>
      </p:ext>
    </p:extLst>
  </p:cSld>
  <p:clrMapOvr>
    <a:masterClrMapping/>
  </p:clrMapOvr>
  <p:transition spd="slow">
    <p:pull/>
  </p:transition>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998A3-79AD-4F38-B6D2-0EA0C2FEA8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4F4164EC-B317-428B-A7D7-B6A4EB3589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8A8B3F6C-EC64-43EE-A071-6A99740538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B8B9DEC-242F-4421-AF1C-2F0C278001F3}"/>
              </a:ext>
            </a:extLst>
          </p:cNvPr>
          <p:cNvSpPr>
            <a:spLocks noGrp="1"/>
          </p:cNvSpPr>
          <p:nvPr>
            <p:ph type="dt" sz="half" idx="10"/>
          </p:nvPr>
        </p:nvSpPr>
        <p:spPr/>
        <p:txBody>
          <a:bodyPr/>
          <a:lstStyle/>
          <a:p>
            <a:fld id="{10946280-2D60-400E-8BF4-486A9F5C5B63}" type="datetime1">
              <a:rPr lang="en-US" smtClean="0"/>
              <a:pPr/>
              <a:t>6/22/2023</a:t>
            </a:fld>
            <a:endParaRPr lang="en-US" dirty="0"/>
          </a:p>
        </p:txBody>
      </p:sp>
      <p:sp>
        <p:nvSpPr>
          <p:cNvPr id="6" name="Footer Placeholder 5">
            <a:extLst>
              <a:ext uri="{FF2B5EF4-FFF2-40B4-BE49-F238E27FC236}">
                <a16:creationId xmlns:a16="http://schemas.microsoft.com/office/drawing/2014/main" id="{523FBB78-535D-47BA-9FF6-3E8010603E71}"/>
              </a:ext>
            </a:extLst>
          </p:cNvPr>
          <p:cNvSpPr>
            <a:spLocks noGrp="1"/>
          </p:cNvSpPr>
          <p:nvPr>
            <p:ph type="ftr" sz="quarter" idx="11"/>
          </p:nvPr>
        </p:nvSpPr>
        <p:spPr/>
        <p:txBody>
          <a:bodyPr/>
          <a:lstStyle/>
          <a:p>
            <a:endParaRPr lang="en-ZA" dirty="0"/>
          </a:p>
        </p:txBody>
      </p:sp>
      <p:sp>
        <p:nvSpPr>
          <p:cNvPr id="7" name="Slide Number Placeholder 6">
            <a:extLst>
              <a:ext uri="{FF2B5EF4-FFF2-40B4-BE49-F238E27FC236}">
                <a16:creationId xmlns:a16="http://schemas.microsoft.com/office/drawing/2014/main" id="{C5F99CB8-6CAC-4122-BB78-C506F7D56A15}"/>
              </a:ext>
            </a:extLst>
          </p:cNvPr>
          <p:cNvSpPr>
            <a:spLocks noGrp="1"/>
          </p:cNvSpPr>
          <p:nvPr>
            <p:ph type="sldNum" sz="quarter" idx="12"/>
          </p:nvPr>
        </p:nvSpPr>
        <p:spPr/>
        <p:txBody>
          <a:bodyPr/>
          <a:lstStyle/>
          <a:p>
            <a:fld id="{CA8D9AD5-F248-4919-864A-CFD76CC027D6}" type="slidenum">
              <a:rPr lang="en-ZA" smtClean="0"/>
              <a:pPr/>
              <a:t>‹#›</a:t>
            </a:fld>
            <a:endParaRPr lang="en-ZA" dirty="0"/>
          </a:p>
        </p:txBody>
      </p:sp>
    </p:spTree>
    <p:extLst>
      <p:ext uri="{BB962C8B-B14F-4D97-AF65-F5344CB8AC3E}">
        <p14:creationId xmlns:p14="http://schemas.microsoft.com/office/powerpoint/2010/main" val="721540800"/>
      </p:ext>
    </p:extLst>
  </p:cSld>
  <p:clrMapOvr>
    <a:masterClrMapping/>
  </p:clrMapOvr>
  <p:transition spd="slow">
    <p:pull/>
  </p:transition>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3DB47-D3C6-4AC2-96EA-F8599BC4E3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5F87C12E-5C46-45B0-B134-4CD75C12C4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dirty="0"/>
          </a:p>
        </p:txBody>
      </p:sp>
      <p:sp>
        <p:nvSpPr>
          <p:cNvPr id="4" name="Text Placeholder 3">
            <a:extLst>
              <a:ext uri="{FF2B5EF4-FFF2-40B4-BE49-F238E27FC236}">
                <a16:creationId xmlns:a16="http://schemas.microsoft.com/office/drawing/2014/main" id="{7FEE8477-55D1-4A11-BE3F-9B5DA71817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4D4060D-DEBF-4716-BC8E-44EDB968A238}"/>
              </a:ext>
            </a:extLst>
          </p:cNvPr>
          <p:cNvSpPr>
            <a:spLocks noGrp="1"/>
          </p:cNvSpPr>
          <p:nvPr>
            <p:ph type="dt" sz="half" idx="10"/>
          </p:nvPr>
        </p:nvSpPr>
        <p:spPr/>
        <p:txBody>
          <a:bodyPr/>
          <a:lstStyle/>
          <a:p>
            <a:fld id="{D642747E-40AB-406F-BE6B-50E2C658C8AD}" type="datetime1">
              <a:rPr lang="en-US" smtClean="0"/>
              <a:pPr/>
              <a:t>6/22/2023</a:t>
            </a:fld>
            <a:endParaRPr lang="en-US" dirty="0"/>
          </a:p>
        </p:txBody>
      </p:sp>
      <p:sp>
        <p:nvSpPr>
          <p:cNvPr id="6" name="Footer Placeholder 5">
            <a:extLst>
              <a:ext uri="{FF2B5EF4-FFF2-40B4-BE49-F238E27FC236}">
                <a16:creationId xmlns:a16="http://schemas.microsoft.com/office/drawing/2014/main" id="{34D8FB28-6C06-46C9-9DB3-5BA0C986B5B5}"/>
              </a:ext>
            </a:extLst>
          </p:cNvPr>
          <p:cNvSpPr>
            <a:spLocks noGrp="1"/>
          </p:cNvSpPr>
          <p:nvPr>
            <p:ph type="ftr" sz="quarter" idx="11"/>
          </p:nvPr>
        </p:nvSpPr>
        <p:spPr/>
        <p:txBody>
          <a:bodyPr/>
          <a:lstStyle/>
          <a:p>
            <a:endParaRPr lang="en-ZA" dirty="0"/>
          </a:p>
        </p:txBody>
      </p:sp>
      <p:sp>
        <p:nvSpPr>
          <p:cNvPr id="7" name="Slide Number Placeholder 6">
            <a:extLst>
              <a:ext uri="{FF2B5EF4-FFF2-40B4-BE49-F238E27FC236}">
                <a16:creationId xmlns:a16="http://schemas.microsoft.com/office/drawing/2014/main" id="{3AA9EB7E-7EF3-461A-8C19-D65160AFB1AC}"/>
              </a:ext>
            </a:extLst>
          </p:cNvPr>
          <p:cNvSpPr>
            <a:spLocks noGrp="1"/>
          </p:cNvSpPr>
          <p:nvPr>
            <p:ph type="sldNum" sz="quarter" idx="12"/>
          </p:nvPr>
        </p:nvSpPr>
        <p:spPr/>
        <p:txBody>
          <a:bodyPr/>
          <a:lstStyle/>
          <a:p>
            <a:fld id="{CA8D9AD5-F248-4919-864A-CFD76CC027D6}" type="slidenum">
              <a:rPr lang="en-ZA" smtClean="0"/>
              <a:pPr/>
              <a:t>‹#›</a:t>
            </a:fld>
            <a:endParaRPr lang="en-ZA" dirty="0"/>
          </a:p>
        </p:txBody>
      </p:sp>
    </p:spTree>
    <p:extLst>
      <p:ext uri="{BB962C8B-B14F-4D97-AF65-F5344CB8AC3E}">
        <p14:creationId xmlns:p14="http://schemas.microsoft.com/office/powerpoint/2010/main" val="2555200368"/>
      </p:ext>
    </p:extLst>
  </p:cSld>
  <p:clrMapOvr>
    <a:masterClrMapping/>
  </p:clrMapOvr>
  <p:transition spd="slow">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6" Type="http://schemas.openxmlformats.org/officeDocument/2006/relationships/theme" Target="../theme/theme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image" Target="../media/image2.emf"/><Relationship Id="rId2" Type="http://schemas.openxmlformats.org/officeDocument/2006/relationships/slideLayout" Target="../slideLayouts/slideLayout40.xml"/><Relationship Id="rId16" Type="http://schemas.openxmlformats.org/officeDocument/2006/relationships/oleObject" Target="../embeddings/oleObject1.bin"/><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tags" Target="../tags/tag1.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5.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1D7617-D74F-4603-8D4F-23D98935C5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37A16422-88F7-4494-A812-7F44E88AF5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2380F6F-B1E2-4115-84EC-A8C4EFB472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61D439-C2E1-40FE-9EFB-96B0C6571131}" type="datetime1">
              <a:rPr lang="en-US" smtClean="0"/>
              <a:pPr/>
              <a:t>6/22/2023</a:t>
            </a:fld>
            <a:endParaRPr lang="en-US" dirty="0"/>
          </a:p>
        </p:txBody>
      </p:sp>
      <p:sp>
        <p:nvSpPr>
          <p:cNvPr id="5" name="Footer Placeholder 4">
            <a:extLst>
              <a:ext uri="{FF2B5EF4-FFF2-40B4-BE49-F238E27FC236}">
                <a16:creationId xmlns:a16="http://schemas.microsoft.com/office/drawing/2014/main" id="{4537EAF1-ABE3-4EE6-BB19-9B99BF8580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dirty="0"/>
          </a:p>
        </p:txBody>
      </p:sp>
      <p:sp>
        <p:nvSpPr>
          <p:cNvPr id="6" name="Slide Number Placeholder 5">
            <a:extLst>
              <a:ext uri="{FF2B5EF4-FFF2-40B4-BE49-F238E27FC236}">
                <a16:creationId xmlns:a16="http://schemas.microsoft.com/office/drawing/2014/main" id="{64F479D2-E8B6-47D9-945B-5BC9527C0D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8D9AD5-F248-4919-864A-CFD76CC027D6}" type="slidenum">
              <a:rPr lang="en-ZA" smtClean="0"/>
              <a:pPr/>
              <a:t>‹#›</a:t>
            </a:fld>
            <a:endParaRPr lang="en-ZA" dirty="0"/>
          </a:p>
        </p:txBody>
      </p:sp>
    </p:spTree>
    <p:extLst>
      <p:ext uri="{BB962C8B-B14F-4D97-AF65-F5344CB8AC3E}">
        <p14:creationId xmlns:p14="http://schemas.microsoft.com/office/powerpoint/2010/main" val="2946496831"/>
      </p:ext>
    </p:extLst>
  </p:cSld>
  <p:clrMap bg1="lt1" tx1="dk1" bg2="lt2" tx2="dk2" accent1="accent1" accent2="accent2" accent3="accent3" accent4="accent4" accent5="accent5" accent6="accent6" hlink="hlink" folHlink="folHlink"/>
  <p:sldLayoutIdLst>
    <p:sldLayoutId id="2147483944" r:id="rId1"/>
    <p:sldLayoutId id="2147483945" r:id="rId2"/>
    <p:sldLayoutId id="2147483946" r:id="rId3"/>
    <p:sldLayoutId id="2147483947" r:id="rId4"/>
    <p:sldLayoutId id="2147483948" r:id="rId5"/>
    <p:sldLayoutId id="2147483949" r:id="rId6"/>
    <p:sldLayoutId id="2147483950" r:id="rId7"/>
    <p:sldLayoutId id="2147483951" r:id="rId8"/>
    <p:sldLayoutId id="2147483952" r:id="rId9"/>
    <p:sldLayoutId id="2147483953" r:id="rId10"/>
    <p:sldLayoutId id="2147483954" r:id="rId11"/>
    <p:sldLayoutId id="2147483984" r:id="rId12"/>
  </p:sldLayoutIdLst>
  <p:transition spd="slow">
    <p:pull/>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831CD7-C432-4A6B-9F49-0FEED7D34D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86A2709F-C5C9-4BBC-8E0B-A0BC1B7662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4271D0F-3D94-42C1-A9E9-A952D88894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9C0662-9BFF-4877-A215-5096487869AF}" type="datetimeFigureOut">
              <a:rPr lang="en-ZA" smtClean="0"/>
              <a:t>2023/06/22</a:t>
            </a:fld>
            <a:endParaRPr lang="en-ZA"/>
          </a:p>
        </p:txBody>
      </p:sp>
      <p:sp>
        <p:nvSpPr>
          <p:cNvPr id="5" name="Footer Placeholder 4">
            <a:extLst>
              <a:ext uri="{FF2B5EF4-FFF2-40B4-BE49-F238E27FC236}">
                <a16:creationId xmlns:a16="http://schemas.microsoft.com/office/drawing/2014/main" id="{21A64288-2A48-42EC-9E75-2423682A47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6348AC9D-5AB9-4EBE-8372-1DBA4886B8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F933CF-7A1F-4188-8468-0339EC7376AE}" type="slidenum">
              <a:rPr lang="en-ZA" smtClean="0"/>
              <a:t>‹#›</a:t>
            </a:fld>
            <a:endParaRPr lang="en-ZA"/>
          </a:p>
        </p:txBody>
      </p:sp>
    </p:spTree>
    <p:extLst>
      <p:ext uri="{BB962C8B-B14F-4D97-AF65-F5344CB8AC3E}">
        <p14:creationId xmlns:p14="http://schemas.microsoft.com/office/powerpoint/2010/main" val="3661989485"/>
      </p:ext>
    </p:extLst>
  </p:cSld>
  <p:clrMap bg1="lt1" tx1="dk1" bg2="lt2" tx2="dk2" accent1="accent1" accent2="accent2" accent3="accent3" accent4="accent4" accent5="accent5" accent6="accent6" hlink="hlink" folHlink="folHlink"/>
  <p:sldLayoutIdLst>
    <p:sldLayoutId id="214748395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9"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30"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61BEF0D-F0BB-DE4B-95CE-6DB70DBA9567}" type="datetimeFigureOut">
              <a:rPr lang="en-US" smtClean="0"/>
              <a:pPr/>
              <a:t>6/22/2023</a:t>
            </a:fld>
            <a:endParaRPr lang="en-US" dirty="0"/>
          </a:p>
        </p:txBody>
      </p:sp>
      <p:sp>
        <p:nvSpPr>
          <p:cNvPr id="5" name="Footer Placeholder 4"/>
          <p:cNvSpPr>
            <a:spLocks noGrp="1"/>
          </p:cNvSpPr>
          <p:nvPr>
            <p:ph type="ftr" sz="quarter" idx="3"/>
          </p:nvPr>
        </p:nvSpPr>
        <p:spPr>
          <a:xfrm>
            <a:off x="4842933"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3526555197"/>
      </p:ext>
    </p:extLst>
  </p:cSld>
  <p:clrMap bg1="lt1" tx1="dk1" bg2="lt2" tx2="dk2" accent1="accent1" accent2="accent2" accent3="accent3" accent4="accent4" accent5="accent5" accent6="accent6" hlink="hlink" folHlink="folHlink"/>
  <p:sldLayoutIdLst>
    <p:sldLayoutId id="2147483968" r:id="rId1"/>
    <p:sldLayoutId id="2147483969" r:id="rId2"/>
    <p:sldLayoutId id="2147483970" r:id="rId3"/>
    <p:sldLayoutId id="2147483971" r:id="rId4"/>
    <p:sldLayoutId id="2147483972" r:id="rId5"/>
    <p:sldLayoutId id="2147483973" r:id="rId6"/>
    <p:sldLayoutId id="2147483974" r:id="rId7"/>
    <p:sldLayoutId id="2147483975" r:id="rId8"/>
    <p:sldLayoutId id="2147483976" r:id="rId9"/>
    <p:sldLayoutId id="2147483977" r:id="rId10"/>
    <p:sldLayoutId id="2147483978" r:id="rId11"/>
    <p:sldLayoutId id="2147483979" r:id="rId12"/>
    <p:sldLayoutId id="2147483980" r:id="rId13"/>
    <p:sldLayoutId id="2147483981" r:id="rId14"/>
    <p:sldLayoutId id="2147483982" r:id="rId15"/>
  </p:sldLayoutIdLst>
  <p:transition>
    <p:fade thruBlk="1"/>
  </p:transition>
  <p:hf hdr="0" ftr="0" dt="0"/>
  <p:txStyles>
    <p:titleStyle>
      <a:lvl1pPr algn="l" defTabSz="914377"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38" indent="-91438" algn="l" defTabSz="914377"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69" indent="-137157" algn="l" defTabSz="914377"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45"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45"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21"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377"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677"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22"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22" indent="-137157" algn="l" defTabSz="914377"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1074E644-AC84-D64D-400E-CE534E1C83E2}"/>
              </a:ext>
            </a:extLst>
          </p:cNvPr>
          <p:cNvGraphicFramePr>
            <a:graphicFrameLocks noChangeAspect="1"/>
          </p:cNvGraphicFramePr>
          <p:nvPr userDrawn="1">
            <p:custDataLst>
              <p:tags r:id="rId15"/>
            </p:custDataLst>
            <p:extLst>
              <p:ext uri="{D42A27DB-BD31-4B8C-83A1-F6EECF244321}">
                <p14:modId xmlns:p14="http://schemas.microsoft.com/office/powerpoint/2010/main" val="3845645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6" imgW="404" imgH="405" progId="TCLayout.ActiveDocument.1">
                  <p:embed/>
                </p:oleObj>
              </mc:Choice>
              <mc:Fallback>
                <p:oleObj name="think-cell Slide" r:id="rId16" imgW="404" imgH="405" progId="TCLayout.ActiveDocument.1">
                  <p:embed/>
                  <p:pic>
                    <p:nvPicPr>
                      <p:cNvPr id="8" name="Object 7" hidden="1">
                        <a:extLst>
                          <a:ext uri="{FF2B5EF4-FFF2-40B4-BE49-F238E27FC236}">
                            <a16:creationId xmlns:a16="http://schemas.microsoft.com/office/drawing/2014/main" id="{1074E644-AC84-D64D-400E-CE534E1C83E2}"/>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3" name="Text Placeholder 2">
            <a:extLst>
              <a:ext uri="{FF2B5EF4-FFF2-40B4-BE49-F238E27FC236}">
                <a16:creationId xmlns:a16="http://schemas.microsoft.com/office/drawing/2014/main" id="{34E94528-8579-CC31-146A-8BAEDCBD60BB}"/>
              </a:ext>
            </a:extLst>
          </p:cNvPr>
          <p:cNvSpPr>
            <a:spLocks noGrp="1"/>
          </p:cNvSpPr>
          <p:nvPr>
            <p:ph type="body" idx="1"/>
          </p:nvPr>
        </p:nvSpPr>
        <p:spPr>
          <a:xfrm>
            <a:off x="431800" y="1447800"/>
            <a:ext cx="11341100" cy="472916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2" name="Title Placeholder 1">
            <a:extLst>
              <a:ext uri="{FF2B5EF4-FFF2-40B4-BE49-F238E27FC236}">
                <a16:creationId xmlns:a16="http://schemas.microsoft.com/office/drawing/2014/main" id="{881675CD-C119-F5F9-92F0-E85EF0D0D170}"/>
              </a:ext>
            </a:extLst>
          </p:cNvPr>
          <p:cNvSpPr>
            <a:spLocks noGrp="1"/>
          </p:cNvSpPr>
          <p:nvPr>
            <p:ph type="title"/>
          </p:nvPr>
        </p:nvSpPr>
        <p:spPr>
          <a:xfrm>
            <a:off x="437971" y="1"/>
            <a:ext cx="9963329" cy="828672"/>
          </a:xfrm>
          <a:prstGeom prst="rect">
            <a:avLst/>
          </a:prstGeom>
        </p:spPr>
        <p:txBody>
          <a:bodyPr vert="horz" lIns="0" tIns="0" rIns="0" bIns="0" rtlCol="0" anchor="ctr">
            <a:noAutofit/>
          </a:bodyPr>
          <a:lstStyle/>
          <a:p>
            <a:r>
              <a:rPr lang="en-US" dirty="0"/>
              <a:t>Click to edit Master title style</a:t>
            </a:r>
            <a:endParaRPr lang="en-ZA" dirty="0"/>
          </a:p>
        </p:txBody>
      </p:sp>
      <p:sp>
        <p:nvSpPr>
          <p:cNvPr id="15" name="Slide Number Placeholder 5">
            <a:extLst>
              <a:ext uri="{FF2B5EF4-FFF2-40B4-BE49-F238E27FC236}">
                <a16:creationId xmlns:a16="http://schemas.microsoft.com/office/drawing/2014/main" id="{8CB53BAE-D690-B12F-57B0-244225977263}"/>
              </a:ext>
            </a:extLst>
          </p:cNvPr>
          <p:cNvSpPr>
            <a:spLocks noGrp="1"/>
          </p:cNvSpPr>
          <p:nvPr>
            <p:ph type="sldNum" sz="quarter" idx="4"/>
          </p:nvPr>
        </p:nvSpPr>
        <p:spPr>
          <a:xfrm>
            <a:off x="11239500" y="6356350"/>
            <a:ext cx="533400" cy="365125"/>
          </a:xfrm>
          <a:prstGeom prst="rect">
            <a:avLst/>
          </a:prstGeom>
        </p:spPr>
        <p:txBody>
          <a:bodyPr anchor="ctr">
            <a:noAutofit/>
          </a:bodyPr>
          <a:lstStyle>
            <a:lvl1pPr algn="r">
              <a:lnSpc>
                <a:spcPct val="90000"/>
              </a:lnSpc>
              <a:defRPr sz="1200"/>
            </a:lvl1pPr>
          </a:lstStyle>
          <a:p>
            <a:fld id="{5D52C252-7021-43A4-9CC9-1840FD42BF97}" type="slidenum">
              <a:rPr lang="en-ZA" smtClean="0"/>
              <a:pPr/>
              <a:t>‹#›</a:t>
            </a:fld>
            <a:endParaRPr lang="en-ZA"/>
          </a:p>
        </p:txBody>
      </p:sp>
    </p:spTree>
    <p:extLst>
      <p:ext uri="{BB962C8B-B14F-4D97-AF65-F5344CB8AC3E}">
        <p14:creationId xmlns:p14="http://schemas.microsoft.com/office/powerpoint/2010/main" val="4203733415"/>
      </p:ext>
    </p:extLst>
  </p:cSld>
  <p:clrMap bg1="lt1" tx1="dk1" bg2="lt2" tx2="dk2" accent1="accent1" accent2="accent2" accent3="accent3" accent4="accent4" accent5="accent5" accent6="accent6" hlink="hlink" folHlink="folHlink"/>
  <p:sldLayoutIdLst>
    <p:sldLayoutId id="2147483986" r:id="rId1"/>
    <p:sldLayoutId id="2147483987" r:id="rId2"/>
    <p:sldLayoutId id="2147483988" r:id="rId3"/>
    <p:sldLayoutId id="2147483989" r:id="rId4"/>
    <p:sldLayoutId id="2147483990" r:id="rId5"/>
    <p:sldLayoutId id="2147483991" r:id="rId6"/>
    <p:sldLayoutId id="2147483992" r:id="rId7"/>
    <p:sldLayoutId id="2147483993" r:id="rId8"/>
    <p:sldLayoutId id="2147483994" r:id="rId9"/>
    <p:sldLayoutId id="2147483995" r:id="rId10"/>
    <p:sldLayoutId id="2147483996" r:id="rId11"/>
    <p:sldLayoutId id="2147483997" r:id="rId12"/>
    <p:sldLayoutId id="2147483998" r:id="rId13"/>
  </p:sldLayoutIdLst>
  <p:hf hdr="0" ftr="0" dt="0"/>
  <p:txStyles>
    <p:titleStyle>
      <a:lvl1pPr algn="l" defTabSz="914400" rtl="0" eaLnBrk="1" latinLnBrk="0" hangingPunct="1">
        <a:lnSpc>
          <a:spcPct val="90000"/>
        </a:lnSpc>
        <a:spcBef>
          <a:spcPct val="0"/>
        </a:spcBef>
        <a:buNone/>
        <a:defRPr sz="3200" b="1" kern="1200">
          <a:solidFill>
            <a:schemeClr val="bg1"/>
          </a:solidFill>
          <a:latin typeface="Abel" panose="02000506030000020004"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bel" panose="02000506030000020004"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bel" panose="02000506030000020004"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bel" panose="02000506030000020004"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bel" panose="02000506030000020004"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bel" panose="02000506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078462-40B9-8B43-8EEC-B9E1D82CD6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3543154-4174-0F40-A6B2-8301990841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FC399BA-F645-694F-9085-2200D8D696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BBCFD3-0AA6-4E44-AB07-BD24E9EB82F8}" type="datetimeFigureOut">
              <a:rPr lang="en-US" smtClean="0"/>
              <a:t>6/22/2023</a:t>
            </a:fld>
            <a:endParaRPr lang="en-US"/>
          </a:p>
        </p:txBody>
      </p:sp>
      <p:sp>
        <p:nvSpPr>
          <p:cNvPr id="5" name="Footer Placeholder 4">
            <a:extLst>
              <a:ext uri="{FF2B5EF4-FFF2-40B4-BE49-F238E27FC236}">
                <a16:creationId xmlns:a16="http://schemas.microsoft.com/office/drawing/2014/main" id="{712F5F8C-6873-2F46-B330-9A148DB82F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9CD1878-D609-F843-96E4-BB7B6381A5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C2BFA5-70F5-EA47-BE5D-BF3B847BADF6}" type="slidenum">
              <a:rPr lang="en-US" smtClean="0"/>
              <a:t>‹#›</a:t>
            </a:fld>
            <a:endParaRPr lang="en-US"/>
          </a:p>
        </p:txBody>
      </p:sp>
    </p:spTree>
    <p:extLst>
      <p:ext uri="{BB962C8B-B14F-4D97-AF65-F5344CB8AC3E}">
        <p14:creationId xmlns:p14="http://schemas.microsoft.com/office/powerpoint/2010/main" val="2630745979"/>
      </p:ext>
    </p:extLst>
  </p:cSld>
  <p:clrMap bg1="lt1" tx1="dk1" bg2="lt2" tx2="dk2" accent1="accent1" accent2="accent2" accent3="accent3" accent4="accent4" accent5="accent5" accent6="accent6" hlink="hlink" folHlink="folHlink"/>
  <p:sldLayoutIdLst>
    <p:sldLayoutId id="2147484000" r:id="rId1"/>
    <p:sldLayoutId id="2147484001" r:id="rId2"/>
    <p:sldLayoutId id="2147484002" r:id="rId3"/>
    <p:sldLayoutId id="2147484003" r:id="rId4"/>
    <p:sldLayoutId id="2147484004" r:id="rId5"/>
    <p:sldLayoutId id="2147484005" r:id="rId6"/>
    <p:sldLayoutId id="2147484006" r:id="rId7"/>
    <p:sldLayoutId id="2147484007" r:id="rId8"/>
    <p:sldLayoutId id="2147484008" r:id="rId9"/>
    <p:sldLayoutId id="2147484009" r:id="rId10"/>
    <p:sldLayoutId id="214748401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2.gif"/></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6.jpg"/><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png"/><Relationship Id="rId7" Type="http://schemas.openxmlformats.org/officeDocument/2006/relationships/image" Target="../media/image42.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10" Type="http://schemas.openxmlformats.org/officeDocument/2006/relationships/image" Target="../media/image45.jpeg"/><Relationship Id="rId4" Type="http://schemas.openxmlformats.org/officeDocument/2006/relationships/image" Target="../media/image39.jpeg"/><Relationship Id="rId9" Type="http://schemas.openxmlformats.org/officeDocument/2006/relationships/image" Target="../media/image44.jpeg"/></Relationships>
</file>

<file path=ppt/slides/_rels/slide14.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png"/><Relationship Id="rId7" Type="http://schemas.openxmlformats.org/officeDocument/2006/relationships/image" Target="../media/image42.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10" Type="http://schemas.openxmlformats.org/officeDocument/2006/relationships/image" Target="../media/image45.jpeg"/><Relationship Id="rId4" Type="http://schemas.openxmlformats.org/officeDocument/2006/relationships/image" Target="../media/image39.jpeg"/><Relationship Id="rId9" Type="http://schemas.openxmlformats.org/officeDocument/2006/relationships/image" Target="../media/image44.jpe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6.jpeg"/><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6.jpeg"/><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2.jpeg"/><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7.jpeg"/><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8" Type="http://schemas.openxmlformats.org/officeDocument/2006/relationships/image" Target="../media/image62.jpeg"/><Relationship Id="rId13" Type="http://schemas.openxmlformats.org/officeDocument/2006/relationships/image" Target="../media/image67.jpeg"/><Relationship Id="rId3" Type="http://schemas.openxmlformats.org/officeDocument/2006/relationships/image" Target="../media/image58.png"/><Relationship Id="rId7" Type="http://schemas.openxmlformats.org/officeDocument/2006/relationships/image" Target="../media/image61.png"/><Relationship Id="rId12" Type="http://schemas.openxmlformats.org/officeDocument/2006/relationships/image" Target="../media/image66.jpeg"/><Relationship Id="rId2" Type="http://schemas.openxmlformats.org/officeDocument/2006/relationships/notesSlide" Target="../notesSlides/notesSlide12.xml"/><Relationship Id="rId1" Type="http://schemas.openxmlformats.org/officeDocument/2006/relationships/slideLayout" Target="../slideLayouts/slideLayout38.xml"/><Relationship Id="rId6" Type="http://schemas.microsoft.com/office/2007/relationships/hdphoto" Target="../media/hdphoto2.wdp"/><Relationship Id="rId11" Type="http://schemas.openxmlformats.org/officeDocument/2006/relationships/image" Target="../media/image65.jpeg"/><Relationship Id="rId5" Type="http://schemas.openxmlformats.org/officeDocument/2006/relationships/image" Target="../media/image60.png"/><Relationship Id="rId10" Type="http://schemas.openxmlformats.org/officeDocument/2006/relationships/image" Target="../media/image64.jpeg"/><Relationship Id="rId4" Type="http://schemas.openxmlformats.org/officeDocument/2006/relationships/image" Target="../media/image59.jpeg"/><Relationship Id="rId9" Type="http://schemas.openxmlformats.org/officeDocument/2006/relationships/image" Target="../media/image63.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68.png"/><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8" Type="http://schemas.openxmlformats.org/officeDocument/2006/relationships/image" Target="../media/image72.png"/><Relationship Id="rId13" Type="http://schemas.microsoft.com/office/2007/relationships/hdphoto" Target="../media/hdphoto6.wdp"/><Relationship Id="rId18" Type="http://schemas.openxmlformats.org/officeDocument/2006/relationships/image" Target="../media/image77.png"/><Relationship Id="rId3" Type="http://schemas.openxmlformats.org/officeDocument/2006/relationships/hyperlink" Target="https://www.sabre-roads.org.uk/wiki/index.php?title=File:Mount_Road.jpg" TargetMode="External"/><Relationship Id="rId21" Type="http://schemas.openxmlformats.org/officeDocument/2006/relationships/image" Target="../media/image21.jpeg"/><Relationship Id="rId7" Type="http://schemas.openxmlformats.org/officeDocument/2006/relationships/image" Target="../media/image8.emf"/><Relationship Id="rId12" Type="http://schemas.openxmlformats.org/officeDocument/2006/relationships/image" Target="../media/image74.png"/><Relationship Id="rId17" Type="http://schemas.microsoft.com/office/2007/relationships/hdphoto" Target="../media/hdphoto8.wdp"/><Relationship Id="rId25" Type="http://schemas.openxmlformats.org/officeDocument/2006/relationships/image" Target="../media/image83.png"/><Relationship Id="rId2" Type="http://schemas.openxmlformats.org/officeDocument/2006/relationships/image" Target="../media/image69.jpeg"/><Relationship Id="rId16" Type="http://schemas.openxmlformats.org/officeDocument/2006/relationships/image" Target="../media/image76.png"/><Relationship Id="rId20" Type="http://schemas.openxmlformats.org/officeDocument/2006/relationships/image" Target="../media/image79.png"/><Relationship Id="rId1" Type="http://schemas.openxmlformats.org/officeDocument/2006/relationships/slideLayout" Target="../slideLayouts/slideLayout13.xml"/><Relationship Id="rId6" Type="http://schemas.microsoft.com/office/2007/relationships/hdphoto" Target="../media/hdphoto3.wdp"/><Relationship Id="rId11" Type="http://schemas.microsoft.com/office/2007/relationships/hdphoto" Target="../media/hdphoto5.wdp"/><Relationship Id="rId24" Type="http://schemas.openxmlformats.org/officeDocument/2006/relationships/image" Target="../media/image82.png"/><Relationship Id="rId5" Type="http://schemas.openxmlformats.org/officeDocument/2006/relationships/image" Target="../media/image71.png"/><Relationship Id="rId15" Type="http://schemas.microsoft.com/office/2007/relationships/hdphoto" Target="../media/hdphoto7.wdp"/><Relationship Id="rId23" Type="http://schemas.openxmlformats.org/officeDocument/2006/relationships/image" Target="../media/image81.png"/><Relationship Id="rId10" Type="http://schemas.openxmlformats.org/officeDocument/2006/relationships/image" Target="../media/image73.png"/><Relationship Id="rId19" Type="http://schemas.openxmlformats.org/officeDocument/2006/relationships/image" Target="../media/image78.png"/><Relationship Id="rId4" Type="http://schemas.openxmlformats.org/officeDocument/2006/relationships/image" Target="../media/image70.png"/><Relationship Id="rId9" Type="http://schemas.microsoft.com/office/2007/relationships/hdphoto" Target="../media/hdphoto4.wdp"/><Relationship Id="rId14" Type="http://schemas.openxmlformats.org/officeDocument/2006/relationships/image" Target="../media/image75.png"/><Relationship Id="rId22" Type="http://schemas.openxmlformats.org/officeDocument/2006/relationships/image" Target="../media/image80.png"/></Relationships>
</file>

<file path=ppt/slides/_rels/slide25.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4.png"/><Relationship Id="rId7" Type="http://schemas.openxmlformats.org/officeDocument/2006/relationships/image" Target="../media/image87.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86.png"/><Relationship Id="rId10" Type="http://schemas.openxmlformats.org/officeDocument/2006/relationships/image" Target="../media/image89.png"/><Relationship Id="rId4" Type="http://schemas.openxmlformats.org/officeDocument/2006/relationships/image" Target="../media/image85.jpeg"/><Relationship Id="rId9" Type="http://schemas.openxmlformats.org/officeDocument/2006/relationships/image" Target="../media/image80.png"/></Relationships>
</file>

<file path=ppt/slides/_rels/slide2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jpeg"/><Relationship Id="rId1" Type="http://schemas.openxmlformats.org/officeDocument/2006/relationships/slideLayout" Target="../slideLayouts/slideLayout13.xml"/><Relationship Id="rId5" Type="http://schemas.openxmlformats.org/officeDocument/2006/relationships/image" Target="../media/image93.png"/><Relationship Id="rId4" Type="http://schemas.openxmlformats.org/officeDocument/2006/relationships/image" Target="../media/image92.png"/></Relationships>
</file>

<file path=ppt/slides/_rels/slide2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94.png"/><Relationship Id="rId7" Type="http://schemas.openxmlformats.org/officeDocument/2006/relationships/diagramQuickStyle" Target="../diagrams/quickStyle1.xml"/><Relationship Id="rId2" Type="http://schemas.openxmlformats.org/officeDocument/2006/relationships/notesSlide" Target="../notesSlides/notesSlide14.xml"/><Relationship Id="rId1" Type="http://schemas.openxmlformats.org/officeDocument/2006/relationships/slideLayout" Target="../slideLayouts/slideLayout19.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99.jpeg"/><Relationship Id="rId4" Type="http://schemas.openxmlformats.org/officeDocument/2006/relationships/image" Target="../media/image95.png"/><Relationship Id="rId9" Type="http://schemas.microsoft.com/office/2007/relationships/diagramDrawing" Target="../diagrams/drawing1.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02.png"/><Relationship Id="rId2" Type="http://schemas.openxmlformats.org/officeDocument/2006/relationships/slideLayout" Target="../slideLayouts/slideLayout40.xml"/><Relationship Id="rId1" Type="http://schemas.openxmlformats.org/officeDocument/2006/relationships/tags" Target="../tags/tag2.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2.emf"/></Relationships>
</file>

<file path=ppt/slides/_rels/slide29.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jpeg"/><Relationship Id="rId11" Type="http://schemas.openxmlformats.org/officeDocument/2006/relationships/image" Target="../media/image21.jpeg"/><Relationship Id="rId5" Type="http://schemas.openxmlformats.org/officeDocument/2006/relationships/image" Target="../media/image15.jpe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3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jpeg"/><Relationship Id="rId1" Type="http://schemas.openxmlformats.org/officeDocument/2006/relationships/slideLayout" Target="../slideLayouts/slideLayout53.xml"/></Relationships>
</file>

<file path=ppt/slides/_rels/slide3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13.xml"/><Relationship Id="rId5" Type="http://schemas.openxmlformats.org/officeDocument/2006/relationships/image" Target="../media/image109.png"/><Relationship Id="rId4" Type="http://schemas.openxmlformats.org/officeDocument/2006/relationships/image" Target="../media/image108.png"/></Relationships>
</file>

<file path=ppt/slides/_rels/slide32.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image" Target="../media/image110.png"/><Relationship Id="rId7" Type="http://schemas.openxmlformats.org/officeDocument/2006/relationships/image" Target="../media/image114.png"/><Relationship Id="rId2" Type="http://schemas.openxmlformats.org/officeDocument/2006/relationships/image" Target="../media/image106.png"/><Relationship Id="rId1" Type="http://schemas.openxmlformats.org/officeDocument/2006/relationships/slideLayout" Target="../slideLayouts/slideLayout14.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33.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36.jpg"/><Relationship Id="rId1" Type="http://schemas.openxmlformats.org/officeDocument/2006/relationships/slideLayout" Target="../slideLayouts/slideLayout13.xml"/><Relationship Id="rId5" Type="http://schemas.openxmlformats.org/officeDocument/2006/relationships/image" Target="../media/image118.png"/><Relationship Id="rId4" Type="http://schemas.openxmlformats.org/officeDocument/2006/relationships/image" Target="../media/image117.jpeg"/></Relationships>
</file>

<file path=ppt/slides/_rels/slide34.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36.jpg"/><Relationship Id="rId1" Type="http://schemas.openxmlformats.org/officeDocument/2006/relationships/slideLayout" Target="../slideLayouts/slideLayout13.xml"/><Relationship Id="rId6" Type="http://schemas.openxmlformats.org/officeDocument/2006/relationships/image" Target="../media/image122.png"/><Relationship Id="rId5" Type="http://schemas.openxmlformats.org/officeDocument/2006/relationships/image" Target="../media/image121.jpeg"/><Relationship Id="rId4" Type="http://schemas.openxmlformats.org/officeDocument/2006/relationships/image" Target="../media/image120.png"/></Relationships>
</file>

<file path=ppt/slides/_rels/slide35.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image" Target="../media/image123.png"/><Relationship Id="rId7" Type="http://schemas.openxmlformats.org/officeDocument/2006/relationships/image" Target="../media/image127.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s>
</file>

<file path=ppt/slides/_rels/slide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2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C4CFC311-76E5-477F-A240-0BDE337F5D9C}"/>
              </a:ext>
            </a:extLst>
          </p:cNvPr>
          <p:cNvSpPr/>
          <p:nvPr/>
        </p:nvSpPr>
        <p:spPr>
          <a:xfrm>
            <a:off x="0" y="2017413"/>
            <a:ext cx="12192000" cy="2057743"/>
          </a:xfrm>
          <a:prstGeom prst="round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7EBABE3B-EF12-4DCE-BEB9-42470D580EC3}"/>
              </a:ext>
            </a:extLst>
          </p:cNvPr>
          <p:cNvSpPr/>
          <p:nvPr/>
        </p:nvSpPr>
        <p:spPr>
          <a:xfrm>
            <a:off x="0" y="274436"/>
            <a:ext cx="12192000" cy="1584030"/>
          </a:xfrm>
          <a:prstGeom prst="roundRect">
            <a:avLst/>
          </a:prstGeom>
          <a:gradFill flip="none" rotWithShape="1">
            <a:gsLst>
              <a:gs pos="47000">
                <a:schemeClr val="accent1">
                  <a:lumMod val="89000"/>
                  <a:alpha val="0"/>
                </a:schemeClr>
              </a:gs>
              <a:gs pos="43000">
                <a:schemeClr val="accent1">
                  <a:lumMod val="89000"/>
                  <a:alpha val="48000"/>
                </a:schemeClr>
              </a:gs>
              <a:gs pos="20000">
                <a:schemeClr val="accent1">
                  <a:lumMod val="75000"/>
                  <a:alpha val="74000"/>
                </a:schemeClr>
              </a:gs>
              <a:gs pos="77000">
                <a:schemeClr val="accent1">
                  <a:lumMod val="70000"/>
                  <a:alpha val="80000"/>
                </a:schemeClr>
              </a:gs>
            </a:gsLst>
            <a:lin ang="2700000" scaled="1"/>
            <a:tileRect/>
          </a:gra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0" y="2333409"/>
            <a:ext cx="12192000" cy="1231144"/>
          </a:xfrm>
        </p:spPr>
        <p:txBody>
          <a:bodyPr>
            <a:noAutofit/>
          </a:bodyPr>
          <a:lstStyle/>
          <a:p>
            <a:pPr>
              <a:lnSpc>
                <a:spcPct val="100000"/>
              </a:lnSpc>
              <a:spcBef>
                <a:spcPts val="0"/>
              </a:spcBef>
            </a:pPr>
            <a:br>
              <a:rPr lang="en-US" sz="4000" b="1" dirty="0">
                <a:solidFill>
                  <a:srgbClr val="0A5478"/>
                </a:solidFill>
                <a:latin typeface="Arial" panose="020B0604020202020204" pitchFamily="34" charset="0"/>
                <a:cs typeface="Arial" panose="020B0604020202020204" pitchFamily="34" charset="0"/>
              </a:rPr>
            </a:br>
            <a:br>
              <a:rPr lang="en-US" sz="4000" b="1" dirty="0">
                <a:solidFill>
                  <a:srgbClr val="0A5478"/>
                </a:solidFill>
                <a:latin typeface="Arial" panose="020B0604020202020204" pitchFamily="34" charset="0"/>
                <a:cs typeface="Arial" panose="020B0604020202020204" pitchFamily="34" charset="0"/>
              </a:rPr>
            </a:br>
            <a:br>
              <a:rPr lang="en-US" sz="4000" b="1" dirty="0">
                <a:solidFill>
                  <a:srgbClr val="0A5478"/>
                </a:solidFill>
                <a:latin typeface="Arial" panose="020B0604020202020204" pitchFamily="34" charset="0"/>
                <a:cs typeface="Arial" panose="020B0604020202020204" pitchFamily="34" charset="0"/>
              </a:rPr>
            </a:br>
            <a:br>
              <a:rPr lang="en-US" sz="4000" b="1" dirty="0">
                <a:solidFill>
                  <a:srgbClr val="0A5478"/>
                </a:solidFill>
                <a:latin typeface="Arial" panose="020B0604020202020204" pitchFamily="34" charset="0"/>
                <a:cs typeface="Arial" panose="020B0604020202020204" pitchFamily="34" charset="0"/>
              </a:rPr>
            </a:br>
            <a:br>
              <a:rPr lang="en-US" sz="4000" b="1" dirty="0">
                <a:solidFill>
                  <a:srgbClr val="0A5478"/>
                </a:solidFill>
                <a:latin typeface="Arial" panose="020B0604020202020204" pitchFamily="34" charset="0"/>
                <a:cs typeface="Arial" panose="020B0604020202020204" pitchFamily="34" charset="0"/>
              </a:rPr>
            </a:br>
            <a:r>
              <a:rPr lang="en-US" sz="4000" b="1" dirty="0">
                <a:solidFill>
                  <a:srgbClr val="0A5478"/>
                </a:solidFill>
                <a:latin typeface="Arial" panose="020B0604020202020204" pitchFamily="34" charset="0"/>
                <a:cs typeface="Arial" panose="020B0604020202020204" pitchFamily="34" charset="0"/>
              </a:rPr>
              <a:t>NORTHERN CAPE, YOUR INVESTMENT PARTNER</a:t>
            </a:r>
            <a:endParaRPr lang="en-US" sz="4000" dirty="0">
              <a:solidFill>
                <a:srgbClr val="0A5478"/>
              </a:solidFill>
            </a:endParaRPr>
          </a:p>
        </p:txBody>
      </p:sp>
      <p:sp>
        <p:nvSpPr>
          <p:cNvPr id="4" name="Subtitle 3"/>
          <p:cNvSpPr>
            <a:spLocks noGrp="1"/>
          </p:cNvSpPr>
          <p:nvPr>
            <p:ph type="subTitle" idx="1"/>
          </p:nvPr>
        </p:nvSpPr>
        <p:spPr>
          <a:xfrm>
            <a:off x="3971256" y="6227544"/>
            <a:ext cx="4032448" cy="515346"/>
          </a:xfrm>
        </p:spPr>
        <p:txBody>
          <a:bodyPr>
            <a:normAutofit/>
          </a:bodyPr>
          <a:lstStyle/>
          <a:p>
            <a:pPr>
              <a:lnSpc>
                <a:spcPct val="100000"/>
              </a:lnSpc>
            </a:pPr>
            <a:r>
              <a:rPr lang="en-US" b="1" dirty="0">
                <a:solidFill>
                  <a:srgbClr val="0A5478"/>
                </a:solidFill>
                <a:latin typeface="Arial" panose="020B0604020202020204" pitchFamily="34" charset="0"/>
                <a:cs typeface="Arial" panose="020B0604020202020204" pitchFamily="34" charset="0"/>
              </a:rPr>
              <a:t>June 2023</a:t>
            </a:r>
          </a:p>
        </p:txBody>
      </p:sp>
      <p:sp>
        <p:nvSpPr>
          <p:cNvPr id="7" name="Title 1">
            <a:extLst>
              <a:ext uri="{FF2B5EF4-FFF2-40B4-BE49-F238E27FC236}">
                <a16:creationId xmlns:a16="http://schemas.microsoft.com/office/drawing/2014/main" id="{846010D1-0DB4-4AD7-87F0-25F4AE7D1100}"/>
              </a:ext>
            </a:extLst>
          </p:cNvPr>
          <p:cNvSpPr txBox="1">
            <a:spLocks/>
          </p:cNvSpPr>
          <p:nvPr/>
        </p:nvSpPr>
        <p:spPr>
          <a:xfrm>
            <a:off x="1127448" y="3587948"/>
            <a:ext cx="9639625" cy="18773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A5478"/>
                </a:solidFill>
                <a:effectLst/>
                <a:uLnTx/>
                <a:uFillTx/>
                <a:latin typeface="Calibri Light" panose="020F0302020204030204"/>
                <a:ea typeface="+mj-ea"/>
                <a:cs typeface="+mj-cs"/>
              </a:rPr>
              <a:t>Presented by : Riaan Warie – Acting Chief Director: Trade and Sector Development</a:t>
            </a:r>
            <a:endParaRPr kumimoji="0" lang="en-US" sz="4400" b="0" i="0" u="none" strike="noStrike" kern="1200" cap="none" spc="0" normalizeH="0" baseline="0" noProof="0" dirty="0">
              <a:ln>
                <a:noFill/>
              </a:ln>
              <a:solidFill>
                <a:srgbClr val="0A5478"/>
              </a:solidFill>
              <a:effectLst/>
              <a:uLnTx/>
              <a:uFillTx/>
              <a:latin typeface="Calibri Light" panose="020F0302020204030204"/>
              <a:ea typeface="+mj-ea"/>
              <a:cs typeface="+mj-cs"/>
            </a:endParaRPr>
          </a:p>
        </p:txBody>
      </p:sp>
      <p:pic>
        <p:nvPicPr>
          <p:cNvPr id="14" name="Picture 13">
            <a:extLst>
              <a:ext uri="{FF2B5EF4-FFF2-40B4-BE49-F238E27FC236}">
                <a16:creationId xmlns:a16="http://schemas.microsoft.com/office/drawing/2014/main" id="{D0BE3338-F518-4EF8-A901-0304316DFAF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933381" y="374494"/>
            <a:ext cx="4178843" cy="1178648"/>
          </a:xfrm>
          <a:prstGeom prst="roundRect">
            <a:avLst/>
          </a:prstGeom>
          <a:noFill/>
          <a:effectLst>
            <a:outerShdw blurRad="63500" sx="101000" sy="101000" algn="ctr" rotWithShape="0">
              <a:schemeClr val="bg1">
                <a:alpha val="76000"/>
              </a:schemeClr>
            </a:outerShdw>
          </a:effectLst>
          <a:scene3d>
            <a:camera prst="orthographicFront"/>
            <a:lightRig rig="threePt" dir="t"/>
          </a:scene3d>
          <a:sp3d>
            <a:bevelT prst="angle"/>
          </a:sp3d>
        </p:spPr>
      </p:pic>
    </p:spTree>
    <p:extLst>
      <p:ext uri="{BB962C8B-B14F-4D97-AF65-F5344CB8AC3E}">
        <p14:creationId xmlns:p14="http://schemas.microsoft.com/office/powerpoint/2010/main" val="752291009"/>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7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97A599C3-BC19-49BB-B5E1-B547B87B64DF}"/>
              </a:ext>
            </a:extLst>
          </p:cNvPr>
          <p:cNvSpPr/>
          <p:nvPr/>
        </p:nvSpPr>
        <p:spPr>
          <a:xfrm>
            <a:off x="0" y="0"/>
            <a:ext cx="12192000" cy="1340768"/>
          </a:xfrm>
          <a:prstGeom prst="rect">
            <a:avLst/>
          </a:prstGeom>
          <a:gradFill flip="none" rotWithShape="1">
            <a:gsLst>
              <a:gs pos="0">
                <a:schemeClr val="accent3">
                  <a:lumMod val="0"/>
                  <a:lumOff val="100000"/>
                </a:schemeClr>
              </a:gs>
              <a:gs pos="49000">
                <a:schemeClr val="accent3">
                  <a:lumMod val="0"/>
                  <a:lumOff val="100000"/>
                  <a:alpha val="41000"/>
                </a:schemeClr>
              </a:gs>
              <a:gs pos="100000">
                <a:schemeClr val="accent3">
                  <a:lumMod val="10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3600" b="1" i="0" u="none" strike="noStrike" kern="1200" cap="none" spc="0" normalizeH="0" baseline="0" noProof="0">
              <a:ln>
                <a:noFill/>
              </a:ln>
              <a:solidFill>
                <a:srgbClr val="0A5478"/>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74255EAA-5CF0-4080-9BB0-5E4DA49F5B6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8D9AD5-F248-4919-864A-CFD76CC027D6}" type="slidenum">
              <a:rPr kumimoji="0" lang="en-ZA"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ZA"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0083E576-7FBC-4488-83FE-2A5E8F4FBD3C}"/>
              </a:ext>
            </a:extLst>
          </p:cNvPr>
          <p:cNvSpPr txBox="1"/>
          <p:nvPr/>
        </p:nvSpPr>
        <p:spPr>
          <a:xfrm>
            <a:off x="0" y="2845097"/>
            <a:ext cx="12192000" cy="1586929"/>
          </a:xfrm>
          <a:prstGeom prst="roundRect">
            <a:avLst/>
          </a:prstGeom>
          <a:gradFill flip="none" rotWithShape="1">
            <a:gsLst>
              <a:gs pos="0">
                <a:schemeClr val="accent3">
                  <a:lumMod val="0"/>
                  <a:lumOff val="100000"/>
                </a:schemeClr>
              </a:gs>
              <a:gs pos="49000">
                <a:schemeClr val="accent3">
                  <a:lumMod val="0"/>
                  <a:lumOff val="100000"/>
                  <a:alpha val="41000"/>
                </a:schemeClr>
              </a:gs>
              <a:gs pos="100000">
                <a:schemeClr val="accent3">
                  <a:lumMod val="100000"/>
                </a:schemeClr>
              </a:gs>
            </a:gsLst>
            <a:path path="circle">
              <a:fillToRect l="50000" t="-80000" r="50000" b="180000"/>
            </a:path>
            <a:tileRect/>
          </a:gra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white"/>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A5478"/>
                </a:solidFill>
                <a:effectLst/>
                <a:uLnTx/>
                <a:uFillTx/>
                <a:latin typeface="Calibri"/>
                <a:ea typeface="+mn-ea"/>
                <a:cs typeface="+mn-cs"/>
              </a:rPr>
              <a:t>THE LOWER ORANGE RIVER</a:t>
            </a:r>
            <a:endParaRPr kumimoji="0" lang="en-ZA" sz="3600" b="1" i="0" u="none" strike="noStrike" kern="1200" cap="none" spc="0" normalizeH="0" baseline="0" noProof="0" dirty="0">
              <a:ln>
                <a:noFill/>
              </a:ln>
              <a:solidFill>
                <a:srgbClr val="0E3C54"/>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C88F32F3-BF3F-4E84-8A0E-3B1D458B950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2712" y="0"/>
            <a:ext cx="3312368" cy="1179314"/>
          </a:xfrm>
          <a:prstGeom prst="rect">
            <a:avLst/>
          </a:prstGeom>
        </p:spPr>
      </p:pic>
      <p:pic>
        <p:nvPicPr>
          <p:cNvPr id="22" name="Picture 21">
            <a:extLst>
              <a:ext uri="{FF2B5EF4-FFF2-40B4-BE49-F238E27FC236}">
                <a16:creationId xmlns:a16="http://schemas.microsoft.com/office/drawing/2014/main" id="{30C00D6B-ABFC-4E44-8E7C-F3A9B5E9853C}"/>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9120336" y="204936"/>
            <a:ext cx="2941980" cy="769441"/>
          </a:xfrm>
          <a:prstGeom prst="rect">
            <a:avLst/>
          </a:prstGeom>
        </p:spPr>
      </p:pic>
      <p:pic>
        <p:nvPicPr>
          <p:cNvPr id="7" name="Picture 6">
            <a:extLst>
              <a:ext uri="{FF2B5EF4-FFF2-40B4-BE49-F238E27FC236}">
                <a16:creationId xmlns:a16="http://schemas.microsoft.com/office/drawing/2014/main" id="{63608501-3778-4FB1-BD79-AFD34F7667B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107362" y="116632"/>
            <a:ext cx="3977275" cy="982396"/>
          </a:xfrm>
          <a:prstGeom prst="rect">
            <a:avLst/>
          </a:prstGeom>
        </p:spPr>
      </p:pic>
    </p:spTree>
    <p:extLst>
      <p:ext uri="{BB962C8B-B14F-4D97-AF65-F5344CB8AC3E}">
        <p14:creationId xmlns:p14="http://schemas.microsoft.com/office/powerpoint/2010/main" val="23327739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7000"/>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6BDD9E-BDA9-402C-BEE0-26C58508B56F}"/>
              </a:ext>
            </a:extLst>
          </p:cNvPr>
          <p:cNvSpPr/>
          <p:nvPr/>
        </p:nvSpPr>
        <p:spPr>
          <a:xfrm>
            <a:off x="0" y="0"/>
            <a:ext cx="12192000" cy="1340768"/>
          </a:xfrm>
          <a:prstGeom prst="rect">
            <a:avLst/>
          </a:prstGeom>
          <a:gradFill flip="none" rotWithShape="1">
            <a:gsLst>
              <a:gs pos="0">
                <a:schemeClr val="accent3">
                  <a:lumMod val="0"/>
                  <a:lumOff val="100000"/>
                </a:schemeClr>
              </a:gs>
              <a:gs pos="49000">
                <a:schemeClr val="accent3">
                  <a:lumMod val="0"/>
                  <a:lumOff val="100000"/>
                  <a:alpha val="41000"/>
                </a:schemeClr>
              </a:gs>
              <a:gs pos="100000">
                <a:schemeClr val="accent3">
                  <a:lumMod val="10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3600" b="1">
              <a:solidFill>
                <a:srgbClr val="0A5478"/>
              </a:solidFill>
            </a:endParaRPr>
          </a:p>
        </p:txBody>
      </p:sp>
      <p:sp>
        <p:nvSpPr>
          <p:cNvPr id="3" name="Slide Number Placeholder 2">
            <a:extLst>
              <a:ext uri="{FF2B5EF4-FFF2-40B4-BE49-F238E27FC236}">
                <a16:creationId xmlns:a16="http://schemas.microsoft.com/office/drawing/2014/main" id="{9F59257F-3A3F-4A52-AB94-F0C0AC2BE0D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8D9AD5-F248-4919-864A-CFD76CC027D6}" type="slidenum">
              <a:rPr kumimoji="0" lang="en-ZA"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ZA"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F9B092D2-E247-4BA8-A48A-481F6AC40E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2712" y="0"/>
            <a:ext cx="3312368" cy="1179314"/>
          </a:xfrm>
          <a:prstGeom prst="rect">
            <a:avLst/>
          </a:prstGeom>
        </p:spPr>
      </p:pic>
      <p:pic>
        <p:nvPicPr>
          <p:cNvPr id="9" name="Picture 8">
            <a:extLst>
              <a:ext uri="{FF2B5EF4-FFF2-40B4-BE49-F238E27FC236}">
                <a16:creationId xmlns:a16="http://schemas.microsoft.com/office/drawing/2014/main" id="{44ED2452-BC02-4A95-BC62-944EFA83EB86}"/>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9120336" y="204936"/>
            <a:ext cx="2941980" cy="769441"/>
          </a:xfrm>
          <a:prstGeom prst="rect">
            <a:avLst/>
          </a:prstGeom>
        </p:spPr>
      </p:pic>
      <p:sp>
        <p:nvSpPr>
          <p:cNvPr id="11" name="TextBox 10">
            <a:extLst>
              <a:ext uri="{FF2B5EF4-FFF2-40B4-BE49-F238E27FC236}">
                <a16:creationId xmlns:a16="http://schemas.microsoft.com/office/drawing/2014/main" id="{287DBD54-EA5A-48B4-A865-77E4137F6DBF}"/>
              </a:ext>
            </a:extLst>
          </p:cNvPr>
          <p:cNvSpPr txBox="1"/>
          <p:nvPr/>
        </p:nvSpPr>
        <p:spPr>
          <a:xfrm>
            <a:off x="0" y="2845097"/>
            <a:ext cx="12192000" cy="1586929"/>
          </a:xfrm>
          <a:prstGeom prst="roundRect">
            <a:avLst/>
          </a:prstGeom>
          <a:gradFill flip="none" rotWithShape="1">
            <a:gsLst>
              <a:gs pos="0">
                <a:schemeClr val="accent3">
                  <a:lumMod val="0"/>
                  <a:lumOff val="100000"/>
                </a:schemeClr>
              </a:gs>
              <a:gs pos="49000">
                <a:schemeClr val="accent3">
                  <a:lumMod val="0"/>
                  <a:lumOff val="100000"/>
                  <a:alpha val="41000"/>
                </a:schemeClr>
              </a:gs>
              <a:gs pos="100000">
                <a:schemeClr val="accent3">
                  <a:lumMod val="100000"/>
                </a:schemeClr>
              </a:gs>
            </a:gsLst>
            <a:path path="circle">
              <a:fillToRect l="50000" t="-80000" r="50000" b="180000"/>
            </a:path>
            <a:tileRect/>
          </a:gra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white"/>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3600" b="1" dirty="0">
                <a:solidFill>
                  <a:srgbClr val="0A5478"/>
                </a:solidFill>
                <a:latin typeface="+mn-lt"/>
                <a:ea typeface="+mn-ea"/>
                <a:cs typeface="+mn-cs"/>
              </a:rPr>
              <a:t>SECTOR FOCUS: MINING PORTFOLIO</a:t>
            </a:r>
          </a:p>
        </p:txBody>
      </p:sp>
    </p:spTree>
    <p:extLst>
      <p:ext uri="{BB962C8B-B14F-4D97-AF65-F5344CB8AC3E}">
        <p14:creationId xmlns:p14="http://schemas.microsoft.com/office/powerpoint/2010/main" val="9926565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32"/>
            <a:ext cx="12192000" cy="537048"/>
          </a:xfr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r>
              <a:rPr lang="en-US" sz="3200" b="1" dirty="0">
                <a:solidFill>
                  <a:srgbClr val="0A5478"/>
                </a:solidFill>
                <a:latin typeface="+mn-lt"/>
                <a:ea typeface="+mn-ea"/>
                <a:cs typeface="+mn-cs"/>
              </a:rPr>
              <a:t>MINERALS IN THE NORTHERN CAPE</a:t>
            </a:r>
          </a:p>
        </p:txBody>
      </p:sp>
      <p:sp>
        <p:nvSpPr>
          <p:cNvPr id="4" name="Slide Number Placeholder 3">
            <a:extLst>
              <a:ext uri="{FF2B5EF4-FFF2-40B4-BE49-F238E27FC236}">
                <a16:creationId xmlns:a16="http://schemas.microsoft.com/office/drawing/2014/main" id="{74255EAA-5CF0-4080-9BB0-5E4DA49F5B67}"/>
              </a:ext>
            </a:extLst>
          </p:cNvPr>
          <p:cNvSpPr>
            <a:spLocks noGrp="1"/>
          </p:cNvSpPr>
          <p:nvPr>
            <p:ph type="sldNum" sz="quarter" idx="12"/>
          </p:nvPr>
        </p:nvSpPr>
        <p:spPr/>
        <p:txBody>
          <a:bodyPr/>
          <a:lstStyle/>
          <a:p>
            <a:fld id="{CA8D9AD5-F248-4919-864A-CFD76CC027D6}" type="slidenum">
              <a:rPr lang="en-ZA" smtClean="0"/>
              <a:pPr/>
              <a:t>12</a:t>
            </a:fld>
            <a:endParaRPr lang="en-ZA" dirty="0"/>
          </a:p>
        </p:txBody>
      </p:sp>
      <p:sp>
        <p:nvSpPr>
          <p:cNvPr id="9" name="TextBox 2">
            <a:extLst>
              <a:ext uri="{FF2B5EF4-FFF2-40B4-BE49-F238E27FC236}">
                <a16:creationId xmlns:a16="http://schemas.microsoft.com/office/drawing/2014/main" id="{D843E537-9023-44B3-8F0A-19F435A25CBF}"/>
              </a:ext>
            </a:extLst>
          </p:cNvPr>
          <p:cNvSpPr txBox="1">
            <a:spLocks noChangeArrowheads="1"/>
          </p:cNvSpPr>
          <p:nvPr/>
        </p:nvSpPr>
        <p:spPr bwMode="auto">
          <a:xfrm>
            <a:off x="231906" y="870048"/>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algn="ctr" defTabSz="914400" eaLnBrk="1" hangingPunct="1">
              <a:lnSpc>
                <a:spcPct val="93000"/>
              </a:lnSpc>
              <a:buClr>
                <a:srgbClr val="000000"/>
              </a:buClr>
              <a:buSzPct val="100000"/>
              <a:buFont typeface="Times New Roman" panose="02020603050405020304" pitchFamily="18" charset="0"/>
              <a:buNone/>
            </a:pPr>
            <a:r>
              <a:rPr lang="en-ZA" altLang="en-US" sz="2400" b="1" dirty="0">
                <a:solidFill>
                  <a:srgbClr val="FFFFFF"/>
                </a:solidFill>
              </a:rPr>
              <a:t>1</a:t>
            </a:r>
            <a:endParaRPr lang="en-US" altLang="en-US" sz="2400" b="1" dirty="0">
              <a:solidFill>
                <a:srgbClr val="FFFFFF"/>
              </a:solidFill>
            </a:endParaRPr>
          </a:p>
        </p:txBody>
      </p:sp>
      <p:sp>
        <p:nvSpPr>
          <p:cNvPr id="15" name="TextBox 2">
            <a:extLst>
              <a:ext uri="{FF2B5EF4-FFF2-40B4-BE49-F238E27FC236}">
                <a16:creationId xmlns:a16="http://schemas.microsoft.com/office/drawing/2014/main" id="{DCA4FB0A-F6B4-4213-8526-BB77B7DA9D57}"/>
              </a:ext>
            </a:extLst>
          </p:cNvPr>
          <p:cNvSpPr txBox="1">
            <a:spLocks noChangeArrowheads="1"/>
          </p:cNvSpPr>
          <p:nvPr/>
        </p:nvSpPr>
        <p:spPr bwMode="auto">
          <a:xfrm>
            <a:off x="254508" y="1735901"/>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algn="ctr" defTabSz="914400" eaLnBrk="1" hangingPunct="1">
              <a:lnSpc>
                <a:spcPct val="93000"/>
              </a:lnSpc>
              <a:buClr>
                <a:srgbClr val="000000"/>
              </a:buClr>
              <a:buSzPct val="100000"/>
              <a:buFont typeface="Times New Roman" panose="02020603050405020304" pitchFamily="18" charset="0"/>
              <a:buNone/>
            </a:pPr>
            <a:r>
              <a:rPr lang="en-ZA" altLang="en-US" sz="2400" b="1" dirty="0">
                <a:solidFill>
                  <a:srgbClr val="FFFFFF"/>
                </a:solidFill>
              </a:rPr>
              <a:t>2</a:t>
            </a:r>
            <a:endParaRPr lang="en-US" altLang="en-US" sz="2400" b="1" dirty="0">
              <a:solidFill>
                <a:srgbClr val="FFFFFF"/>
              </a:solidFill>
            </a:endParaRPr>
          </a:p>
        </p:txBody>
      </p:sp>
      <p:sp>
        <p:nvSpPr>
          <p:cNvPr id="16" name="TextBox 2">
            <a:extLst>
              <a:ext uri="{FF2B5EF4-FFF2-40B4-BE49-F238E27FC236}">
                <a16:creationId xmlns:a16="http://schemas.microsoft.com/office/drawing/2014/main" id="{7A24B31E-67F5-4904-9E04-3EBC163B8B6E}"/>
              </a:ext>
            </a:extLst>
          </p:cNvPr>
          <p:cNvSpPr txBox="1">
            <a:spLocks noChangeArrowheads="1"/>
          </p:cNvSpPr>
          <p:nvPr/>
        </p:nvSpPr>
        <p:spPr bwMode="auto">
          <a:xfrm>
            <a:off x="248658" y="2648607"/>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algn="ctr" defTabSz="914400" eaLnBrk="1" hangingPunct="1">
              <a:lnSpc>
                <a:spcPct val="93000"/>
              </a:lnSpc>
              <a:buClr>
                <a:srgbClr val="000000"/>
              </a:buClr>
              <a:buSzPct val="100000"/>
              <a:buFont typeface="Times New Roman" panose="02020603050405020304" pitchFamily="18" charset="0"/>
              <a:buNone/>
            </a:pPr>
            <a:r>
              <a:rPr lang="en-ZA" altLang="en-US" sz="2400" b="1" dirty="0">
                <a:solidFill>
                  <a:srgbClr val="FFFFFF"/>
                </a:solidFill>
              </a:rPr>
              <a:t>3</a:t>
            </a:r>
            <a:endParaRPr lang="en-US" altLang="en-US" sz="2400" b="1" dirty="0">
              <a:solidFill>
                <a:srgbClr val="FFFFFF"/>
              </a:solidFill>
            </a:endParaRPr>
          </a:p>
        </p:txBody>
      </p:sp>
      <p:sp>
        <p:nvSpPr>
          <p:cNvPr id="17" name="TextBox 2">
            <a:extLst>
              <a:ext uri="{FF2B5EF4-FFF2-40B4-BE49-F238E27FC236}">
                <a16:creationId xmlns:a16="http://schemas.microsoft.com/office/drawing/2014/main" id="{795ED2F7-D053-4755-ADE0-E079E0270820}"/>
              </a:ext>
            </a:extLst>
          </p:cNvPr>
          <p:cNvSpPr txBox="1">
            <a:spLocks noChangeArrowheads="1"/>
          </p:cNvSpPr>
          <p:nvPr/>
        </p:nvSpPr>
        <p:spPr bwMode="auto">
          <a:xfrm>
            <a:off x="231906" y="3529700"/>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algn="ctr" defTabSz="914400" eaLnBrk="1" hangingPunct="1">
              <a:lnSpc>
                <a:spcPct val="93000"/>
              </a:lnSpc>
              <a:buClr>
                <a:srgbClr val="000000"/>
              </a:buClr>
              <a:buSzPct val="100000"/>
              <a:buFont typeface="Times New Roman" panose="02020603050405020304" pitchFamily="18" charset="0"/>
              <a:buNone/>
            </a:pPr>
            <a:r>
              <a:rPr lang="en-ZA" altLang="en-US" sz="2400" b="1" dirty="0">
                <a:solidFill>
                  <a:srgbClr val="FFFFFF"/>
                </a:solidFill>
              </a:rPr>
              <a:t>4</a:t>
            </a:r>
            <a:endParaRPr lang="en-US" altLang="en-US" sz="2400" b="1" dirty="0">
              <a:solidFill>
                <a:srgbClr val="FFFFFF"/>
              </a:solidFill>
            </a:endParaRPr>
          </a:p>
        </p:txBody>
      </p:sp>
      <p:sp>
        <p:nvSpPr>
          <p:cNvPr id="18" name="TextBox 2">
            <a:extLst>
              <a:ext uri="{FF2B5EF4-FFF2-40B4-BE49-F238E27FC236}">
                <a16:creationId xmlns:a16="http://schemas.microsoft.com/office/drawing/2014/main" id="{6AFD7BCE-1DE8-4DED-AAB9-3819BCD1C42E}"/>
              </a:ext>
            </a:extLst>
          </p:cNvPr>
          <p:cNvSpPr txBox="1">
            <a:spLocks noChangeArrowheads="1"/>
          </p:cNvSpPr>
          <p:nvPr/>
        </p:nvSpPr>
        <p:spPr bwMode="auto">
          <a:xfrm>
            <a:off x="219482" y="4359481"/>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algn="ctr" defTabSz="914400" eaLnBrk="1" hangingPunct="1">
              <a:lnSpc>
                <a:spcPct val="93000"/>
              </a:lnSpc>
              <a:buClr>
                <a:srgbClr val="000000"/>
              </a:buClr>
              <a:buSzPct val="100000"/>
              <a:buFont typeface="Times New Roman" panose="02020603050405020304" pitchFamily="18" charset="0"/>
              <a:buNone/>
            </a:pPr>
            <a:r>
              <a:rPr lang="en-ZA" altLang="en-US" sz="2400" b="1" dirty="0">
                <a:solidFill>
                  <a:srgbClr val="FFFFFF"/>
                </a:solidFill>
              </a:rPr>
              <a:t>5</a:t>
            </a:r>
            <a:endParaRPr lang="en-US" altLang="en-US" sz="2400" b="1" dirty="0">
              <a:solidFill>
                <a:srgbClr val="FFFFFF"/>
              </a:solidFill>
            </a:endParaRPr>
          </a:p>
        </p:txBody>
      </p:sp>
      <p:sp>
        <p:nvSpPr>
          <p:cNvPr id="19" name="TextBox 2">
            <a:extLst>
              <a:ext uri="{FF2B5EF4-FFF2-40B4-BE49-F238E27FC236}">
                <a16:creationId xmlns:a16="http://schemas.microsoft.com/office/drawing/2014/main" id="{364777D0-30E0-458D-BC83-7CA1DB4791D5}"/>
              </a:ext>
            </a:extLst>
          </p:cNvPr>
          <p:cNvSpPr txBox="1">
            <a:spLocks noChangeArrowheads="1"/>
          </p:cNvSpPr>
          <p:nvPr/>
        </p:nvSpPr>
        <p:spPr bwMode="auto">
          <a:xfrm>
            <a:off x="250801" y="4841155"/>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algn="ctr" defTabSz="914400" eaLnBrk="1" hangingPunct="1">
              <a:lnSpc>
                <a:spcPct val="93000"/>
              </a:lnSpc>
              <a:buClr>
                <a:srgbClr val="000000"/>
              </a:buClr>
              <a:buSzPct val="100000"/>
              <a:buFont typeface="Times New Roman" panose="02020603050405020304" pitchFamily="18" charset="0"/>
              <a:buNone/>
            </a:pPr>
            <a:r>
              <a:rPr lang="en-ZA" altLang="en-US" sz="2400" b="1" dirty="0">
                <a:solidFill>
                  <a:srgbClr val="FFFFFF"/>
                </a:solidFill>
              </a:rPr>
              <a:t>6</a:t>
            </a:r>
            <a:endParaRPr lang="en-US" altLang="en-US" sz="2400" b="1" dirty="0">
              <a:solidFill>
                <a:srgbClr val="FFFFFF"/>
              </a:solidFill>
            </a:endParaRPr>
          </a:p>
        </p:txBody>
      </p:sp>
      <p:pic>
        <p:nvPicPr>
          <p:cNvPr id="12" name="Picture 11">
            <a:extLst>
              <a:ext uri="{FF2B5EF4-FFF2-40B4-BE49-F238E27FC236}">
                <a16:creationId xmlns:a16="http://schemas.microsoft.com/office/drawing/2014/main" id="{CBD796D7-3E8B-4A34-AD30-E86FA591011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548680"/>
            <a:ext cx="12288688" cy="6408712"/>
          </a:xfrm>
          <a:prstGeom prst="rect">
            <a:avLst/>
          </a:prstGeom>
        </p:spPr>
      </p:pic>
    </p:spTree>
    <p:extLst>
      <p:ext uri="{BB962C8B-B14F-4D97-AF65-F5344CB8AC3E}">
        <p14:creationId xmlns:p14="http://schemas.microsoft.com/office/powerpoint/2010/main" val="39881294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32"/>
            <a:ext cx="12192000" cy="537048"/>
          </a:xfr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r>
              <a:rPr lang="en-US" sz="3200" b="1" dirty="0">
                <a:solidFill>
                  <a:srgbClr val="0A5478"/>
                </a:solidFill>
                <a:latin typeface="+mn-lt"/>
                <a:ea typeface="+mn-ea"/>
                <a:cs typeface="+mn-cs"/>
              </a:rPr>
              <a:t>MINING FACTS</a:t>
            </a:r>
          </a:p>
        </p:txBody>
      </p:sp>
      <p:sp>
        <p:nvSpPr>
          <p:cNvPr id="4" name="Slide Number Placeholder 3">
            <a:extLst>
              <a:ext uri="{FF2B5EF4-FFF2-40B4-BE49-F238E27FC236}">
                <a16:creationId xmlns:a16="http://schemas.microsoft.com/office/drawing/2014/main" id="{74255EAA-5CF0-4080-9BB0-5E4DA49F5B67}"/>
              </a:ext>
            </a:extLst>
          </p:cNvPr>
          <p:cNvSpPr>
            <a:spLocks noGrp="1"/>
          </p:cNvSpPr>
          <p:nvPr>
            <p:ph type="sldNum" sz="quarter" idx="12"/>
          </p:nvPr>
        </p:nvSpPr>
        <p:spPr/>
        <p:txBody>
          <a:bodyPr/>
          <a:lstStyle/>
          <a:p>
            <a:fld id="{CA8D9AD5-F248-4919-864A-CFD76CC027D6}" type="slidenum">
              <a:rPr lang="en-ZA" smtClean="0"/>
              <a:pPr/>
              <a:t>13</a:t>
            </a:fld>
            <a:endParaRPr lang="en-ZA" dirty="0"/>
          </a:p>
        </p:txBody>
      </p:sp>
      <p:sp>
        <p:nvSpPr>
          <p:cNvPr id="20" name="TextBox 19">
            <a:extLst>
              <a:ext uri="{FF2B5EF4-FFF2-40B4-BE49-F238E27FC236}">
                <a16:creationId xmlns:a16="http://schemas.microsoft.com/office/drawing/2014/main" id="{6274B6F2-2AC5-48E8-9F54-0C0176C75DD3}"/>
              </a:ext>
            </a:extLst>
          </p:cNvPr>
          <p:cNvSpPr txBox="1"/>
          <p:nvPr/>
        </p:nvSpPr>
        <p:spPr>
          <a:xfrm>
            <a:off x="108396" y="686724"/>
            <a:ext cx="12036673" cy="1804749"/>
          </a:xfrm>
          <a:prstGeom prst="roundRect">
            <a:avLst/>
          </a:prstGeom>
          <a:solidFill>
            <a:srgbClr val="0E3C54"/>
          </a:solidFill>
          <a:scene3d>
            <a:camera prst="orthographicFront"/>
            <a:lightRig rig="threePt" dir="t"/>
          </a:scene3d>
          <a:sp3d>
            <a:bevelT prst="angle"/>
          </a:sp3d>
        </p:spPr>
        <p:style>
          <a:lnRef idx="0">
            <a:schemeClr val="accent5"/>
          </a:lnRef>
          <a:fillRef idx="3">
            <a:schemeClr val="accent5"/>
          </a:fillRef>
          <a:effectRef idx="3">
            <a:schemeClr val="accent5"/>
          </a:effectRef>
          <a:fontRef idx="minor">
            <a:schemeClr val="lt1"/>
          </a:fontRef>
        </p:style>
        <p:txBody>
          <a:bodyPr vert="horz" wrap="square" rtlCol="0">
            <a:spAutoFit/>
          </a:bodyPr>
          <a:lstStyle>
            <a:defPPr>
              <a:defRPr lang="en-US"/>
            </a:defPPr>
            <a:lvl1pPr algn="ctr">
              <a:defRPr sz="2000" b="1" i="1">
                <a:solidFill>
                  <a:schemeClr val="bg1"/>
                </a:solidFill>
                <a:effectLst>
                  <a:outerShdw blurRad="38100" dist="38100" dir="2700000" algn="tl">
                    <a:srgbClr val="000000">
                      <a:alpha val="43137"/>
                    </a:srgbClr>
                  </a:outerShdw>
                </a:effectLst>
                <a:latin typeface="Candara" panose="020E0502030303020204" pitchFamily="34" charset="0"/>
                <a:cs typeface="Arial" panose="020B0604020202020204" pitchFamily="34" charset="0"/>
              </a:defRPr>
            </a:lvl1pPr>
          </a:lstStyle>
          <a:p>
            <a:r>
              <a:rPr lang="en-US" dirty="0"/>
              <a:t>“Mining contributes 23.4% to the Northern Cape economy and makes up nearly 7% of SA’s total mining value with significant deposits of iron ore, manganese, zinc, copper, lead, titanium, pig iron, zircon and gypsum. The availability of natural resources, labour and infrastructure (including the Sishen-Saldanha railway line), make Sishen the country’s most important iron-ore mine, where operations include extraction and four beneficiation plants”.</a:t>
            </a:r>
          </a:p>
        </p:txBody>
      </p:sp>
      <p:pic>
        <p:nvPicPr>
          <p:cNvPr id="14" name="Picture 13">
            <a:extLst>
              <a:ext uri="{FF2B5EF4-FFF2-40B4-BE49-F238E27FC236}">
                <a16:creationId xmlns:a16="http://schemas.microsoft.com/office/drawing/2014/main" id="{947FED31-EA77-4B88-BFB1-BD7754A50D31}"/>
              </a:ext>
            </a:extLst>
          </p:cNvPr>
          <p:cNvPicPr>
            <a:picLocks noChangeAspect="1"/>
          </p:cNvPicPr>
          <p:nvPr/>
        </p:nvPicPr>
        <p:blipFill>
          <a:blip r:embed="rId3"/>
          <a:stretch>
            <a:fillRect/>
          </a:stretch>
        </p:blipFill>
        <p:spPr>
          <a:xfrm>
            <a:off x="3934440" y="2648607"/>
            <a:ext cx="2161560" cy="2008382"/>
          </a:xfrm>
          <a:prstGeom prst="roundRect">
            <a:avLst>
              <a:gd name="adj" fmla="val 33862"/>
            </a:avLst>
          </a:prstGeom>
          <a:scene3d>
            <a:camera prst="orthographicFront"/>
            <a:lightRig rig="threePt" dir="t"/>
          </a:scene3d>
          <a:sp3d>
            <a:bevelT prst="angle"/>
          </a:sp3d>
        </p:spPr>
      </p:pic>
      <p:pic>
        <p:nvPicPr>
          <p:cNvPr id="21" name="Picture 20">
            <a:extLst>
              <a:ext uri="{FF2B5EF4-FFF2-40B4-BE49-F238E27FC236}">
                <a16:creationId xmlns:a16="http://schemas.microsoft.com/office/drawing/2014/main" id="{4543AFF2-32AC-4AAE-BA58-0CB916A2F77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70398" y="4740967"/>
            <a:ext cx="3542226" cy="1994546"/>
          </a:xfrm>
          <a:prstGeom prst="roundRect">
            <a:avLst>
              <a:gd name="adj" fmla="val 33862"/>
            </a:avLst>
          </a:prstGeom>
          <a:scene3d>
            <a:camera prst="orthographicFront"/>
            <a:lightRig rig="threePt" dir="t"/>
          </a:scene3d>
          <a:sp3d>
            <a:bevelT prst="angle"/>
          </a:sp3d>
        </p:spPr>
      </p:pic>
      <p:pic>
        <p:nvPicPr>
          <p:cNvPr id="22" name="Picture 21">
            <a:extLst>
              <a:ext uri="{FF2B5EF4-FFF2-40B4-BE49-F238E27FC236}">
                <a16:creationId xmlns:a16="http://schemas.microsoft.com/office/drawing/2014/main" id="{6F78AB77-9523-4D9F-94A2-B38C766F36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56105" y="2693828"/>
            <a:ext cx="2017439" cy="1929227"/>
          </a:xfrm>
          <a:prstGeom prst="roundRect">
            <a:avLst>
              <a:gd name="adj" fmla="val 33862"/>
            </a:avLst>
          </a:prstGeom>
          <a:scene3d>
            <a:camera prst="orthographicFront"/>
            <a:lightRig rig="threePt" dir="t"/>
          </a:scene3d>
          <a:sp3d>
            <a:bevelT prst="angle"/>
          </a:sp3d>
        </p:spPr>
      </p:pic>
      <p:pic>
        <p:nvPicPr>
          <p:cNvPr id="23" name="Picture 22">
            <a:extLst>
              <a:ext uri="{FF2B5EF4-FFF2-40B4-BE49-F238E27FC236}">
                <a16:creationId xmlns:a16="http://schemas.microsoft.com/office/drawing/2014/main" id="{156A1F95-84C3-4ACB-AF22-8BD605AC63C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960173" y="4739244"/>
            <a:ext cx="2080043" cy="1993139"/>
          </a:xfrm>
          <a:prstGeom prst="roundRect">
            <a:avLst>
              <a:gd name="adj" fmla="val 33862"/>
            </a:avLst>
          </a:prstGeom>
          <a:scene3d>
            <a:camera prst="orthographicFront"/>
            <a:lightRig rig="threePt" dir="t"/>
          </a:scene3d>
          <a:sp3d>
            <a:bevelT prst="angle"/>
          </a:sp3d>
        </p:spPr>
      </p:pic>
      <p:pic>
        <p:nvPicPr>
          <p:cNvPr id="2050" name="Picture 2" descr="Vedanta restarts operations at Gamsberg zinc mine in South Africa - Mining  Technology">
            <a:extLst>
              <a:ext uri="{FF2B5EF4-FFF2-40B4-BE49-F238E27FC236}">
                <a16:creationId xmlns:a16="http://schemas.microsoft.com/office/drawing/2014/main" id="{945ECB6D-C397-4D6E-B848-E761A3C90359}"/>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05913" y="2698343"/>
            <a:ext cx="3205922" cy="1958646"/>
          </a:xfrm>
          <a:prstGeom prst="roundRect">
            <a:avLst>
              <a:gd name="adj" fmla="val 33862"/>
            </a:avLst>
          </a:prstGeom>
          <a:scene3d>
            <a:camera prst="orthographicFront"/>
            <a:lightRig rig="threePt" dir="t"/>
          </a:scene3d>
          <a:sp3d>
            <a:bevelT prst="angle"/>
          </a:sp3d>
          <a:extLst>
            <a:ext uri="{909E8E84-426E-40DD-AFC4-6F175D3DCCD1}">
              <a14:hiddenFill xmlns:a14="http://schemas.microsoft.com/office/drawing/2010/main">
                <a:solidFill>
                  <a:srgbClr val="FFFFFF"/>
                </a:solidFill>
              </a14:hiddenFill>
            </a:ext>
          </a:extLst>
        </p:spPr>
      </p:pic>
      <p:pic>
        <p:nvPicPr>
          <p:cNvPr id="24" name="Picture 23">
            <a:extLst>
              <a:ext uri="{FF2B5EF4-FFF2-40B4-BE49-F238E27FC236}">
                <a16:creationId xmlns:a16="http://schemas.microsoft.com/office/drawing/2014/main" id="{D1BC9196-00C0-4AA5-99A8-4A52C8C3B57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5400000">
            <a:off x="6790125" y="2434765"/>
            <a:ext cx="1952540" cy="2401256"/>
          </a:xfrm>
          <a:prstGeom prst="roundRect">
            <a:avLst>
              <a:gd name="adj" fmla="val 33862"/>
            </a:avLst>
          </a:prstGeom>
          <a:scene3d>
            <a:camera prst="orthographicFront"/>
            <a:lightRig rig="threePt" dir="t"/>
          </a:scene3d>
          <a:sp3d>
            <a:bevelT prst="angle"/>
          </a:sp3d>
        </p:spPr>
      </p:pic>
      <p:pic>
        <p:nvPicPr>
          <p:cNvPr id="25" name="Picture 24">
            <a:extLst>
              <a:ext uri="{FF2B5EF4-FFF2-40B4-BE49-F238E27FC236}">
                <a16:creationId xmlns:a16="http://schemas.microsoft.com/office/drawing/2014/main" id="{7E351D20-AC14-47DA-BE17-C70C21B6C40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359696" y="4738489"/>
            <a:ext cx="2408817" cy="1958443"/>
          </a:xfrm>
          <a:prstGeom prst="roundRect">
            <a:avLst>
              <a:gd name="adj" fmla="val 33862"/>
            </a:avLst>
          </a:prstGeom>
          <a:scene3d>
            <a:camera prst="orthographicFront"/>
            <a:lightRig rig="threePt" dir="t"/>
          </a:scene3d>
          <a:sp3d>
            <a:bevelT prst="angle"/>
          </a:sp3d>
        </p:spPr>
      </p:pic>
      <p:pic>
        <p:nvPicPr>
          <p:cNvPr id="2052" name="Picture 4" descr="Top honours for South African Women in Mining in global listing">
            <a:extLst>
              <a:ext uri="{FF2B5EF4-FFF2-40B4-BE49-F238E27FC236}">
                <a16:creationId xmlns:a16="http://schemas.microsoft.com/office/drawing/2014/main" id="{0155EB4C-F9E1-4389-B274-0EC9EA1CC129}"/>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18538" y="4738489"/>
            <a:ext cx="2921013" cy="1925563"/>
          </a:xfrm>
          <a:prstGeom prst="roundRect">
            <a:avLst>
              <a:gd name="adj" fmla="val 33862"/>
            </a:avLst>
          </a:prstGeom>
          <a:scene3d>
            <a:camera prst="orthographicFront"/>
            <a:lightRig rig="threePt" dir="t"/>
          </a:scene3d>
          <a:sp3d>
            <a:bevelT prst="angle"/>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78433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32"/>
            <a:ext cx="12192000" cy="537048"/>
          </a:xfr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r>
              <a:rPr lang="en-US" sz="3200" b="1" dirty="0">
                <a:solidFill>
                  <a:srgbClr val="0A5478"/>
                </a:solidFill>
                <a:latin typeface="+mn-lt"/>
                <a:ea typeface="+mn-ea"/>
                <a:cs typeface="+mn-cs"/>
              </a:rPr>
              <a:t>MINING FACTS</a:t>
            </a:r>
          </a:p>
        </p:txBody>
      </p:sp>
      <p:sp>
        <p:nvSpPr>
          <p:cNvPr id="4" name="Slide Number Placeholder 3">
            <a:extLst>
              <a:ext uri="{FF2B5EF4-FFF2-40B4-BE49-F238E27FC236}">
                <a16:creationId xmlns:a16="http://schemas.microsoft.com/office/drawing/2014/main" id="{74255EAA-5CF0-4080-9BB0-5E4DA49F5B6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8D9AD5-F248-4919-864A-CFD76CC027D6}" type="slidenum">
              <a:rPr kumimoji="0" lang="en-ZA"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ZA"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6274B6F2-2AC5-48E8-9F54-0C0176C75DD3}"/>
              </a:ext>
            </a:extLst>
          </p:cNvPr>
          <p:cNvSpPr txBox="1"/>
          <p:nvPr/>
        </p:nvSpPr>
        <p:spPr>
          <a:xfrm>
            <a:off x="108397" y="686724"/>
            <a:ext cx="11892259" cy="2145268"/>
          </a:xfrm>
          <a:prstGeom prst="roundRect">
            <a:avLst/>
          </a:prstGeom>
          <a:solidFill>
            <a:srgbClr val="0E3C54"/>
          </a:solidFill>
          <a:scene3d>
            <a:camera prst="orthographicFront"/>
            <a:lightRig rig="threePt" dir="t"/>
          </a:scene3d>
          <a:sp3d>
            <a:bevelT prst="angle"/>
          </a:sp3d>
        </p:spPr>
        <p:style>
          <a:lnRef idx="0">
            <a:schemeClr val="accent5"/>
          </a:lnRef>
          <a:fillRef idx="3">
            <a:schemeClr val="accent5"/>
          </a:fillRef>
          <a:effectRef idx="3">
            <a:schemeClr val="accent5"/>
          </a:effectRef>
          <a:fontRef idx="minor">
            <a:schemeClr val="lt1"/>
          </a:fontRef>
        </p:style>
        <p:txBody>
          <a:bodyPr vert="horz" wrap="square" rtlCol="0">
            <a:spAutoFit/>
          </a:bodyPr>
          <a:lstStyle>
            <a:defPPr>
              <a:defRPr lang="en-US"/>
            </a:defPPr>
            <a:lvl1pPr algn="ctr">
              <a:defRPr sz="2000" b="1" i="1">
                <a:solidFill>
                  <a:schemeClr val="bg1"/>
                </a:solidFill>
                <a:effectLst>
                  <a:outerShdw blurRad="38100" dist="38100" dir="2700000" algn="tl">
                    <a:srgbClr val="000000">
                      <a:alpha val="43137"/>
                    </a:srgbClr>
                  </a:outerShdw>
                </a:effectLst>
                <a:latin typeface="Candara" panose="020E0502030303020204" pitchFamily="34" charset="0"/>
                <a:cs typeface="Arial" panose="020B0604020202020204" pitchFamily="34" charset="0"/>
              </a:defRPr>
            </a:lvl1pPr>
          </a:lstStyle>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ndara" panose="020E0502030303020204" pitchFamily="34" charset="0"/>
                <a:ea typeface="+mn-ea"/>
                <a:cs typeface="Arial" panose="020B0604020202020204" pitchFamily="34" charset="0"/>
              </a:rPr>
              <a:t>The province is considered the largest locally found resource hub for new tech minerals in the current mining boom:</a:t>
            </a:r>
          </a:p>
          <a:p>
            <a:pPr marL="457200" marR="0" lvl="1" indent="0" algn="just"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Calibri"/>
                <a:ea typeface="+mn-ea"/>
                <a:cs typeface="+mn-cs"/>
              </a:rPr>
              <a:t>                    zinc, nickel, lead, copper and cobalt feature prominently. </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ndara" panose="020E0502030303020204" pitchFamily="34" charset="0"/>
                <a:ea typeface="+mn-ea"/>
                <a:cs typeface="Arial" panose="020B0604020202020204" pitchFamily="34" charset="0"/>
              </a:rPr>
              <a:t>These key elements are pivotal in the manufacturing of smartphones, electric vehicles and renewable power systems.</a:t>
            </a:r>
            <a:endParaRPr kumimoji="0" lang="en-ZA" sz="20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ndara" panose="020E0502030303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ndara" panose="020E0502030303020204" pitchFamily="34" charset="0"/>
              <a:ea typeface="+mn-ea"/>
              <a:cs typeface="Arial" panose="020B0604020202020204" pitchFamily="34" charset="0"/>
            </a:endParaRPr>
          </a:p>
        </p:txBody>
      </p:sp>
      <p:pic>
        <p:nvPicPr>
          <p:cNvPr id="14" name="Picture 13">
            <a:extLst>
              <a:ext uri="{FF2B5EF4-FFF2-40B4-BE49-F238E27FC236}">
                <a16:creationId xmlns:a16="http://schemas.microsoft.com/office/drawing/2014/main" id="{947FED31-EA77-4B88-BFB1-BD7754A50D31}"/>
              </a:ext>
            </a:extLst>
          </p:cNvPr>
          <p:cNvPicPr>
            <a:picLocks noChangeAspect="1"/>
          </p:cNvPicPr>
          <p:nvPr/>
        </p:nvPicPr>
        <p:blipFill>
          <a:blip r:embed="rId3"/>
          <a:stretch>
            <a:fillRect/>
          </a:stretch>
        </p:blipFill>
        <p:spPr>
          <a:xfrm>
            <a:off x="3934440" y="2648607"/>
            <a:ext cx="2161560" cy="2008382"/>
          </a:xfrm>
          <a:prstGeom prst="roundRect">
            <a:avLst>
              <a:gd name="adj" fmla="val 33862"/>
            </a:avLst>
          </a:prstGeom>
          <a:scene3d>
            <a:camera prst="orthographicFront"/>
            <a:lightRig rig="threePt" dir="t"/>
          </a:scene3d>
          <a:sp3d>
            <a:bevelT prst="angle"/>
          </a:sp3d>
        </p:spPr>
      </p:pic>
      <p:pic>
        <p:nvPicPr>
          <p:cNvPr id="21" name="Picture 20">
            <a:extLst>
              <a:ext uri="{FF2B5EF4-FFF2-40B4-BE49-F238E27FC236}">
                <a16:creationId xmlns:a16="http://schemas.microsoft.com/office/drawing/2014/main" id="{4543AFF2-32AC-4AAE-BA58-0CB916A2F77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70398" y="4740967"/>
            <a:ext cx="3542226" cy="1994546"/>
          </a:xfrm>
          <a:prstGeom prst="roundRect">
            <a:avLst>
              <a:gd name="adj" fmla="val 33862"/>
            </a:avLst>
          </a:prstGeom>
          <a:scene3d>
            <a:camera prst="orthographicFront"/>
            <a:lightRig rig="threePt" dir="t"/>
          </a:scene3d>
          <a:sp3d>
            <a:bevelT prst="angle"/>
          </a:sp3d>
        </p:spPr>
      </p:pic>
      <p:pic>
        <p:nvPicPr>
          <p:cNvPr id="22" name="Picture 21">
            <a:extLst>
              <a:ext uri="{FF2B5EF4-FFF2-40B4-BE49-F238E27FC236}">
                <a16:creationId xmlns:a16="http://schemas.microsoft.com/office/drawing/2014/main" id="{6F78AB77-9523-4D9F-94A2-B38C766F36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56105" y="2693828"/>
            <a:ext cx="2017439" cy="1929227"/>
          </a:xfrm>
          <a:prstGeom prst="roundRect">
            <a:avLst>
              <a:gd name="adj" fmla="val 33862"/>
            </a:avLst>
          </a:prstGeom>
          <a:scene3d>
            <a:camera prst="orthographicFront"/>
            <a:lightRig rig="threePt" dir="t"/>
          </a:scene3d>
          <a:sp3d>
            <a:bevelT prst="angle"/>
          </a:sp3d>
        </p:spPr>
      </p:pic>
      <p:pic>
        <p:nvPicPr>
          <p:cNvPr id="23" name="Picture 22">
            <a:extLst>
              <a:ext uri="{FF2B5EF4-FFF2-40B4-BE49-F238E27FC236}">
                <a16:creationId xmlns:a16="http://schemas.microsoft.com/office/drawing/2014/main" id="{156A1F95-84C3-4ACB-AF22-8BD605AC63C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960173" y="4739244"/>
            <a:ext cx="2080043" cy="1993139"/>
          </a:xfrm>
          <a:prstGeom prst="roundRect">
            <a:avLst>
              <a:gd name="adj" fmla="val 33862"/>
            </a:avLst>
          </a:prstGeom>
          <a:scene3d>
            <a:camera prst="orthographicFront"/>
            <a:lightRig rig="threePt" dir="t"/>
          </a:scene3d>
          <a:sp3d>
            <a:bevelT prst="angle"/>
          </a:sp3d>
        </p:spPr>
      </p:pic>
      <p:pic>
        <p:nvPicPr>
          <p:cNvPr id="2050" name="Picture 2" descr="Vedanta restarts operations at Gamsberg zinc mine in South Africa - Mining  Technology">
            <a:extLst>
              <a:ext uri="{FF2B5EF4-FFF2-40B4-BE49-F238E27FC236}">
                <a16:creationId xmlns:a16="http://schemas.microsoft.com/office/drawing/2014/main" id="{945ECB6D-C397-4D6E-B848-E761A3C90359}"/>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05913" y="2698343"/>
            <a:ext cx="3205922" cy="1958646"/>
          </a:xfrm>
          <a:prstGeom prst="roundRect">
            <a:avLst>
              <a:gd name="adj" fmla="val 33862"/>
            </a:avLst>
          </a:prstGeom>
          <a:scene3d>
            <a:camera prst="orthographicFront"/>
            <a:lightRig rig="threePt" dir="t"/>
          </a:scene3d>
          <a:sp3d>
            <a:bevelT prst="angle"/>
          </a:sp3d>
          <a:extLst>
            <a:ext uri="{909E8E84-426E-40DD-AFC4-6F175D3DCCD1}">
              <a14:hiddenFill xmlns:a14="http://schemas.microsoft.com/office/drawing/2010/main">
                <a:solidFill>
                  <a:srgbClr val="FFFFFF"/>
                </a:solidFill>
              </a14:hiddenFill>
            </a:ext>
          </a:extLst>
        </p:spPr>
      </p:pic>
      <p:pic>
        <p:nvPicPr>
          <p:cNvPr id="24" name="Picture 23">
            <a:extLst>
              <a:ext uri="{FF2B5EF4-FFF2-40B4-BE49-F238E27FC236}">
                <a16:creationId xmlns:a16="http://schemas.microsoft.com/office/drawing/2014/main" id="{D1BC9196-00C0-4AA5-99A8-4A52C8C3B57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5400000">
            <a:off x="6790125" y="2434765"/>
            <a:ext cx="1952540" cy="2401256"/>
          </a:xfrm>
          <a:prstGeom prst="roundRect">
            <a:avLst>
              <a:gd name="adj" fmla="val 33862"/>
            </a:avLst>
          </a:prstGeom>
          <a:scene3d>
            <a:camera prst="orthographicFront"/>
            <a:lightRig rig="threePt" dir="t"/>
          </a:scene3d>
          <a:sp3d>
            <a:bevelT prst="angle"/>
          </a:sp3d>
        </p:spPr>
      </p:pic>
      <p:pic>
        <p:nvPicPr>
          <p:cNvPr id="25" name="Picture 24">
            <a:extLst>
              <a:ext uri="{FF2B5EF4-FFF2-40B4-BE49-F238E27FC236}">
                <a16:creationId xmlns:a16="http://schemas.microsoft.com/office/drawing/2014/main" id="{7E351D20-AC14-47DA-BE17-C70C21B6C40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359696" y="4738489"/>
            <a:ext cx="2408817" cy="1958443"/>
          </a:xfrm>
          <a:prstGeom prst="roundRect">
            <a:avLst>
              <a:gd name="adj" fmla="val 33862"/>
            </a:avLst>
          </a:prstGeom>
          <a:scene3d>
            <a:camera prst="orthographicFront"/>
            <a:lightRig rig="threePt" dir="t"/>
          </a:scene3d>
          <a:sp3d>
            <a:bevelT prst="angle"/>
          </a:sp3d>
        </p:spPr>
      </p:pic>
      <p:pic>
        <p:nvPicPr>
          <p:cNvPr id="2052" name="Picture 4" descr="Top honours for South African Women in Mining in global listing">
            <a:extLst>
              <a:ext uri="{FF2B5EF4-FFF2-40B4-BE49-F238E27FC236}">
                <a16:creationId xmlns:a16="http://schemas.microsoft.com/office/drawing/2014/main" id="{0155EB4C-F9E1-4389-B274-0EC9EA1CC129}"/>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18538" y="4738489"/>
            <a:ext cx="2921013" cy="1925563"/>
          </a:xfrm>
          <a:prstGeom prst="roundRect">
            <a:avLst>
              <a:gd name="adj" fmla="val 33862"/>
            </a:avLst>
          </a:prstGeom>
          <a:scene3d>
            <a:camera prst="orthographicFront"/>
            <a:lightRig rig="threePt" dir="t"/>
          </a:scene3d>
          <a:sp3d>
            <a:bevelT prst="angle"/>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66936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18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0DEE2AC-2DDF-4889-9CA1-40BDFB7A7402}"/>
              </a:ext>
            </a:extLst>
          </p:cNvPr>
          <p:cNvSpPr txBox="1"/>
          <p:nvPr/>
        </p:nvSpPr>
        <p:spPr>
          <a:xfrm>
            <a:off x="0" y="2852936"/>
            <a:ext cx="12192000" cy="1586929"/>
          </a:xfrm>
          <a:prstGeom prst="roundRect">
            <a:avLst>
              <a:gd name="adj" fmla="val 17314"/>
            </a:avLst>
          </a:prstGeom>
          <a:gradFill flip="none" rotWithShape="1">
            <a:gsLst>
              <a:gs pos="0">
                <a:schemeClr val="accent3">
                  <a:lumMod val="0"/>
                  <a:lumOff val="100000"/>
                </a:schemeClr>
              </a:gs>
              <a:gs pos="49000">
                <a:schemeClr val="accent3">
                  <a:lumMod val="0"/>
                  <a:lumOff val="100000"/>
                  <a:alpha val="41000"/>
                </a:schemeClr>
              </a:gs>
              <a:gs pos="100000">
                <a:schemeClr val="accent3">
                  <a:lumMod val="100000"/>
                </a:schemeClr>
              </a:gs>
            </a:gsLst>
            <a:path path="circle">
              <a:fillToRect l="50000" t="-80000" r="50000" b="180000"/>
            </a:path>
            <a:tileRect/>
          </a:gra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white"/>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A5478"/>
                </a:solidFill>
                <a:effectLst/>
                <a:uLnTx/>
                <a:uFillTx/>
                <a:latin typeface="Calibri"/>
                <a:ea typeface="+mn-ea"/>
                <a:cs typeface="+mn-cs"/>
              </a:rPr>
              <a:t>SECTOR FOCUS: </a:t>
            </a:r>
            <a:r>
              <a:rPr lang="en-US" sz="3600" b="1" dirty="0">
                <a:solidFill>
                  <a:srgbClr val="0A5478"/>
                </a:solidFill>
              </a:rPr>
              <a:t>OCEANS ECONOMY</a:t>
            </a:r>
            <a:endParaRPr kumimoji="0" lang="en-US" sz="3600" b="1" i="0" u="none" strike="noStrike" kern="1200" cap="none" spc="0" normalizeH="0" baseline="0" noProof="0" dirty="0">
              <a:ln>
                <a:noFill/>
              </a:ln>
              <a:solidFill>
                <a:srgbClr val="0A5478"/>
              </a:solidFill>
              <a:effectLst/>
              <a:uLnTx/>
              <a:uFillTx/>
              <a:latin typeface="Calibri"/>
              <a:ea typeface="+mn-ea"/>
              <a:cs typeface="+mn-cs"/>
            </a:endParaRPr>
          </a:p>
        </p:txBody>
      </p:sp>
      <p:sp>
        <p:nvSpPr>
          <p:cNvPr id="3" name="Slide Number Placeholder 2">
            <a:extLst>
              <a:ext uri="{FF2B5EF4-FFF2-40B4-BE49-F238E27FC236}">
                <a16:creationId xmlns:a16="http://schemas.microsoft.com/office/drawing/2014/main" id="{9F59257F-3A3F-4A52-AB94-F0C0AC2BE0D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8D9AD5-F248-4919-864A-CFD76CC027D6}" type="slidenum">
              <a:rPr kumimoji="0" lang="en-ZA"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ZA"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Rectangle 8">
            <a:extLst>
              <a:ext uri="{FF2B5EF4-FFF2-40B4-BE49-F238E27FC236}">
                <a16:creationId xmlns:a16="http://schemas.microsoft.com/office/drawing/2014/main" id="{B576C529-5FE2-463E-A500-22C56ED2DF7F}"/>
              </a:ext>
            </a:extLst>
          </p:cNvPr>
          <p:cNvSpPr/>
          <p:nvPr/>
        </p:nvSpPr>
        <p:spPr>
          <a:xfrm>
            <a:off x="0" y="0"/>
            <a:ext cx="12192000" cy="1340768"/>
          </a:xfrm>
          <a:prstGeom prst="rect">
            <a:avLst/>
          </a:prstGeom>
          <a:gradFill flip="none" rotWithShape="1">
            <a:gsLst>
              <a:gs pos="0">
                <a:schemeClr val="accent3">
                  <a:lumMod val="0"/>
                  <a:lumOff val="100000"/>
                </a:schemeClr>
              </a:gs>
              <a:gs pos="49000">
                <a:schemeClr val="accent3">
                  <a:lumMod val="0"/>
                  <a:lumOff val="100000"/>
                  <a:alpha val="41000"/>
                </a:schemeClr>
              </a:gs>
              <a:gs pos="100000">
                <a:schemeClr val="accent3">
                  <a:lumMod val="10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3600" b="1" i="0" u="none" strike="noStrike" kern="1200" cap="none" spc="0" normalizeH="0" baseline="0" noProof="0">
              <a:ln>
                <a:noFill/>
              </a:ln>
              <a:solidFill>
                <a:srgbClr val="0A5478"/>
              </a:solidFill>
              <a:effectLst/>
              <a:uLnTx/>
              <a:uFillTx/>
              <a:latin typeface="Calibri"/>
              <a:ea typeface="+mn-ea"/>
              <a:cs typeface="+mn-cs"/>
            </a:endParaRPr>
          </a:p>
        </p:txBody>
      </p:sp>
      <p:pic>
        <p:nvPicPr>
          <p:cNvPr id="11" name="Picture 10">
            <a:extLst>
              <a:ext uri="{FF2B5EF4-FFF2-40B4-BE49-F238E27FC236}">
                <a16:creationId xmlns:a16="http://schemas.microsoft.com/office/drawing/2014/main" id="{D42B2D42-2BC8-497F-9F44-51E30A1DF9D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2712" y="0"/>
            <a:ext cx="3312368" cy="1179314"/>
          </a:xfrm>
          <a:prstGeom prst="rect">
            <a:avLst/>
          </a:prstGeom>
        </p:spPr>
      </p:pic>
      <p:pic>
        <p:nvPicPr>
          <p:cNvPr id="12" name="Picture 11">
            <a:extLst>
              <a:ext uri="{FF2B5EF4-FFF2-40B4-BE49-F238E27FC236}">
                <a16:creationId xmlns:a16="http://schemas.microsoft.com/office/drawing/2014/main" id="{383EDA95-B578-43C3-B7FA-8A32F3B2EEE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9120336" y="204936"/>
            <a:ext cx="2941980" cy="769441"/>
          </a:xfrm>
          <a:prstGeom prst="rect">
            <a:avLst/>
          </a:prstGeom>
        </p:spPr>
      </p:pic>
    </p:spTree>
    <p:extLst>
      <p:ext uri="{BB962C8B-B14F-4D97-AF65-F5344CB8AC3E}">
        <p14:creationId xmlns:p14="http://schemas.microsoft.com/office/powerpoint/2010/main" val="16395531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32"/>
            <a:ext cx="12192000" cy="537048"/>
          </a:xfr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w="12700" cap="flat" cmpd="sng" algn="ctr">
            <a:solidFill>
              <a:schemeClr val="bg1"/>
            </a:solidFill>
            <a:prstDash val="solid"/>
            <a:miter lim="800000"/>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90000"/>
          </a:bodyPr>
          <a:lstStyle/>
          <a:p>
            <a:r>
              <a:rPr lang="en-US" sz="3600" b="1" dirty="0">
                <a:solidFill>
                  <a:srgbClr val="0A5478"/>
                </a:solidFill>
                <a:latin typeface="+mn-lt"/>
                <a:ea typeface="+mn-ea"/>
                <a:cs typeface="+mn-cs"/>
              </a:rPr>
              <a:t>Oceans Economy</a:t>
            </a:r>
          </a:p>
        </p:txBody>
      </p:sp>
      <p:sp>
        <p:nvSpPr>
          <p:cNvPr id="4" name="Slide Number Placeholder 3">
            <a:extLst>
              <a:ext uri="{FF2B5EF4-FFF2-40B4-BE49-F238E27FC236}">
                <a16:creationId xmlns:a16="http://schemas.microsoft.com/office/drawing/2014/main" id="{74255EAA-5CF0-4080-9BB0-5E4DA49F5B6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8D9AD5-F248-4919-864A-CFD76CC027D6}" type="slidenum">
              <a:rPr kumimoji="0" lang="en-ZA"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ZA"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9" name="TextBox 2">
            <a:extLst>
              <a:ext uri="{FF2B5EF4-FFF2-40B4-BE49-F238E27FC236}">
                <a16:creationId xmlns:a16="http://schemas.microsoft.com/office/drawing/2014/main" id="{D843E537-9023-44B3-8F0A-19F435A25CBF}"/>
              </a:ext>
            </a:extLst>
          </p:cNvPr>
          <p:cNvSpPr txBox="1">
            <a:spLocks noChangeArrowheads="1"/>
          </p:cNvSpPr>
          <p:nvPr/>
        </p:nvSpPr>
        <p:spPr bwMode="auto">
          <a:xfrm>
            <a:off x="231906" y="870048"/>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93000"/>
              </a:lnSpc>
              <a:spcBef>
                <a:spcPts val="0"/>
              </a:spcBef>
              <a:spcAft>
                <a:spcPts val="0"/>
              </a:spcAft>
              <a:buClr>
                <a:srgbClr val="000000"/>
              </a:buClr>
              <a:buSzPct val="100000"/>
              <a:buFont typeface="Times New Roman" panose="02020603050405020304" pitchFamily="18" charset="0"/>
              <a:buNone/>
              <a:tabLst/>
              <a:defRPr/>
            </a:pPr>
            <a:r>
              <a:rPr kumimoji="0" lang="en-ZA"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1</a:t>
            </a:r>
            <a:endParaRPr kumimoji="0" lang="en-US"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15" name="TextBox 2">
            <a:extLst>
              <a:ext uri="{FF2B5EF4-FFF2-40B4-BE49-F238E27FC236}">
                <a16:creationId xmlns:a16="http://schemas.microsoft.com/office/drawing/2014/main" id="{DCA4FB0A-F6B4-4213-8526-BB77B7DA9D57}"/>
              </a:ext>
            </a:extLst>
          </p:cNvPr>
          <p:cNvSpPr txBox="1">
            <a:spLocks noChangeArrowheads="1"/>
          </p:cNvSpPr>
          <p:nvPr/>
        </p:nvSpPr>
        <p:spPr bwMode="auto">
          <a:xfrm>
            <a:off x="254508" y="1735901"/>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93000"/>
              </a:lnSpc>
              <a:spcBef>
                <a:spcPts val="0"/>
              </a:spcBef>
              <a:spcAft>
                <a:spcPts val="0"/>
              </a:spcAft>
              <a:buClr>
                <a:srgbClr val="000000"/>
              </a:buClr>
              <a:buSzPct val="100000"/>
              <a:buFont typeface="Times New Roman" panose="02020603050405020304" pitchFamily="18" charset="0"/>
              <a:buNone/>
              <a:tabLst/>
              <a:defRPr/>
            </a:pPr>
            <a:r>
              <a:rPr kumimoji="0" lang="en-ZA"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2</a:t>
            </a:r>
            <a:endParaRPr kumimoji="0" lang="en-US"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16" name="TextBox 2">
            <a:extLst>
              <a:ext uri="{FF2B5EF4-FFF2-40B4-BE49-F238E27FC236}">
                <a16:creationId xmlns:a16="http://schemas.microsoft.com/office/drawing/2014/main" id="{7A24B31E-67F5-4904-9E04-3EBC163B8B6E}"/>
              </a:ext>
            </a:extLst>
          </p:cNvPr>
          <p:cNvSpPr txBox="1">
            <a:spLocks noChangeArrowheads="1"/>
          </p:cNvSpPr>
          <p:nvPr/>
        </p:nvSpPr>
        <p:spPr bwMode="auto">
          <a:xfrm>
            <a:off x="248658" y="2648607"/>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93000"/>
              </a:lnSpc>
              <a:spcBef>
                <a:spcPts val="0"/>
              </a:spcBef>
              <a:spcAft>
                <a:spcPts val="0"/>
              </a:spcAft>
              <a:buClr>
                <a:srgbClr val="000000"/>
              </a:buClr>
              <a:buSzPct val="100000"/>
              <a:buFont typeface="Times New Roman" panose="02020603050405020304" pitchFamily="18" charset="0"/>
              <a:buNone/>
              <a:tabLst/>
              <a:defRPr/>
            </a:pPr>
            <a:r>
              <a:rPr kumimoji="0" lang="en-ZA"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3</a:t>
            </a:r>
            <a:endParaRPr kumimoji="0" lang="en-US"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18" name="TextBox 2">
            <a:extLst>
              <a:ext uri="{FF2B5EF4-FFF2-40B4-BE49-F238E27FC236}">
                <a16:creationId xmlns:a16="http://schemas.microsoft.com/office/drawing/2014/main" id="{6AFD7BCE-1DE8-4DED-AAB9-3819BCD1C42E}"/>
              </a:ext>
            </a:extLst>
          </p:cNvPr>
          <p:cNvSpPr txBox="1">
            <a:spLocks noChangeArrowheads="1"/>
          </p:cNvSpPr>
          <p:nvPr/>
        </p:nvSpPr>
        <p:spPr bwMode="auto">
          <a:xfrm>
            <a:off x="219482" y="4359481"/>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93000"/>
              </a:lnSpc>
              <a:spcBef>
                <a:spcPts val="0"/>
              </a:spcBef>
              <a:spcAft>
                <a:spcPts val="0"/>
              </a:spcAft>
              <a:buClr>
                <a:srgbClr val="000000"/>
              </a:buClr>
              <a:buSzPct val="100000"/>
              <a:buFont typeface="Times New Roman" panose="02020603050405020304" pitchFamily="18" charset="0"/>
              <a:buNone/>
              <a:tabLst/>
              <a:defRPr/>
            </a:pPr>
            <a:r>
              <a:rPr kumimoji="0" lang="en-ZA"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5</a:t>
            </a:r>
            <a:endParaRPr kumimoji="0" lang="en-US"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19" name="TextBox 2">
            <a:extLst>
              <a:ext uri="{FF2B5EF4-FFF2-40B4-BE49-F238E27FC236}">
                <a16:creationId xmlns:a16="http://schemas.microsoft.com/office/drawing/2014/main" id="{364777D0-30E0-458D-BC83-7CA1DB4791D5}"/>
              </a:ext>
            </a:extLst>
          </p:cNvPr>
          <p:cNvSpPr txBox="1">
            <a:spLocks noChangeArrowheads="1"/>
          </p:cNvSpPr>
          <p:nvPr/>
        </p:nvSpPr>
        <p:spPr bwMode="auto">
          <a:xfrm>
            <a:off x="250801" y="4841155"/>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93000"/>
              </a:lnSpc>
              <a:spcBef>
                <a:spcPts val="0"/>
              </a:spcBef>
              <a:spcAft>
                <a:spcPts val="0"/>
              </a:spcAft>
              <a:buClr>
                <a:srgbClr val="000000"/>
              </a:buClr>
              <a:buSzPct val="100000"/>
              <a:buFont typeface="Times New Roman" panose="02020603050405020304" pitchFamily="18" charset="0"/>
              <a:buNone/>
              <a:tabLst/>
              <a:defRPr/>
            </a:pPr>
            <a:r>
              <a:rPr kumimoji="0" lang="en-ZA"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6</a:t>
            </a:r>
            <a:endParaRPr kumimoji="0" lang="en-US"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pic>
        <p:nvPicPr>
          <p:cNvPr id="3076" name="Picture 4"/>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8832304" y="692697"/>
            <a:ext cx="3312368" cy="2392474"/>
          </a:xfrm>
          <a:prstGeom prst="roundRect">
            <a:avLst>
              <a:gd name="adj" fmla="val 23070"/>
            </a:avLst>
          </a:prstGeom>
          <a:ln>
            <a:noFill/>
          </a:ln>
          <a:scene3d>
            <a:camera prst="orthographicFront"/>
            <a:lightRig rig="threePt" dir="t"/>
          </a:scene3d>
          <a:sp3d>
            <a:bevelT prst="angle"/>
          </a:sp3d>
        </p:spPr>
      </p:pic>
      <p:sp>
        <p:nvSpPr>
          <p:cNvPr id="21" name="TextBox 20">
            <a:extLst>
              <a:ext uri="{FF2B5EF4-FFF2-40B4-BE49-F238E27FC236}">
                <a16:creationId xmlns:a16="http://schemas.microsoft.com/office/drawing/2014/main" id="{B4E9E30B-F33C-463A-AB64-31818E9C08F7}"/>
              </a:ext>
            </a:extLst>
          </p:cNvPr>
          <p:cNvSpPr txBox="1"/>
          <p:nvPr/>
        </p:nvSpPr>
        <p:spPr>
          <a:xfrm>
            <a:off x="53203" y="692697"/>
            <a:ext cx="8735616" cy="2315528"/>
          </a:xfrm>
          <a:prstGeom prst="roundRect">
            <a:avLst/>
          </a:prstGeom>
          <a:solidFill>
            <a:schemeClr val="accent1">
              <a:lumMod val="50000"/>
            </a:schemeClr>
          </a:solidFill>
          <a:ln>
            <a:solidFill>
              <a:schemeClr val="bg1">
                <a:lumMod val="85000"/>
              </a:schemeClr>
            </a:solidFill>
          </a:ln>
          <a:scene3d>
            <a:camera prst="orthographicFront"/>
            <a:lightRig rig="threePt" dir="t"/>
          </a:scene3d>
          <a:sp3d>
            <a:bevelT prst="angle"/>
          </a:sp3d>
        </p:spPr>
        <p:style>
          <a:lnRef idx="1">
            <a:schemeClr val="accent2"/>
          </a:lnRef>
          <a:fillRef idx="2">
            <a:schemeClr val="accent2"/>
          </a:fillRef>
          <a:effectRef idx="1">
            <a:schemeClr val="accent2"/>
          </a:effectRef>
          <a:fontRef idx="minor">
            <a:schemeClr val="dk1"/>
          </a:fontRef>
        </p:style>
        <p:txBody>
          <a:bodyPr wrap="square" rtlCol="0">
            <a:spAutoFit/>
          </a:bodyPr>
          <a:lstStyle>
            <a:defPPr>
              <a:defRPr lang="en-US"/>
            </a:defPPr>
            <a:lvl1pPr marL="285750" marR="0" lvl="0" indent="-285750" algn="just" fontAlgn="auto">
              <a:lnSpc>
                <a:spcPct val="100000"/>
              </a:lnSpc>
              <a:spcBef>
                <a:spcPts val="0"/>
              </a:spcBef>
              <a:spcAft>
                <a:spcPts val="0"/>
              </a:spcAft>
              <a:buClrTx/>
              <a:buSzTx/>
              <a:buFont typeface="Wingdings" panose="05000000000000000000" pitchFamily="2" charset="2"/>
              <a:buChar char="Ø"/>
              <a:tabLst/>
              <a:defRPr kumimoji="0" sz="1600" b="0" i="0" u="none" strike="noStrike" cap="none" spc="0" normalizeH="0" baseline="0">
                <a:ln>
                  <a:noFill/>
                </a:ln>
                <a:solidFill>
                  <a:prstClr val="black"/>
                </a:solidFill>
                <a:effectLst/>
                <a:uLnTx/>
                <a:uFillTx/>
                <a:latin typeface="Arial" pitchFamily="34" charset="0"/>
                <a:cs typeface="Arial" pitchFamily="34" charset="0"/>
              </a:defRPr>
            </a:lvl1pPr>
            <a:lvl2pPr marR="0" lvl="1" indent="0" fontAlgn="auto">
              <a:lnSpc>
                <a:spcPct val="100000"/>
              </a:lnSpc>
              <a:spcBef>
                <a:spcPts val="0"/>
              </a:spcBef>
              <a:spcAft>
                <a:spcPts val="0"/>
              </a:spcAft>
              <a:buClrTx/>
              <a:buSzTx/>
              <a:buFontTx/>
              <a:buNone/>
              <a:tabLst/>
              <a:defRPr kumimoji="0" b="1" i="0" u="none" strike="noStrike" cap="none" spc="0" normalizeH="0" baseline="0">
                <a:ln>
                  <a:noFill/>
                </a:ln>
                <a:solidFill>
                  <a:prstClr val="black"/>
                </a:solidFill>
                <a:effectLst/>
                <a:uLnTx/>
                <a:uFillTx/>
                <a:latin typeface="Century Gothic"/>
              </a:defRPr>
            </a:lvl2p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white"/>
                </a:solidFill>
                <a:effectLst/>
                <a:uLnTx/>
                <a:uFillTx/>
                <a:latin typeface="Century Gothic"/>
                <a:ea typeface="+mn-ea"/>
                <a:cs typeface="+mn-cs"/>
              </a:rPr>
              <a:t>Ocean Economy:</a:t>
            </a:r>
            <a:endParaRPr kumimoji="0" lang="en-US" sz="1800" b="1" i="0" u="none" strike="noStrike" kern="1200" cap="none" spc="0" normalizeH="0" baseline="0" noProof="0" dirty="0">
              <a:ln>
                <a:noFill/>
              </a:ln>
              <a:solidFill>
                <a:prstClr val="white"/>
              </a:solidFill>
              <a:effectLst/>
              <a:uLnTx/>
              <a:uFillTx/>
              <a:latin typeface="Century Gothic"/>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white"/>
                </a:solidFill>
                <a:effectLst/>
                <a:uLnTx/>
                <a:uFillTx/>
                <a:latin typeface="Arial" pitchFamily="34" charset="0"/>
                <a:ea typeface="+mn-ea"/>
                <a:cs typeface="Arial" pitchFamily="34" charset="0"/>
              </a:rPr>
              <a:t>Notwithstanding growth in the abalone, fishing and lobster industries, economic potential lies in the 313km coastline, encouraged by the national Oceans Economy programme, with Port Nolloth, Boegoebaai and Hondeklip Bay harbours targeted for development. The latter has already received investment in the aquaculture sector. The province has been allocated an increased quota for landing fish (primarily hake) which makes Port Nolloth attractive for investment in fish processing and abalone ranching. The best Kelp in the world is found in the Northern Cape.</a:t>
            </a:r>
          </a:p>
        </p:txBody>
      </p:sp>
    </p:spTree>
    <p:extLst>
      <p:ext uri="{BB962C8B-B14F-4D97-AF65-F5344CB8AC3E}">
        <p14:creationId xmlns:p14="http://schemas.microsoft.com/office/powerpoint/2010/main" val="1408493531"/>
      </p:ext>
    </p:extLst>
  </p:cSld>
  <p:clrMapOvr>
    <a:masterClrMapping/>
  </p:clrMapOvr>
  <p:transition spd="slow">
    <p:pull/>
  </p:transition>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18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0DEE2AC-2DDF-4889-9CA1-40BDFB7A7402}"/>
              </a:ext>
            </a:extLst>
          </p:cNvPr>
          <p:cNvSpPr txBox="1"/>
          <p:nvPr/>
        </p:nvSpPr>
        <p:spPr>
          <a:xfrm>
            <a:off x="0" y="2845097"/>
            <a:ext cx="12192000" cy="1586929"/>
          </a:xfrm>
          <a:prstGeom prst="roundRect">
            <a:avLst/>
          </a:prstGeom>
          <a:gradFill flip="none" rotWithShape="1">
            <a:gsLst>
              <a:gs pos="0">
                <a:schemeClr val="accent3">
                  <a:lumMod val="0"/>
                  <a:lumOff val="100000"/>
                </a:schemeClr>
              </a:gs>
              <a:gs pos="49000">
                <a:schemeClr val="accent3">
                  <a:lumMod val="0"/>
                  <a:lumOff val="100000"/>
                  <a:alpha val="41000"/>
                </a:schemeClr>
              </a:gs>
              <a:gs pos="100000">
                <a:schemeClr val="accent3">
                  <a:lumMod val="100000"/>
                </a:schemeClr>
              </a:gs>
            </a:gsLst>
            <a:path path="circle">
              <a:fillToRect l="50000" t="-80000" r="50000" b="180000"/>
            </a:path>
            <a:tileRect/>
          </a:gra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white"/>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3600" b="1" dirty="0">
                <a:solidFill>
                  <a:srgbClr val="0A5478"/>
                </a:solidFill>
                <a:latin typeface="+mn-lt"/>
                <a:ea typeface="+mn-ea"/>
                <a:cs typeface="+mn-cs"/>
              </a:rPr>
              <a:t>SECTOR FOCUS: TOURISM AND HUNTING</a:t>
            </a:r>
          </a:p>
        </p:txBody>
      </p:sp>
      <p:sp>
        <p:nvSpPr>
          <p:cNvPr id="3" name="Slide Number Placeholder 2">
            <a:extLst>
              <a:ext uri="{FF2B5EF4-FFF2-40B4-BE49-F238E27FC236}">
                <a16:creationId xmlns:a16="http://schemas.microsoft.com/office/drawing/2014/main" id="{9F59257F-3A3F-4A52-AB94-F0C0AC2BE0D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8D9AD5-F248-4919-864A-CFD76CC027D6}" type="slidenum">
              <a:rPr kumimoji="0" lang="en-ZA"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ZA"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Rectangle 8">
            <a:extLst>
              <a:ext uri="{FF2B5EF4-FFF2-40B4-BE49-F238E27FC236}">
                <a16:creationId xmlns:a16="http://schemas.microsoft.com/office/drawing/2014/main" id="{B576C529-5FE2-463E-A500-22C56ED2DF7F}"/>
              </a:ext>
            </a:extLst>
          </p:cNvPr>
          <p:cNvSpPr/>
          <p:nvPr/>
        </p:nvSpPr>
        <p:spPr>
          <a:xfrm>
            <a:off x="0" y="0"/>
            <a:ext cx="12192000" cy="1340768"/>
          </a:xfrm>
          <a:prstGeom prst="rect">
            <a:avLst/>
          </a:prstGeom>
          <a:gradFill flip="none" rotWithShape="1">
            <a:gsLst>
              <a:gs pos="0">
                <a:schemeClr val="accent3">
                  <a:lumMod val="0"/>
                  <a:lumOff val="100000"/>
                </a:schemeClr>
              </a:gs>
              <a:gs pos="49000">
                <a:schemeClr val="accent3">
                  <a:lumMod val="0"/>
                  <a:lumOff val="100000"/>
                  <a:alpha val="41000"/>
                </a:schemeClr>
              </a:gs>
              <a:gs pos="100000">
                <a:schemeClr val="accent3">
                  <a:lumMod val="10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3600" b="1">
              <a:solidFill>
                <a:srgbClr val="0A5478"/>
              </a:solidFill>
            </a:endParaRPr>
          </a:p>
        </p:txBody>
      </p:sp>
      <p:pic>
        <p:nvPicPr>
          <p:cNvPr id="11" name="Picture 10">
            <a:extLst>
              <a:ext uri="{FF2B5EF4-FFF2-40B4-BE49-F238E27FC236}">
                <a16:creationId xmlns:a16="http://schemas.microsoft.com/office/drawing/2014/main" id="{D42B2D42-2BC8-497F-9F44-51E30A1DF9D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2712" y="0"/>
            <a:ext cx="3312368" cy="1179314"/>
          </a:xfrm>
          <a:prstGeom prst="rect">
            <a:avLst/>
          </a:prstGeom>
        </p:spPr>
      </p:pic>
      <p:pic>
        <p:nvPicPr>
          <p:cNvPr id="12" name="Picture 11">
            <a:extLst>
              <a:ext uri="{FF2B5EF4-FFF2-40B4-BE49-F238E27FC236}">
                <a16:creationId xmlns:a16="http://schemas.microsoft.com/office/drawing/2014/main" id="{383EDA95-B578-43C3-B7FA-8A32F3B2EEE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9120336" y="204936"/>
            <a:ext cx="2941980" cy="769441"/>
          </a:xfrm>
          <a:prstGeom prst="rect">
            <a:avLst/>
          </a:prstGeom>
        </p:spPr>
      </p:pic>
    </p:spTree>
    <p:extLst>
      <p:ext uri="{BB962C8B-B14F-4D97-AF65-F5344CB8AC3E}">
        <p14:creationId xmlns:p14="http://schemas.microsoft.com/office/powerpoint/2010/main" val="22897969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9294"/>
            <a:ext cx="12192000" cy="537048"/>
          </a:xfr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r>
              <a:rPr lang="en-US" sz="3200" b="1" dirty="0">
                <a:solidFill>
                  <a:srgbClr val="0A5478"/>
                </a:solidFill>
                <a:latin typeface="+mn-lt"/>
                <a:ea typeface="+mn-ea"/>
                <a:cs typeface="+mn-cs"/>
              </a:rPr>
              <a:t>NORTHERN CAPE TOURISM AND HUNTING</a:t>
            </a:r>
          </a:p>
        </p:txBody>
      </p:sp>
      <p:sp>
        <p:nvSpPr>
          <p:cNvPr id="4" name="Slide Number Placeholder 3">
            <a:extLst>
              <a:ext uri="{FF2B5EF4-FFF2-40B4-BE49-F238E27FC236}">
                <a16:creationId xmlns:a16="http://schemas.microsoft.com/office/drawing/2014/main" id="{74255EAA-5CF0-4080-9BB0-5E4DA49F5B67}"/>
              </a:ext>
            </a:extLst>
          </p:cNvPr>
          <p:cNvSpPr>
            <a:spLocks noGrp="1"/>
          </p:cNvSpPr>
          <p:nvPr>
            <p:ph type="sldNum" sz="quarter" idx="12"/>
          </p:nvPr>
        </p:nvSpPr>
        <p:spPr/>
        <p:txBody>
          <a:bodyPr/>
          <a:lstStyle/>
          <a:p>
            <a:fld id="{CA8D9AD5-F248-4919-864A-CFD76CC027D6}" type="slidenum">
              <a:rPr lang="en-ZA" smtClean="0"/>
              <a:pPr/>
              <a:t>18</a:t>
            </a:fld>
            <a:endParaRPr lang="en-ZA" dirty="0"/>
          </a:p>
        </p:txBody>
      </p:sp>
      <p:sp>
        <p:nvSpPr>
          <p:cNvPr id="9" name="TextBox 2">
            <a:extLst>
              <a:ext uri="{FF2B5EF4-FFF2-40B4-BE49-F238E27FC236}">
                <a16:creationId xmlns:a16="http://schemas.microsoft.com/office/drawing/2014/main" id="{D843E537-9023-44B3-8F0A-19F435A25CBF}"/>
              </a:ext>
            </a:extLst>
          </p:cNvPr>
          <p:cNvSpPr txBox="1">
            <a:spLocks noChangeArrowheads="1"/>
          </p:cNvSpPr>
          <p:nvPr/>
        </p:nvSpPr>
        <p:spPr bwMode="auto">
          <a:xfrm>
            <a:off x="231906" y="870048"/>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algn="ctr" defTabSz="914400" eaLnBrk="1" hangingPunct="1">
              <a:lnSpc>
                <a:spcPct val="93000"/>
              </a:lnSpc>
              <a:buClr>
                <a:srgbClr val="000000"/>
              </a:buClr>
              <a:buSzPct val="100000"/>
              <a:buFont typeface="Times New Roman" panose="02020603050405020304" pitchFamily="18" charset="0"/>
              <a:buNone/>
            </a:pPr>
            <a:r>
              <a:rPr lang="en-ZA" altLang="en-US" sz="2400" b="1" dirty="0">
                <a:solidFill>
                  <a:srgbClr val="FFFFFF"/>
                </a:solidFill>
              </a:rPr>
              <a:t>1</a:t>
            </a:r>
            <a:endParaRPr lang="en-US" altLang="en-US" sz="2400" b="1" dirty="0">
              <a:solidFill>
                <a:srgbClr val="FFFFFF"/>
              </a:solidFill>
            </a:endParaRPr>
          </a:p>
        </p:txBody>
      </p:sp>
      <p:sp>
        <p:nvSpPr>
          <p:cNvPr id="15" name="TextBox 2">
            <a:extLst>
              <a:ext uri="{FF2B5EF4-FFF2-40B4-BE49-F238E27FC236}">
                <a16:creationId xmlns:a16="http://schemas.microsoft.com/office/drawing/2014/main" id="{DCA4FB0A-F6B4-4213-8526-BB77B7DA9D57}"/>
              </a:ext>
            </a:extLst>
          </p:cNvPr>
          <p:cNvSpPr txBox="1">
            <a:spLocks noChangeArrowheads="1"/>
          </p:cNvSpPr>
          <p:nvPr/>
        </p:nvSpPr>
        <p:spPr bwMode="auto">
          <a:xfrm>
            <a:off x="254508" y="1735901"/>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algn="ctr" defTabSz="914400" eaLnBrk="1" hangingPunct="1">
              <a:lnSpc>
                <a:spcPct val="93000"/>
              </a:lnSpc>
              <a:buClr>
                <a:srgbClr val="000000"/>
              </a:buClr>
              <a:buSzPct val="100000"/>
              <a:buFont typeface="Times New Roman" panose="02020603050405020304" pitchFamily="18" charset="0"/>
              <a:buNone/>
            </a:pPr>
            <a:r>
              <a:rPr lang="en-ZA" altLang="en-US" sz="2400" b="1" dirty="0">
                <a:solidFill>
                  <a:srgbClr val="FFFFFF"/>
                </a:solidFill>
              </a:rPr>
              <a:t>2</a:t>
            </a:r>
            <a:endParaRPr lang="en-US" altLang="en-US" sz="2400" b="1" dirty="0">
              <a:solidFill>
                <a:srgbClr val="FFFFFF"/>
              </a:solidFill>
            </a:endParaRPr>
          </a:p>
        </p:txBody>
      </p:sp>
      <p:sp>
        <p:nvSpPr>
          <p:cNvPr id="16" name="TextBox 2">
            <a:extLst>
              <a:ext uri="{FF2B5EF4-FFF2-40B4-BE49-F238E27FC236}">
                <a16:creationId xmlns:a16="http://schemas.microsoft.com/office/drawing/2014/main" id="{7A24B31E-67F5-4904-9E04-3EBC163B8B6E}"/>
              </a:ext>
            </a:extLst>
          </p:cNvPr>
          <p:cNvSpPr txBox="1">
            <a:spLocks noChangeArrowheads="1"/>
          </p:cNvSpPr>
          <p:nvPr/>
        </p:nvSpPr>
        <p:spPr bwMode="auto">
          <a:xfrm>
            <a:off x="248658" y="2648607"/>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algn="ctr" defTabSz="914400" eaLnBrk="1" hangingPunct="1">
              <a:lnSpc>
                <a:spcPct val="93000"/>
              </a:lnSpc>
              <a:buClr>
                <a:srgbClr val="000000"/>
              </a:buClr>
              <a:buSzPct val="100000"/>
              <a:buFont typeface="Times New Roman" panose="02020603050405020304" pitchFamily="18" charset="0"/>
              <a:buNone/>
            </a:pPr>
            <a:r>
              <a:rPr lang="en-ZA" altLang="en-US" sz="2400" b="1" dirty="0">
                <a:solidFill>
                  <a:srgbClr val="FFFFFF"/>
                </a:solidFill>
              </a:rPr>
              <a:t>3</a:t>
            </a:r>
            <a:endParaRPr lang="en-US" altLang="en-US" sz="2400" b="1" dirty="0">
              <a:solidFill>
                <a:srgbClr val="FFFFFF"/>
              </a:solidFill>
            </a:endParaRPr>
          </a:p>
        </p:txBody>
      </p:sp>
      <p:sp>
        <p:nvSpPr>
          <p:cNvPr id="17" name="TextBox 2">
            <a:extLst>
              <a:ext uri="{FF2B5EF4-FFF2-40B4-BE49-F238E27FC236}">
                <a16:creationId xmlns:a16="http://schemas.microsoft.com/office/drawing/2014/main" id="{795ED2F7-D053-4755-ADE0-E079E0270820}"/>
              </a:ext>
            </a:extLst>
          </p:cNvPr>
          <p:cNvSpPr txBox="1">
            <a:spLocks noChangeArrowheads="1"/>
          </p:cNvSpPr>
          <p:nvPr/>
        </p:nvSpPr>
        <p:spPr bwMode="auto">
          <a:xfrm>
            <a:off x="231906" y="3529700"/>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algn="ctr" defTabSz="914400" eaLnBrk="1" hangingPunct="1">
              <a:lnSpc>
                <a:spcPct val="93000"/>
              </a:lnSpc>
              <a:buClr>
                <a:srgbClr val="000000"/>
              </a:buClr>
              <a:buSzPct val="100000"/>
              <a:buFont typeface="Times New Roman" panose="02020603050405020304" pitchFamily="18" charset="0"/>
              <a:buNone/>
            </a:pPr>
            <a:r>
              <a:rPr lang="en-ZA" altLang="en-US" sz="2400" b="1" dirty="0">
                <a:solidFill>
                  <a:srgbClr val="FFFFFF"/>
                </a:solidFill>
              </a:rPr>
              <a:t>4</a:t>
            </a:r>
            <a:endParaRPr lang="en-US" altLang="en-US" sz="2400" b="1" dirty="0">
              <a:solidFill>
                <a:srgbClr val="FFFFFF"/>
              </a:solidFill>
            </a:endParaRPr>
          </a:p>
        </p:txBody>
      </p:sp>
      <p:sp>
        <p:nvSpPr>
          <p:cNvPr id="18" name="TextBox 2">
            <a:extLst>
              <a:ext uri="{FF2B5EF4-FFF2-40B4-BE49-F238E27FC236}">
                <a16:creationId xmlns:a16="http://schemas.microsoft.com/office/drawing/2014/main" id="{6AFD7BCE-1DE8-4DED-AAB9-3819BCD1C42E}"/>
              </a:ext>
            </a:extLst>
          </p:cNvPr>
          <p:cNvSpPr txBox="1">
            <a:spLocks noChangeArrowheads="1"/>
          </p:cNvSpPr>
          <p:nvPr/>
        </p:nvSpPr>
        <p:spPr bwMode="auto">
          <a:xfrm>
            <a:off x="219482" y="4359481"/>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algn="ctr" defTabSz="914400" eaLnBrk="1" hangingPunct="1">
              <a:lnSpc>
                <a:spcPct val="93000"/>
              </a:lnSpc>
              <a:buClr>
                <a:srgbClr val="000000"/>
              </a:buClr>
              <a:buSzPct val="100000"/>
              <a:buFont typeface="Times New Roman" panose="02020603050405020304" pitchFamily="18" charset="0"/>
              <a:buNone/>
            </a:pPr>
            <a:r>
              <a:rPr lang="en-ZA" altLang="en-US" sz="2400" b="1" dirty="0">
                <a:solidFill>
                  <a:srgbClr val="FFFFFF"/>
                </a:solidFill>
              </a:rPr>
              <a:t>5</a:t>
            </a:r>
            <a:endParaRPr lang="en-US" altLang="en-US" sz="2400" b="1" dirty="0">
              <a:solidFill>
                <a:srgbClr val="FFFFFF"/>
              </a:solidFill>
            </a:endParaRPr>
          </a:p>
        </p:txBody>
      </p:sp>
      <p:sp>
        <p:nvSpPr>
          <p:cNvPr id="19" name="TextBox 2">
            <a:extLst>
              <a:ext uri="{FF2B5EF4-FFF2-40B4-BE49-F238E27FC236}">
                <a16:creationId xmlns:a16="http://schemas.microsoft.com/office/drawing/2014/main" id="{364777D0-30E0-458D-BC83-7CA1DB4791D5}"/>
              </a:ext>
            </a:extLst>
          </p:cNvPr>
          <p:cNvSpPr txBox="1">
            <a:spLocks noChangeArrowheads="1"/>
          </p:cNvSpPr>
          <p:nvPr/>
        </p:nvSpPr>
        <p:spPr bwMode="auto">
          <a:xfrm>
            <a:off x="250801" y="4841155"/>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algn="ctr" defTabSz="914400" eaLnBrk="1" hangingPunct="1">
              <a:lnSpc>
                <a:spcPct val="93000"/>
              </a:lnSpc>
              <a:buClr>
                <a:srgbClr val="000000"/>
              </a:buClr>
              <a:buSzPct val="100000"/>
              <a:buFont typeface="Times New Roman" panose="02020603050405020304" pitchFamily="18" charset="0"/>
              <a:buNone/>
            </a:pPr>
            <a:r>
              <a:rPr lang="en-ZA" altLang="en-US" sz="2400" b="1" dirty="0">
                <a:solidFill>
                  <a:srgbClr val="FFFFFF"/>
                </a:solidFill>
              </a:rPr>
              <a:t>6</a:t>
            </a:r>
            <a:endParaRPr lang="en-US" altLang="en-US" sz="2400" b="1" dirty="0">
              <a:solidFill>
                <a:srgbClr val="FFFFFF"/>
              </a:solidFill>
            </a:endParaRPr>
          </a:p>
        </p:txBody>
      </p:sp>
      <p:pic>
        <p:nvPicPr>
          <p:cNvPr id="5" name="Picture 4">
            <a:extLst>
              <a:ext uri="{FF2B5EF4-FFF2-40B4-BE49-F238E27FC236}">
                <a16:creationId xmlns:a16="http://schemas.microsoft.com/office/drawing/2014/main" id="{F7B26107-45AC-49AA-A5F5-E6876480B176}"/>
              </a:ext>
            </a:extLst>
          </p:cNvPr>
          <p:cNvPicPr>
            <a:picLocks noChangeAspect="1"/>
          </p:cNvPicPr>
          <p:nvPr/>
        </p:nvPicPr>
        <p:blipFill>
          <a:blip r:embed="rId3"/>
          <a:stretch>
            <a:fillRect/>
          </a:stretch>
        </p:blipFill>
        <p:spPr>
          <a:xfrm>
            <a:off x="54496" y="574555"/>
            <a:ext cx="8361944" cy="4183687"/>
          </a:xfrm>
          <a:prstGeom prst="roundRect">
            <a:avLst>
              <a:gd name="adj" fmla="val 14419"/>
            </a:avLst>
          </a:prstGeom>
          <a:ln>
            <a:noFill/>
          </a:ln>
          <a:scene3d>
            <a:camera prst="orthographicFront"/>
            <a:lightRig rig="threePt" dir="t"/>
          </a:scene3d>
          <a:sp3d>
            <a:bevelT prst="angle"/>
          </a:sp3d>
        </p:spPr>
      </p:pic>
      <p:pic>
        <p:nvPicPr>
          <p:cNvPr id="6" name="Picture 5">
            <a:extLst>
              <a:ext uri="{FF2B5EF4-FFF2-40B4-BE49-F238E27FC236}">
                <a16:creationId xmlns:a16="http://schemas.microsoft.com/office/drawing/2014/main" id="{9FC8996F-E5F7-4631-BEAD-B90A36899BF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606351" y="542904"/>
            <a:ext cx="3503754" cy="2075674"/>
          </a:xfrm>
          <a:prstGeom prst="roundRect">
            <a:avLst>
              <a:gd name="adj" fmla="val 33862"/>
            </a:avLst>
          </a:prstGeom>
          <a:scene3d>
            <a:camera prst="orthographicFront"/>
            <a:lightRig rig="threePt" dir="t"/>
          </a:scene3d>
          <a:sp3d>
            <a:bevelT prst="angle"/>
          </a:sp3d>
        </p:spPr>
      </p:pic>
      <p:pic>
        <p:nvPicPr>
          <p:cNvPr id="8" name="Picture 7">
            <a:extLst>
              <a:ext uri="{FF2B5EF4-FFF2-40B4-BE49-F238E27FC236}">
                <a16:creationId xmlns:a16="http://schemas.microsoft.com/office/drawing/2014/main" id="{C0B71C87-2256-424B-9748-C9838DEF2AF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606351" y="2669424"/>
            <a:ext cx="3536671" cy="1990443"/>
          </a:xfrm>
          <a:prstGeom prst="roundRect">
            <a:avLst>
              <a:gd name="adj" fmla="val 33862"/>
            </a:avLst>
          </a:prstGeom>
          <a:scene3d>
            <a:camera prst="orthographicFront"/>
            <a:lightRig rig="threePt" dir="t"/>
          </a:scene3d>
          <a:sp3d>
            <a:bevelT prst="angle"/>
          </a:sp3d>
        </p:spPr>
      </p:pic>
      <p:pic>
        <p:nvPicPr>
          <p:cNvPr id="11" name="Picture 10">
            <a:extLst>
              <a:ext uri="{FF2B5EF4-FFF2-40B4-BE49-F238E27FC236}">
                <a16:creationId xmlns:a16="http://schemas.microsoft.com/office/drawing/2014/main" id="{CB18F217-5F29-42C0-A405-8A5E1B6C686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23118" y="4811126"/>
            <a:ext cx="3506327" cy="2016845"/>
          </a:xfrm>
          <a:prstGeom prst="roundRect">
            <a:avLst>
              <a:gd name="adj" fmla="val 33862"/>
            </a:avLst>
          </a:prstGeom>
          <a:scene3d>
            <a:camera prst="orthographicFront"/>
            <a:lightRig rig="threePt" dir="t"/>
          </a:scene3d>
          <a:sp3d>
            <a:bevelT prst="angle"/>
          </a:sp3d>
        </p:spPr>
      </p:pic>
      <p:sp>
        <p:nvSpPr>
          <p:cNvPr id="12" name="TextBox 11">
            <a:extLst>
              <a:ext uri="{FF2B5EF4-FFF2-40B4-BE49-F238E27FC236}">
                <a16:creationId xmlns:a16="http://schemas.microsoft.com/office/drawing/2014/main" id="{21CADCDA-691A-4519-BF73-D11C3994AC8F}"/>
              </a:ext>
            </a:extLst>
          </p:cNvPr>
          <p:cNvSpPr txBox="1"/>
          <p:nvPr/>
        </p:nvSpPr>
        <p:spPr>
          <a:xfrm>
            <a:off x="78740" y="4967412"/>
            <a:ext cx="8337700" cy="1804749"/>
          </a:xfrm>
          <a:prstGeom prst="roundRect">
            <a:avLst/>
          </a:prstGeom>
          <a:solidFill>
            <a:srgbClr val="0E3C54"/>
          </a:solidFill>
          <a:scene3d>
            <a:camera prst="orthographicFront"/>
            <a:lightRig rig="threePt" dir="t"/>
          </a:scene3d>
          <a:sp3d>
            <a:bevelT prst="angle"/>
          </a:sp3d>
        </p:spPr>
        <p:style>
          <a:lnRef idx="0">
            <a:schemeClr val="accent5"/>
          </a:lnRef>
          <a:fillRef idx="3">
            <a:schemeClr val="accent5"/>
          </a:fillRef>
          <a:effectRef idx="3">
            <a:schemeClr val="accent5"/>
          </a:effectRef>
          <a:fontRef idx="minor">
            <a:schemeClr val="lt1"/>
          </a:fontRef>
        </p:style>
        <p:txBody>
          <a:bodyPr vert="horz" wrap="square" rtlCol="0">
            <a:spAutoFit/>
          </a:bodyPr>
          <a:lstStyle>
            <a:defPPr>
              <a:defRPr lang="en-US"/>
            </a:defPPr>
            <a:lvl1pPr algn="ctr">
              <a:defRPr sz="2000" b="1" i="1">
                <a:solidFill>
                  <a:schemeClr val="bg1"/>
                </a:solidFill>
                <a:effectLst>
                  <a:outerShdw blurRad="38100" dist="38100" dir="2700000" algn="tl">
                    <a:srgbClr val="000000">
                      <a:alpha val="43137"/>
                    </a:srgbClr>
                  </a:outerShdw>
                </a:effectLst>
                <a:latin typeface="Candara" panose="020E0502030303020204" pitchFamily="34" charset="0"/>
                <a:cs typeface="Arial" panose="020B0604020202020204" pitchFamily="34" charset="0"/>
              </a:defRPr>
            </a:lvl1pPr>
          </a:lstStyle>
          <a:p>
            <a:r>
              <a:rPr lang="en-US" dirty="0"/>
              <a:t>“The Northern Cape boasts unparalleled spring flower displays, six national parks and five provincial reserves including the Kgalagadi </a:t>
            </a:r>
            <a:r>
              <a:rPr lang="en-US" dirty="0" err="1"/>
              <a:t>Transfrontier</a:t>
            </a:r>
            <a:r>
              <a:rPr lang="en-US" dirty="0"/>
              <a:t> Park (with Botswana) encompassing 3.7m hectares. Hunting is a lucrative subsector, contributing to the economic development of rural communities”. </a:t>
            </a:r>
          </a:p>
        </p:txBody>
      </p:sp>
    </p:spTree>
    <p:extLst>
      <p:ext uri="{BB962C8B-B14F-4D97-AF65-F5344CB8AC3E}">
        <p14:creationId xmlns:p14="http://schemas.microsoft.com/office/powerpoint/2010/main" val="10857124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4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3BAAAB07-C77F-46A3-BA9E-583320B643E7}"/>
              </a:ext>
            </a:extLst>
          </p:cNvPr>
          <p:cNvSpPr txBox="1"/>
          <p:nvPr/>
        </p:nvSpPr>
        <p:spPr>
          <a:xfrm>
            <a:off x="0" y="2845097"/>
            <a:ext cx="12192000" cy="1586929"/>
          </a:xfrm>
          <a:prstGeom prst="roundRect">
            <a:avLst/>
          </a:prstGeom>
          <a:gradFill flip="none" rotWithShape="1">
            <a:gsLst>
              <a:gs pos="0">
                <a:schemeClr val="accent3">
                  <a:lumMod val="0"/>
                  <a:lumOff val="100000"/>
                </a:schemeClr>
              </a:gs>
              <a:gs pos="49000">
                <a:schemeClr val="accent3">
                  <a:lumMod val="0"/>
                  <a:lumOff val="100000"/>
                  <a:alpha val="41000"/>
                </a:schemeClr>
              </a:gs>
              <a:gs pos="100000">
                <a:schemeClr val="accent3">
                  <a:lumMod val="100000"/>
                </a:schemeClr>
              </a:gs>
            </a:gsLst>
            <a:path path="circle">
              <a:fillToRect l="50000" t="-80000" r="50000" b="180000"/>
            </a:path>
            <a:tileRect/>
          </a:gra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white"/>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3600" b="1" dirty="0">
                <a:solidFill>
                  <a:srgbClr val="0A5478"/>
                </a:solidFill>
                <a:latin typeface="+mn-lt"/>
                <a:ea typeface="+mn-ea"/>
                <a:cs typeface="+mn-cs"/>
              </a:rPr>
              <a:t>SECTOR FOCUS: 4IR, ICT AND ASTRONOMY</a:t>
            </a:r>
          </a:p>
        </p:txBody>
      </p:sp>
      <p:sp>
        <p:nvSpPr>
          <p:cNvPr id="3" name="Slide Number Placeholder 2">
            <a:extLst>
              <a:ext uri="{FF2B5EF4-FFF2-40B4-BE49-F238E27FC236}">
                <a16:creationId xmlns:a16="http://schemas.microsoft.com/office/drawing/2014/main" id="{9F59257F-3A3F-4A52-AB94-F0C0AC2BE0D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8D9AD5-F248-4919-864A-CFD76CC027D6}" type="slidenum">
              <a:rPr kumimoji="0" lang="en-ZA"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ZA"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104370B2-DD45-45E7-B488-A78C2E4964EC}"/>
              </a:ext>
            </a:extLst>
          </p:cNvPr>
          <p:cNvSpPr/>
          <p:nvPr/>
        </p:nvSpPr>
        <p:spPr>
          <a:xfrm>
            <a:off x="0" y="0"/>
            <a:ext cx="12192000" cy="1340768"/>
          </a:xfrm>
          <a:prstGeom prst="rect">
            <a:avLst/>
          </a:prstGeom>
          <a:gradFill flip="none" rotWithShape="1">
            <a:gsLst>
              <a:gs pos="0">
                <a:schemeClr val="accent3">
                  <a:lumMod val="0"/>
                  <a:lumOff val="100000"/>
                </a:schemeClr>
              </a:gs>
              <a:gs pos="49000">
                <a:schemeClr val="accent3">
                  <a:lumMod val="0"/>
                  <a:lumOff val="100000"/>
                  <a:alpha val="41000"/>
                </a:schemeClr>
              </a:gs>
              <a:gs pos="100000">
                <a:schemeClr val="accent3">
                  <a:lumMod val="10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3600" b="1">
              <a:solidFill>
                <a:srgbClr val="0A5478"/>
              </a:solidFill>
            </a:endParaRPr>
          </a:p>
        </p:txBody>
      </p:sp>
      <p:pic>
        <p:nvPicPr>
          <p:cNvPr id="9" name="Picture 8">
            <a:extLst>
              <a:ext uri="{FF2B5EF4-FFF2-40B4-BE49-F238E27FC236}">
                <a16:creationId xmlns:a16="http://schemas.microsoft.com/office/drawing/2014/main" id="{8F6F6992-09D0-4366-871C-1FFA22D885C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2712" y="0"/>
            <a:ext cx="3312368" cy="1179314"/>
          </a:xfrm>
          <a:prstGeom prst="rect">
            <a:avLst/>
          </a:prstGeom>
        </p:spPr>
      </p:pic>
      <p:pic>
        <p:nvPicPr>
          <p:cNvPr id="11" name="Picture 10">
            <a:extLst>
              <a:ext uri="{FF2B5EF4-FFF2-40B4-BE49-F238E27FC236}">
                <a16:creationId xmlns:a16="http://schemas.microsoft.com/office/drawing/2014/main" id="{55DA2F25-0C5A-470A-A476-F8CE93BB62A0}"/>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9120336" y="204936"/>
            <a:ext cx="2941980" cy="769441"/>
          </a:xfrm>
          <a:prstGeom prst="rect">
            <a:avLst/>
          </a:prstGeom>
        </p:spPr>
      </p:pic>
    </p:spTree>
    <p:extLst>
      <p:ext uri="{BB962C8B-B14F-4D97-AF65-F5344CB8AC3E}">
        <p14:creationId xmlns:p14="http://schemas.microsoft.com/office/powerpoint/2010/main" val="17696028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3" y="-35047"/>
            <a:ext cx="12192000" cy="537048"/>
          </a:xfr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90000"/>
          </a:bodyPr>
          <a:lstStyle/>
          <a:p>
            <a:r>
              <a:rPr lang="en-US" sz="3600" b="1" dirty="0">
                <a:solidFill>
                  <a:srgbClr val="0A5478"/>
                </a:solidFill>
                <a:latin typeface="+mn-lt"/>
                <a:ea typeface="+mn-ea"/>
                <a:cs typeface="+mn-cs"/>
              </a:rPr>
              <a:t>PRESENTATION  OUTLINE</a:t>
            </a:r>
          </a:p>
        </p:txBody>
      </p:sp>
      <p:sp>
        <p:nvSpPr>
          <p:cNvPr id="3" name="Content Placeholder 2"/>
          <p:cNvSpPr>
            <a:spLocks noGrp="1"/>
          </p:cNvSpPr>
          <p:nvPr>
            <p:ph idx="1"/>
          </p:nvPr>
        </p:nvSpPr>
        <p:spPr>
          <a:xfrm>
            <a:off x="956591" y="543310"/>
            <a:ext cx="9651504" cy="5420162"/>
          </a:xfrm>
        </p:spPr>
        <p:txBody>
          <a:bodyPr>
            <a:noAutofit/>
          </a:bodyPr>
          <a:lstStyle/>
          <a:p>
            <a:pPr marL="457200" lvl="1" indent="0">
              <a:spcBef>
                <a:spcPts val="0"/>
              </a:spcBef>
              <a:buNone/>
            </a:pPr>
            <a:endParaRPr lang="en-US" sz="1800" dirty="0">
              <a:latin typeface="Arial" panose="020B0604020202020204" pitchFamily="34" charset="0"/>
              <a:cs typeface="Arial" panose="020B0604020202020204" pitchFamily="34" charset="0"/>
            </a:endParaRPr>
          </a:p>
          <a:p>
            <a:pPr marL="457200" lvl="1" indent="0">
              <a:spcBef>
                <a:spcPts val="0"/>
              </a:spcBef>
              <a:buNone/>
            </a:pPr>
            <a:r>
              <a:rPr lang="en-ZA" sz="1800" dirty="0">
                <a:latin typeface="Arial" panose="020B0604020202020204" pitchFamily="34" charset="0"/>
                <a:cs typeface="Arial" panose="020B0604020202020204" pitchFamily="34" charset="0"/>
              </a:rPr>
              <a:t>Well-Governed State and the Province</a:t>
            </a:r>
            <a:endParaRPr lang="en-US" sz="1800" dirty="0">
              <a:solidFill>
                <a:schemeClr val="tx1"/>
              </a:solidFill>
              <a:latin typeface="Arial" panose="020B0604020202020204" pitchFamily="34" charset="0"/>
              <a:cs typeface="Arial" panose="020B0604020202020204" pitchFamily="34" charset="0"/>
            </a:endParaRPr>
          </a:p>
          <a:p>
            <a:pPr marL="457200" lvl="1" indent="0">
              <a:spcBef>
                <a:spcPts val="0"/>
              </a:spcBef>
              <a:buNone/>
            </a:pPr>
            <a:endParaRPr lang="en-US" sz="1800" dirty="0">
              <a:latin typeface="Arial" panose="020B0604020202020204" pitchFamily="34" charset="0"/>
              <a:cs typeface="Arial" panose="020B0604020202020204" pitchFamily="34" charset="0"/>
            </a:endParaRPr>
          </a:p>
          <a:p>
            <a:pPr marL="457200" lvl="1" indent="0">
              <a:spcBef>
                <a:spcPts val="0"/>
              </a:spcBef>
              <a:buNone/>
            </a:pPr>
            <a:r>
              <a:rPr lang="en-US" sz="1800" dirty="0">
                <a:latin typeface="Arial" panose="020B0604020202020204" pitchFamily="34" charset="0"/>
                <a:cs typeface="Arial" panose="020B0604020202020204" pitchFamily="34" charset="0"/>
              </a:rPr>
              <a:t>Northern Cape Geographical Location </a:t>
            </a:r>
          </a:p>
          <a:p>
            <a:pPr marL="457200" lvl="1" indent="0">
              <a:spcBef>
                <a:spcPts val="0"/>
              </a:spcBef>
              <a:buNone/>
            </a:pPr>
            <a:endParaRPr lang="en-US" sz="1800" dirty="0">
              <a:latin typeface="Arial" panose="020B0604020202020204" pitchFamily="34" charset="0"/>
              <a:cs typeface="Arial" panose="020B0604020202020204" pitchFamily="34" charset="0"/>
            </a:endParaRPr>
          </a:p>
          <a:p>
            <a:pPr marL="457200" lvl="1" indent="0">
              <a:spcBef>
                <a:spcPts val="0"/>
              </a:spcBef>
              <a:buNone/>
            </a:pPr>
            <a:r>
              <a:rPr lang="en-ZA" sz="1800" dirty="0">
                <a:latin typeface="Arial" panose="020B0604020202020204" pitchFamily="34" charset="0"/>
                <a:cs typeface="Arial" panose="020B0604020202020204" pitchFamily="34" charset="0"/>
              </a:rPr>
              <a:t>Drivers of Growth and Development: Vision 2040</a:t>
            </a:r>
            <a:endParaRPr lang="en-US" sz="1800" dirty="0">
              <a:solidFill>
                <a:schemeClr val="tx1"/>
              </a:solidFill>
              <a:latin typeface="Arial" panose="020B0604020202020204" pitchFamily="34" charset="0"/>
              <a:cs typeface="Arial" panose="020B0604020202020204" pitchFamily="34" charset="0"/>
            </a:endParaRPr>
          </a:p>
          <a:p>
            <a:pPr marL="457200" lvl="1" indent="0">
              <a:spcBef>
                <a:spcPts val="0"/>
              </a:spcBef>
              <a:buNone/>
            </a:pPr>
            <a:endParaRPr lang="en-US" sz="1800" dirty="0">
              <a:solidFill>
                <a:schemeClr val="tx1"/>
              </a:solidFill>
              <a:latin typeface="Arial" panose="020B0604020202020204" pitchFamily="34" charset="0"/>
              <a:cs typeface="Arial" panose="020B0604020202020204" pitchFamily="34" charset="0"/>
            </a:endParaRPr>
          </a:p>
          <a:p>
            <a:pPr marL="457200" lvl="1" indent="0">
              <a:spcBef>
                <a:spcPts val="0"/>
              </a:spcBef>
              <a:buNone/>
            </a:pPr>
            <a:r>
              <a:rPr lang="en-ZA" sz="1800" dirty="0">
                <a:latin typeface="Arial" panose="020B0604020202020204" pitchFamily="34" charset="0"/>
                <a:cs typeface="Arial" panose="020B0604020202020204" pitchFamily="34" charset="0"/>
              </a:rPr>
              <a:t>Economic Analysis</a:t>
            </a:r>
            <a:endParaRPr lang="en-US" sz="1800" dirty="0">
              <a:solidFill>
                <a:schemeClr val="tx1"/>
              </a:solidFill>
              <a:latin typeface="Arial" panose="020B0604020202020204" pitchFamily="34" charset="0"/>
              <a:cs typeface="Arial" panose="020B0604020202020204" pitchFamily="34" charset="0"/>
            </a:endParaRPr>
          </a:p>
          <a:p>
            <a:pPr marL="457200" lvl="1" indent="0">
              <a:spcBef>
                <a:spcPts val="0"/>
              </a:spcBef>
              <a:buNone/>
            </a:pPr>
            <a:endParaRPr lang="en-US" sz="1800" dirty="0">
              <a:latin typeface="Arial" panose="020B0604020202020204" pitchFamily="34" charset="0"/>
              <a:cs typeface="Arial" panose="020B0604020202020204" pitchFamily="34" charset="0"/>
            </a:endParaRPr>
          </a:p>
          <a:p>
            <a:pPr marL="457200" lvl="1" indent="0">
              <a:spcBef>
                <a:spcPts val="0"/>
              </a:spcBef>
              <a:buNone/>
            </a:pPr>
            <a:r>
              <a:rPr lang="en-ZA" sz="1800" dirty="0">
                <a:latin typeface="Arial" panose="020B0604020202020204" pitchFamily="34" charset="0"/>
                <a:cs typeface="Arial" panose="020B0604020202020204" pitchFamily="34" charset="0"/>
              </a:rPr>
              <a:t>Priority Sectors </a:t>
            </a:r>
            <a:endParaRPr lang="en-US" sz="1800" dirty="0">
              <a:solidFill>
                <a:schemeClr val="tx1"/>
              </a:solidFill>
              <a:latin typeface="Arial" panose="020B0604020202020204" pitchFamily="34" charset="0"/>
              <a:cs typeface="Arial" panose="020B0604020202020204" pitchFamily="34" charset="0"/>
            </a:endParaRPr>
          </a:p>
          <a:p>
            <a:pPr marL="457200" lvl="1" indent="0">
              <a:spcBef>
                <a:spcPts val="0"/>
              </a:spcBef>
              <a:buNone/>
            </a:pPr>
            <a:r>
              <a:rPr lang="en-US" sz="1800" dirty="0">
                <a:latin typeface="Arial" panose="020B0604020202020204" pitchFamily="34" charset="0"/>
                <a:cs typeface="Arial" panose="020B0604020202020204" pitchFamily="34" charset="0"/>
              </a:rPr>
              <a:t> </a:t>
            </a:r>
            <a:endParaRPr lang="en-ZA" sz="1800" dirty="0">
              <a:latin typeface="Arial" panose="020B0604020202020204" pitchFamily="34" charset="0"/>
              <a:cs typeface="Arial" panose="020B0604020202020204" pitchFamily="34" charset="0"/>
            </a:endParaRPr>
          </a:p>
          <a:p>
            <a:pPr marL="457200" lvl="1" indent="0">
              <a:spcBef>
                <a:spcPts val="0"/>
              </a:spcBef>
              <a:buNone/>
            </a:pPr>
            <a:r>
              <a:rPr lang="en-ZA" sz="1800" dirty="0">
                <a:latin typeface="Arial" panose="020B0604020202020204" pitchFamily="34" charset="0"/>
                <a:cs typeface="Arial" panose="020B0604020202020204" pitchFamily="34" charset="0"/>
              </a:rPr>
              <a:t>Northern Cape Sector Focus:</a:t>
            </a:r>
          </a:p>
          <a:p>
            <a:pPr lvl="1">
              <a:spcBef>
                <a:spcPts val="0"/>
              </a:spcBef>
            </a:pPr>
            <a:r>
              <a:rPr lang="en-ZA" sz="1800" dirty="0">
                <a:latin typeface="Arial" panose="020B0604020202020204" pitchFamily="34" charset="0"/>
                <a:cs typeface="Arial" panose="020B0604020202020204" pitchFamily="34" charset="0"/>
              </a:rPr>
              <a:t> Agriculture; Mining; Tourism and Hunting; Renewable Energy and Green Hydrogen</a:t>
            </a:r>
          </a:p>
          <a:p>
            <a:pPr marL="457200" lvl="1" indent="0">
              <a:spcBef>
                <a:spcPts val="0"/>
              </a:spcBef>
              <a:buNone/>
            </a:pPr>
            <a:endParaRPr lang="en-US" sz="1800" dirty="0">
              <a:latin typeface="Arial" panose="020B0604020202020204" pitchFamily="34" charset="0"/>
              <a:cs typeface="Arial" panose="020B0604020202020204" pitchFamily="34" charset="0"/>
            </a:endParaRPr>
          </a:p>
          <a:p>
            <a:pPr marL="457200" lvl="1" indent="0">
              <a:spcBef>
                <a:spcPts val="0"/>
              </a:spcBef>
              <a:buNone/>
            </a:pPr>
            <a:r>
              <a:rPr lang="en-ZA" sz="1800" dirty="0">
                <a:latin typeface="Arial" panose="020B0604020202020204" pitchFamily="34" charset="0"/>
                <a:cs typeface="Arial" panose="020B0604020202020204" pitchFamily="34" charset="0"/>
              </a:rPr>
              <a:t>Northern Cape Investment Corridor</a:t>
            </a:r>
          </a:p>
          <a:p>
            <a:pPr marL="457200" lvl="1" indent="0">
              <a:spcBef>
                <a:spcPts val="0"/>
              </a:spcBef>
              <a:buNone/>
            </a:pPr>
            <a:endParaRPr lang="en-ZA" sz="1800" dirty="0">
              <a:latin typeface="Arial" panose="020B0604020202020204" pitchFamily="34" charset="0"/>
              <a:cs typeface="Arial" panose="020B0604020202020204" pitchFamily="34" charset="0"/>
            </a:endParaRPr>
          </a:p>
          <a:p>
            <a:pPr marL="457200" lvl="1" indent="0">
              <a:spcBef>
                <a:spcPts val="0"/>
              </a:spcBef>
              <a:buNone/>
            </a:pPr>
            <a:r>
              <a:rPr lang="en-ZA" sz="1800" dirty="0">
                <a:latin typeface="Arial" panose="020B0604020202020204" pitchFamily="34" charset="0"/>
                <a:cs typeface="Arial" panose="020B0604020202020204" pitchFamily="34" charset="0"/>
              </a:rPr>
              <a:t>High Impact Projects</a:t>
            </a:r>
            <a:endParaRPr lang="en-US" sz="1800" dirty="0">
              <a:latin typeface="Arial" panose="020B0604020202020204" pitchFamily="34" charset="0"/>
              <a:cs typeface="Arial" panose="020B0604020202020204" pitchFamily="34" charset="0"/>
            </a:endParaRPr>
          </a:p>
          <a:p>
            <a:pPr marL="457200" lvl="1" indent="0">
              <a:spcBef>
                <a:spcPts val="0"/>
              </a:spcBef>
              <a:buNone/>
            </a:pPr>
            <a:endParaRPr lang="en-US" sz="1800" dirty="0">
              <a:latin typeface="Arial" panose="020B0604020202020204" pitchFamily="34" charset="0"/>
              <a:cs typeface="Arial" panose="020B0604020202020204" pitchFamily="34" charset="0"/>
            </a:endParaRPr>
          </a:p>
          <a:p>
            <a:pPr marL="457200" lvl="1" indent="0">
              <a:spcBef>
                <a:spcPts val="0"/>
              </a:spcBef>
              <a:buNone/>
            </a:pPr>
            <a:endParaRPr lang="en-ZA" sz="1800" dirty="0">
              <a:latin typeface="Arial" panose="020B0604020202020204" pitchFamily="34" charset="0"/>
              <a:cs typeface="Arial" panose="020B0604020202020204" pitchFamily="34" charset="0"/>
            </a:endParaRPr>
          </a:p>
          <a:p>
            <a:pPr marL="457200" lvl="1" indent="0">
              <a:spcBef>
                <a:spcPts val="0"/>
              </a:spcBef>
              <a:buNone/>
            </a:pPr>
            <a:endParaRPr lang="en-ZA" sz="1800" dirty="0">
              <a:latin typeface="Arial" panose="020B0604020202020204" pitchFamily="34" charset="0"/>
              <a:cs typeface="Arial" panose="020B0604020202020204" pitchFamily="34" charset="0"/>
            </a:endParaRPr>
          </a:p>
          <a:p>
            <a:pPr marL="457200" lvl="1" indent="0">
              <a:spcBef>
                <a:spcPts val="0"/>
              </a:spcBef>
              <a:buNone/>
            </a:pPr>
            <a:endParaRPr lang="en-US" sz="1800" dirty="0">
              <a:latin typeface="Arial" panose="020B0604020202020204" pitchFamily="34" charset="0"/>
              <a:cs typeface="Arial" panose="020B0604020202020204" pitchFamily="34" charset="0"/>
            </a:endParaRPr>
          </a:p>
          <a:p>
            <a:pPr marL="457200" lvl="1" indent="0">
              <a:spcBef>
                <a:spcPts val="0"/>
              </a:spcBef>
              <a:buNone/>
            </a:pPr>
            <a:endParaRPr lang="en-US" sz="1800" dirty="0">
              <a:latin typeface="Arial" panose="020B0604020202020204" pitchFamily="34" charset="0"/>
              <a:cs typeface="Arial" panose="020B0604020202020204" pitchFamily="34" charset="0"/>
            </a:endParaRPr>
          </a:p>
          <a:p>
            <a:pPr marL="457200" lvl="1" indent="0">
              <a:spcBef>
                <a:spcPts val="0"/>
              </a:spcBef>
              <a:buNone/>
            </a:pPr>
            <a:endParaRPr lang="en-US" sz="1800" dirty="0">
              <a:latin typeface="Arial" panose="020B0604020202020204" pitchFamily="34" charset="0"/>
              <a:cs typeface="Arial" panose="020B0604020202020204" pitchFamily="34" charset="0"/>
            </a:endParaRPr>
          </a:p>
          <a:p>
            <a:pPr marL="457200" lvl="1" indent="0">
              <a:spcBef>
                <a:spcPts val="0"/>
              </a:spcBef>
              <a:buNone/>
            </a:pPr>
            <a:endParaRPr lang="en-US" sz="1800" dirty="0">
              <a:latin typeface="Arial" panose="020B0604020202020204" pitchFamily="34" charset="0"/>
              <a:cs typeface="Arial" panose="020B0604020202020204" pitchFamily="34" charset="0"/>
            </a:endParaRPr>
          </a:p>
          <a:p>
            <a:pPr marL="457200" lvl="1" indent="0">
              <a:spcBef>
                <a:spcPts val="0"/>
              </a:spcBef>
              <a:buNone/>
            </a:pPr>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4255EAA-5CF0-4080-9BB0-5E4DA49F5B6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8D9AD5-F248-4919-864A-CFD76CC027D6}" type="slidenum">
              <a:rPr kumimoji="0" lang="en-ZA"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ZA"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17419398"/>
      </p:ext>
    </p:extLst>
  </p:cSld>
  <p:clrMapOvr>
    <a:masterClrMapping/>
  </p:clrMapOvr>
  <p:transition spd="slow">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9294"/>
            <a:ext cx="12192000" cy="537048"/>
          </a:xfr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r>
              <a:rPr lang="en-US" sz="3200" b="1" dirty="0">
                <a:solidFill>
                  <a:srgbClr val="0A5478"/>
                </a:solidFill>
                <a:latin typeface="+mn-lt"/>
                <a:ea typeface="+mn-ea"/>
                <a:cs typeface="+mn-cs"/>
              </a:rPr>
              <a:t>4IR, ICT AND ASTRONOMY</a:t>
            </a:r>
          </a:p>
        </p:txBody>
      </p:sp>
      <p:sp>
        <p:nvSpPr>
          <p:cNvPr id="4" name="Slide Number Placeholder 3">
            <a:extLst>
              <a:ext uri="{FF2B5EF4-FFF2-40B4-BE49-F238E27FC236}">
                <a16:creationId xmlns:a16="http://schemas.microsoft.com/office/drawing/2014/main" id="{74255EAA-5CF0-4080-9BB0-5E4DA49F5B67}"/>
              </a:ext>
            </a:extLst>
          </p:cNvPr>
          <p:cNvSpPr>
            <a:spLocks noGrp="1"/>
          </p:cNvSpPr>
          <p:nvPr>
            <p:ph type="sldNum" sz="quarter" idx="12"/>
          </p:nvPr>
        </p:nvSpPr>
        <p:spPr/>
        <p:txBody>
          <a:bodyPr/>
          <a:lstStyle/>
          <a:p>
            <a:fld id="{CA8D9AD5-F248-4919-864A-CFD76CC027D6}" type="slidenum">
              <a:rPr lang="en-ZA" smtClean="0"/>
              <a:pPr/>
              <a:t>20</a:t>
            </a:fld>
            <a:endParaRPr lang="en-ZA" dirty="0"/>
          </a:p>
        </p:txBody>
      </p:sp>
      <p:sp>
        <p:nvSpPr>
          <p:cNvPr id="9" name="TextBox 2">
            <a:extLst>
              <a:ext uri="{FF2B5EF4-FFF2-40B4-BE49-F238E27FC236}">
                <a16:creationId xmlns:a16="http://schemas.microsoft.com/office/drawing/2014/main" id="{D843E537-9023-44B3-8F0A-19F435A25CBF}"/>
              </a:ext>
            </a:extLst>
          </p:cNvPr>
          <p:cNvSpPr txBox="1">
            <a:spLocks noChangeArrowheads="1"/>
          </p:cNvSpPr>
          <p:nvPr/>
        </p:nvSpPr>
        <p:spPr bwMode="auto">
          <a:xfrm>
            <a:off x="231906" y="870048"/>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algn="ctr" defTabSz="914400" eaLnBrk="1" hangingPunct="1">
              <a:lnSpc>
                <a:spcPct val="93000"/>
              </a:lnSpc>
              <a:buClr>
                <a:srgbClr val="000000"/>
              </a:buClr>
              <a:buSzPct val="100000"/>
              <a:buFont typeface="Times New Roman" panose="02020603050405020304" pitchFamily="18" charset="0"/>
              <a:buNone/>
            </a:pPr>
            <a:r>
              <a:rPr lang="en-ZA" altLang="en-US" sz="2400" b="1" dirty="0">
                <a:solidFill>
                  <a:srgbClr val="FFFFFF"/>
                </a:solidFill>
              </a:rPr>
              <a:t>1</a:t>
            </a:r>
            <a:endParaRPr lang="en-US" altLang="en-US" sz="2400" b="1" dirty="0">
              <a:solidFill>
                <a:srgbClr val="FFFFFF"/>
              </a:solidFill>
            </a:endParaRPr>
          </a:p>
        </p:txBody>
      </p:sp>
      <p:sp>
        <p:nvSpPr>
          <p:cNvPr id="15" name="TextBox 2">
            <a:extLst>
              <a:ext uri="{FF2B5EF4-FFF2-40B4-BE49-F238E27FC236}">
                <a16:creationId xmlns:a16="http://schemas.microsoft.com/office/drawing/2014/main" id="{DCA4FB0A-F6B4-4213-8526-BB77B7DA9D57}"/>
              </a:ext>
            </a:extLst>
          </p:cNvPr>
          <p:cNvSpPr txBox="1">
            <a:spLocks noChangeArrowheads="1"/>
          </p:cNvSpPr>
          <p:nvPr/>
        </p:nvSpPr>
        <p:spPr bwMode="auto">
          <a:xfrm>
            <a:off x="254508" y="1735901"/>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algn="ctr" defTabSz="914400" eaLnBrk="1" hangingPunct="1">
              <a:lnSpc>
                <a:spcPct val="93000"/>
              </a:lnSpc>
              <a:buClr>
                <a:srgbClr val="000000"/>
              </a:buClr>
              <a:buSzPct val="100000"/>
              <a:buFont typeface="Times New Roman" panose="02020603050405020304" pitchFamily="18" charset="0"/>
              <a:buNone/>
            </a:pPr>
            <a:r>
              <a:rPr lang="en-ZA" altLang="en-US" sz="2400" b="1" dirty="0">
                <a:solidFill>
                  <a:srgbClr val="FFFFFF"/>
                </a:solidFill>
              </a:rPr>
              <a:t>2</a:t>
            </a:r>
            <a:endParaRPr lang="en-US" altLang="en-US" sz="2400" b="1" dirty="0">
              <a:solidFill>
                <a:srgbClr val="FFFFFF"/>
              </a:solidFill>
            </a:endParaRPr>
          </a:p>
        </p:txBody>
      </p:sp>
      <p:sp>
        <p:nvSpPr>
          <p:cNvPr id="16" name="TextBox 2">
            <a:extLst>
              <a:ext uri="{FF2B5EF4-FFF2-40B4-BE49-F238E27FC236}">
                <a16:creationId xmlns:a16="http://schemas.microsoft.com/office/drawing/2014/main" id="{7A24B31E-67F5-4904-9E04-3EBC163B8B6E}"/>
              </a:ext>
            </a:extLst>
          </p:cNvPr>
          <p:cNvSpPr txBox="1">
            <a:spLocks noChangeArrowheads="1"/>
          </p:cNvSpPr>
          <p:nvPr/>
        </p:nvSpPr>
        <p:spPr bwMode="auto">
          <a:xfrm>
            <a:off x="248658" y="2648607"/>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algn="ctr" defTabSz="914400" eaLnBrk="1" hangingPunct="1">
              <a:lnSpc>
                <a:spcPct val="93000"/>
              </a:lnSpc>
              <a:buClr>
                <a:srgbClr val="000000"/>
              </a:buClr>
              <a:buSzPct val="100000"/>
              <a:buFont typeface="Times New Roman" panose="02020603050405020304" pitchFamily="18" charset="0"/>
              <a:buNone/>
            </a:pPr>
            <a:r>
              <a:rPr lang="en-ZA" altLang="en-US" sz="2400" b="1" dirty="0">
                <a:solidFill>
                  <a:srgbClr val="FFFFFF"/>
                </a:solidFill>
              </a:rPr>
              <a:t>3</a:t>
            </a:r>
            <a:endParaRPr lang="en-US" altLang="en-US" sz="2400" b="1" dirty="0">
              <a:solidFill>
                <a:srgbClr val="FFFFFF"/>
              </a:solidFill>
            </a:endParaRPr>
          </a:p>
        </p:txBody>
      </p:sp>
      <p:sp>
        <p:nvSpPr>
          <p:cNvPr id="17" name="TextBox 2">
            <a:extLst>
              <a:ext uri="{FF2B5EF4-FFF2-40B4-BE49-F238E27FC236}">
                <a16:creationId xmlns:a16="http://schemas.microsoft.com/office/drawing/2014/main" id="{795ED2F7-D053-4755-ADE0-E079E0270820}"/>
              </a:ext>
            </a:extLst>
          </p:cNvPr>
          <p:cNvSpPr txBox="1">
            <a:spLocks noChangeArrowheads="1"/>
          </p:cNvSpPr>
          <p:nvPr/>
        </p:nvSpPr>
        <p:spPr bwMode="auto">
          <a:xfrm>
            <a:off x="231906" y="3529700"/>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algn="ctr" defTabSz="914400" eaLnBrk="1" hangingPunct="1">
              <a:lnSpc>
                <a:spcPct val="93000"/>
              </a:lnSpc>
              <a:buClr>
                <a:srgbClr val="000000"/>
              </a:buClr>
              <a:buSzPct val="100000"/>
              <a:buFont typeface="Times New Roman" panose="02020603050405020304" pitchFamily="18" charset="0"/>
              <a:buNone/>
            </a:pPr>
            <a:r>
              <a:rPr lang="en-ZA" altLang="en-US" sz="2400" b="1" dirty="0">
                <a:solidFill>
                  <a:srgbClr val="FFFFFF"/>
                </a:solidFill>
              </a:rPr>
              <a:t>4</a:t>
            </a:r>
            <a:endParaRPr lang="en-US" altLang="en-US" sz="2400" b="1" dirty="0">
              <a:solidFill>
                <a:srgbClr val="FFFFFF"/>
              </a:solidFill>
            </a:endParaRPr>
          </a:p>
        </p:txBody>
      </p:sp>
      <p:sp>
        <p:nvSpPr>
          <p:cNvPr id="18" name="TextBox 2">
            <a:extLst>
              <a:ext uri="{FF2B5EF4-FFF2-40B4-BE49-F238E27FC236}">
                <a16:creationId xmlns:a16="http://schemas.microsoft.com/office/drawing/2014/main" id="{6AFD7BCE-1DE8-4DED-AAB9-3819BCD1C42E}"/>
              </a:ext>
            </a:extLst>
          </p:cNvPr>
          <p:cNvSpPr txBox="1">
            <a:spLocks noChangeArrowheads="1"/>
          </p:cNvSpPr>
          <p:nvPr/>
        </p:nvSpPr>
        <p:spPr bwMode="auto">
          <a:xfrm>
            <a:off x="219482" y="4359481"/>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algn="ctr" defTabSz="914400" eaLnBrk="1" hangingPunct="1">
              <a:lnSpc>
                <a:spcPct val="93000"/>
              </a:lnSpc>
              <a:buClr>
                <a:srgbClr val="000000"/>
              </a:buClr>
              <a:buSzPct val="100000"/>
              <a:buFont typeface="Times New Roman" panose="02020603050405020304" pitchFamily="18" charset="0"/>
              <a:buNone/>
            </a:pPr>
            <a:r>
              <a:rPr lang="en-ZA" altLang="en-US" sz="2400" b="1" dirty="0">
                <a:solidFill>
                  <a:srgbClr val="FFFFFF"/>
                </a:solidFill>
              </a:rPr>
              <a:t>5</a:t>
            </a:r>
            <a:endParaRPr lang="en-US" altLang="en-US" sz="2400" b="1" dirty="0">
              <a:solidFill>
                <a:srgbClr val="FFFFFF"/>
              </a:solidFill>
            </a:endParaRPr>
          </a:p>
        </p:txBody>
      </p:sp>
      <p:sp>
        <p:nvSpPr>
          <p:cNvPr id="19" name="TextBox 2">
            <a:extLst>
              <a:ext uri="{FF2B5EF4-FFF2-40B4-BE49-F238E27FC236}">
                <a16:creationId xmlns:a16="http://schemas.microsoft.com/office/drawing/2014/main" id="{364777D0-30E0-458D-BC83-7CA1DB4791D5}"/>
              </a:ext>
            </a:extLst>
          </p:cNvPr>
          <p:cNvSpPr txBox="1">
            <a:spLocks noChangeArrowheads="1"/>
          </p:cNvSpPr>
          <p:nvPr/>
        </p:nvSpPr>
        <p:spPr bwMode="auto">
          <a:xfrm>
            <a:off x="250801" y="4841155"/>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algn="ctr" defTabSz="914400" eaLnBrk="1" hangingPunct="1">
              <a:lnSpc>
                <a:spcPct val="93000"/>
              </a:lnSpc>
              <a:buClr>
                <a:srgbClr val="000000"/>
              </a:buClr>
              <a:buSzPct val="100000"/>
              <a:buFont typeface="Times New Roman" panose="02020603050405020304" pitchFamily="18" charset="0"/>
              <a:buNone/>
            </a:pPr>
            <a:r>
              <a:rPr lang="en-ZA" altLang="en-US" sz="2400" b="1" dirty="0">
                <a:solidFill>
                  <a:srgbClr val="FFFFFF"/>
                </a:solidFill>
              </a:rPr>
              <a:t>6</a:t>
            </a:r>
            <a:endParaRPr lang="en-US" altLang="en-US" sz="2400" b="1" dirty="0">
              <a:solidFill>
                <a:srgbClr val="FFFFFF"/>
              </a:solidFill>
            </a:endParaRPr>
          </a:p>
        </p:txBody>
      </p:sp>
      <p:pic>
        <p:nvPicPr>
          <p:cNvPr id="7" name="Picture 6">
            <a:extLst>
              <a:ext uri="{FF2B5EF4-FFF2-40B4-BE49-F238E27FC236}">
                <a16:creationId xmlns:a16="http://schemas.microsoft.com/office/drawing/2014/main" id="{2BBC11A0-4703-4596-8576-C565E960120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9482" y="664666"/>
            <a:ext cx="8048625" cy="5866407"/>
          </a:xfrm>
          <a:prstGeom prst="roundRect">
            <a:avLst>
              <a:gd name="adj" fmla="val 3987"/>
            </a:avLst>
          </a:prstGeom>
          <a:scene3d>
            <a:camera prst="orthographicFront"/>
            <a:lightRig rig="threePt" dir="t"/>
          </a:scene3d>
          <a:sp3d>
            <a:bevelT prst="angle"/>
          </a:sp3d>
        </p:spPr>
      </p:pic>
      <p:pic>
        <p:nvPicPr>
          <p:cNvPr id="5" name="Picture 4">
            <a:extLst>
              <a:ext uri="{FF2B5EF4-FFF2-40B4-BE49-F238E27FC236}">
                <a16:creationId xmlns:a16="http://schemas.microsoft.com/office/drawing/2014/main" id="{5351E90D-96F5-4ECD-AB13-8834B56A0E1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59878" y="2525370"/>
            <a:ext cx="2836415" cy="1953311"/>
          </a:xfrm>
          <a:prstGeom prst="roundRect">
            <a:avLst>
              <a:gd name="adj" fmla="val 33862"/>
            </a:avLst>
          </a:prstGeom>
          <a:scene3d>
            <a:camera prst="orthographicFront"/>
            <a:lightRig rig="threePt" dir="t"/>
          </a:scene3d>
          <a:sp3d>
            <a:bevelT prst="angle"/>
          </a:sp3d>
        </p:spPr>
      </p:pic>
      <p:pic>
        <p:nvPicPr>
          <p:cNvPr id="6" name="Picture 5">
            <a:extLst>
              <a:ext uri="{FF2B5EF4-FFF2-40B4-BE49-F238E27FC236}">
                <a16:creationId xmlns:a16="http://schemas.microsoft.com/office/drawing/2014/main" id="{FB033721-1584-4736-A4D7-4BB8B134B65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830683" y="4541820"/>
            <a:ext cx="2836415" cy="1953311"/>
          </a:xfrm>
          <a:prstGeom prst="roundRect">
            <a:avLst>
              <a:gd name="adj" fmla="val 33862"/>
            </a:avLst>
          </a:prstGeom>
          <a:scene3d>
            <a:camera prst="orthographicFront"/>
            <a:lightRig rig="threePt" dir="t"/>
          </a:scene3d>
          <a:sp3d>
            <a:bevelT prst="angle"/>
          </a:sp3d>
        </p:spPr>
      </p:pic>
      <p:pic>
        <p:nvPicPr>
          <p:cNvPr id="8" name="Picture 7">
            <a:extLst>
              <a:ext uri="{FF2B5EF4-FFF2-40B4-BE49-F238E27FC236}">
                <a16:creationId xmlns:a16="http://schemas.microsoft.com/office/drawing/2014/main" id="{F9C5B2BD-DFE3-4C64-97F9-410BD5D2709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830683" y="597870"/>
            <a:ext cx="2849391" cy="1858783"/>
          </a:xfrm>
          <a:prstGeom prst="roundRect">
            <a:avLst>
              <a:gd name="adj" fmla="val 33862"/>
            </a:avLst>
          </a:prstGeom>
          <a:scene3d>
            <a:camera prst="orthographicFront"/>
            <a:lightRig rig="threePt" dir="t"/>
          </a:scene3d>
          <a:sp3d>
            <a:bevelT prst="angle"/>
          </a:sp3d>
        </p:spPr>
      </p:pic>
    </p:spTree>
    <p:extLst>
      <p:ext uri="{BB962C8B-B14F-4D97-AF65-F5344CB8AC3E}">
        <p14:creationId xmlns:p14="http://schemas.microsoft.com/office/powerpoint/2010/main" val="35326798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2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F59257F-3A3F-4A52-AB94-F0C0AC2BE0D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8D9AD5-F248-4919-864A-CFD76CC027D6}" type="slidenum">
              <a:rPr kumimoji="0" lang="en-ZA"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ZA"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TextBox 7">
            <a:extLst>
              <a:ext uri="{FF2B5EF4-FFF2-40B4-BE49-F238E27FC236}">
                <a16:creationId xmlns:a16="http://schemas.microsoft.com/office/drawing/2014/main" id="{862136E7-A136-467F-A7D9-E6D872BC0885}"/>
              </a:ext>
            </a:extLst>
          </p:cNvPr>
          <p:cNvSpPr txBox="1"/>
          <p:nvPr/>
        </p:nvSpPr>
        <p:spPr>
          <a:xfrm>
            <a:off x="0" y="2845097"/>
            <a:ext cx="12192000" cy="1586929"/>
          </a:xfrm>
          <a:prstGeom prst="roundRect">
            <a:avLst/>
          </a:prstGeom>
          <a:gradFill flip="none" rotWithShape="1">
            <a:gsLst>
              <a:gs pos="0">
                <a:schemeClr val="accent3">
                  <a:lumMod val="0"/>
                  <a:lumOff val="100000"/>
                </a:schemeClr>
              </a:gs>
              <a:gs pos="49000">
                <a:schemeClr val="accent3">
                  <a:lumMod val="0"/>
                  <a:lumOff val="100000"/>
                  <a:alpha val="41000"/>
                </a:schemeClr>
              </a:gs>
              <a:gs pos="100000">
                <a:schemeClr val="accent3">
                  <a:lumMod val="100000"/>
                </a:schemeClr>
              </a:gs>
            </a:gsLst>
            <a:path path="circle">
              <a:fillToRect l="50000" t="-80000" r="50000" b="180000"/>
            </a:path>
            <a:tileRect/>
          </a:gra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white"/>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3600" b="1" dirty="0">
                <a:solidFill>
                  <a:srgbClr val="0E3C54"/>
                </a:solidFill>
              </a:rPr>
              <a:t>SECTOR FOCUS: RENEWABLE ENERGY AND GREEN HYDROGEN</a:t>
            </a:r>
            <a:endParaRPr lang="en-ZA" sz="3600" b="1" dirty="0">
              <a:solidFill>
                <a:srgbClr val="0E3C54"/>
              </a:solidFill>
            </a:endParaRPr>
          </a:p>
        </p:txBody>
      </p:sp>
      <p:pic>
        <p:nvPicPr>
          <p:cNvPr id="11" name="Picture 10">
            <a:extLst>
              <a:ext uri="{FF2B5EF4-FFF2-40B4-BE49-F238E27FC236}">
                <a16:creationId xmlns:a16="http://schemas.microsoft.com/office/drawing/2014/main" id="{59312183-D147-4C45-AE8B-DAB0441ADA8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2712" y="0"/>
            <a:ext cx="3312368" cy="1179314"/>
          </a:xfrm>
          <a:prstGeom prst="rect">
            <a:avLst/>
          </a:prstGeom>
        </p:spPr>
      </p:pic>
      <p:pic>
        <p:nvPicPr>
          <p:cNvPr id="12" name="Picture 11">
            <a:extLst>
              <a:ext uri="{FF2B5EF4-FFF2-40B4-BE49-F238E27FC236}">
                <a16:creationId xmlns:a16="http://schemas.microsoft.com/office/drawing/2014/main" id="{318EA99E-D0D7-4DD0-B4C7-F7E3EFDB124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9120336" y="204936"/>
            <a:ext cx="2941980" cy="769441"/>
          </a:xfrm>
          <a:prstGeom prst="rect">
            <a:avLst/>
          </a:prstGeom>
        </p:spPr>
      </p:pic>
    </p:spTree>
    <p:extLst>
      <p:ext uri="{BB962C8B-B14F-4D97-AF65-F5344CB8AC3E}">
        <p14:creationId xmlns:p14="http://schemas.microsoft.com/office/powerpoint/2010/main" val="8105611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6000"/>
            <a:lum/>
            <a:extLst>
              <a:ext uri="{28A0092B-C50C-407E-A947-70E740481C1C}">
                <a14:useLocalDpi xmlns:a14="http://schemas.microsoft.com/office/drawing/2010/main"/>
              </a:ext>
            </a:extLst>
          </a:blip>
          <a:srcRect/>
          <a:stretch>
            <a:fillRect/>
          </a:stretch>
        </a:blipFill>
        <a:effectLst/>
      </p:bgPr>
    </p:bg>
    <p:spTree>
      <p:nvGrpSpPr>
        <p:cNvPr id="1" name="Shape 111"/>
        <p:cNvGrpSpPr/>
        <p:nvPr/>
      </p:nvGrpSpPr>
      <p:grpSpPr>
        <a:xfrm>
          <a:off x="0" y="0"/>
          <a:ext cx="0" cy="0"/>
          <a:chOff x="0" y="0"/>
          <a:chExt cx="0" cy="0"/>
        </a:xfrm>
      </p:grpSpPr>
      <p:sp>
        <p:nvSpPr>
          <p:cNvPr id="114" name="Google Shape;114;p16"/>
          <p:cNvSpPr txBox="1">
            <a:spLocks noGrp="1"/>
          </p:cNvSpPr>
          <p:nvPr>
            <p:ph type="sldNum" idx="12"/>
          </p:nvPr>
        </p:nvSpPr>
        <p:spPr>
          <a:xfrm>
            <a:off x="11205845" y="6091200"/>
            <a:ext cx="731600" cy="524800"/>
          </a:xfrm>
          <a:prstGeom prst="rect">
            <a:avLst/>
          </a:prstGeom>
        </p:spPr>
        <p:txBody>
          <a:bodyPr spcFirstLastPara="1" vert="horz" wrap="square" lIns="0" tIns="0" rIns="0" bIns="0" rtlCol="0" anchor="ctr" anchorCtr="0">
            <a:noAutofit/>
          </a:bodyPr>
          <a:lstStyle/>
          <a:p>
            <a:pPr marL="0" marR="0" lvl="0" indent="0" algn="r" defTabSz="609585" rtl="0" eaLnBrk="1" fontAlgn="auto" latinLnBrk="0" hangingPunct="1">
              <a:lnSpc>
                <a:spcPct val="100000"/>
              </a:lnSpc>
              <a:spcBef>
                <a:spcPts val="0"/>
              </a:spcBef>
              <a:spcAft>
                <a:spcPts val="0"/>
              </a:spcAft>
              <a:buClrTx/>
              <a:buSzTx/>
              <a:buFontTx/>
              <a:buNone/>
              <a:tabLst/>
              <a:defRPr/>
            </a:pPr>
            <a:fld id="{00000000-1234-1234-1234-123412341234}" type="slidenum">
              <a:rPr kumimoji="0" lang="en" sz="1000" b="0" i="0" u="none" strike="noStrike" kern="1200" cap="none" spc="0" normalizeH="0" baseline="0" noProof="0">
                <a:ln>
                  <a:noFill/>
                </a:ln>
                <a:solidFill>
                  <a:prstClr val="black">
                    <a:lumMod val="95000"/>
                    <a:lumOff val="5000"/>
                  </a:prstClr>
                </a:solidFill>
                <a:effectLst/>
                <a:uLnTx/>
                <a:uFillTx/>
                <a:latin typeface="Tw Cen MT Condensed" panose="020B0606020104020203"/>
                <a:ea typeface="+mn-ea"/>
                <a:cs typeface="Arial"/>
                <a:sym typeface="Arial"/>
              </a:rPr>
              <a:pPr marL="0" marR="0" lvl="0" indent="0" algn="r" defTabSz="609585" rtl="0" eaLnBrk="1" fontAlgn="auto" latinLnBrk="0" hangingPunct="1">
                <a:lnSpc>
                  <a:spcPct val="100000"/>
                </a:lnSpc>
                <a:spcBef>
                  <a:spcPts val="0"/>
                </a:spcBef>
                <a:spcAft>
                  <a:spcPts val="0"/>
                </a:spcAft>
                <a:buClrTx/>
                <a:buSzTx/>
                <a:buFontTx/>
                <a:buNone/>
                <a:tabLst/>
                <a:defRPr/>
              </a:pPr>
              <a:t>22</a:t>
            </a:fld>
            <a:endParaRPr kumimoji="0" sz="1000" b="0" i="0" u="none" strike="noStrike" kern="1200" cap="none" spc="0" normalizeH="0" baseline="0" noProof="0">
              <a:ln>
                <a:noFill/>
              </a:ln>
              <a:solidFill>
                <a:prstClr val="black">
                  <a:lumMod val="95000"/>
                  <a:lumOff val="5000"/>
                </a:prstClr>
              </a:solidFill>
              <a:effectLst/>
              <a:uLnTx/>
              <a:uFillTx/>
              <a:latin typeface="Tw Cen MT Condensed" panose="020B0606020104020203"/>
              <a:ea typeface="+mn-ea"/>
              <a:cs typeface="Arial"/>
              <a:sym typeface="Arial"/>
            </a:endParaRPr>
          </a:p>
        </p:txBody>
      </p:sp>
      <p:pic>
        <p:nvPicPr>
          <p:cNvPr id="2" name="Picture 1">
            <a:extLst>
              <a:ext uri="{FF2B5EF4-FFF2-40B4-BE49-F238E27FC236}">
                <a16:creationId xmlns:a16="http://schemas.microsoft.com/office/drawing/2014/main" id="{AD98B18A-43AF-40C5-A2E9-0B049FE46F2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63352" y="1013977"/>
            <a:ext cx="5725662" cy="3877404"/>
          </a:xfrm>
          <a:prstGeom prst="roundRect">
            <a:avLst>
              <a:gd name="adj" fmla="val 4528"/>
            </a:avLst>
          </a:prstGeom>
          <a:effectLst>
            <a:outerShdw blurRad="50800" dist="38100" dir="8100000" algn="tr" rotWithShape="0">
              <a:prstClr val="black">
                <a:alpha val="40000"/>
              </a:prstClr>
            </a:outerShdw>
          </a:effectLst>
        </p:spPr>
      </p:pic>
      <p:sp>
        <p:nvSpPr>
          <p:cNvPr id="3" name="Rectangle: Rounded Corners 2">
            <a:extLst>
              <a:ext uri="{FF2B5EF4-FFF2-40B4-BE49-F238E27FC236}">
                <a16:creationId xmlns:a16="http://schemas.microsoft.com/office/drawing/2014/main" id="{554D1FFA-5332-426B-B619-EE264CAAD004}"/>
              </a:ext>
            </a:extLst>
          </p:cNvPr>
          <p:cNvSpPr/>
          <p:nvPr/>
        </p:nvSpPr>
        <p:spPr>
          <a:xfrm>
            <a:off x="385382" y="2284169"/>
            <a:ext cx="2110154" cy="1481797"/>
          </a:xfrm>
          <a:prstGeom prst="round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0" name="Rectangle: Rounded Corners 19">
            <a:extLst>
              <a:ext uri="{FF2B5EF4-FFF2-40B4-BE49-F238E27FC236}">
                <a16:creationId xmlns:a16="http://schemas.microsoft.com/office/drawing/2014/main" id="{344A7C81-03B9-44DD-89D9-D3B99D11F90E}"/>
              </a:ext>
            </a:extLst>
          </p:cNvPr>
          <p:cNvSpPr/>
          <p:nvPr/>
        </p:nvSpPr>
        <p:spPr>
          <a:xfrm>
            <a:off x="656380" y="1965814"/>
            <a:ext cx="1568158" cy="652325"/>
          </a:xfrm>
          <a:prstGeom prst="roundRect">
            <a:avLst/>
          </a:prstGeom>
          <a:solidFill>
            <a:srgbClr val="3E8853"/>
          </a:solidFill>
          <a:ln w="15875" cap="flat" cmpd="sng" algn="ctr">
            <a:solidFill>
              <a:srgbClr val="3E8853"/>
            </a:solidFill>
            <a:prstDash val="solid"/>
          </a:ln>
          <a:effectLst/>
          <a:scene3d>
            <a:camera prst="orthographicFront"/>
            <a:lightRig rig="threePt" dir="t"/>
          </a:scene3d>
          <a:sp3d>
            <a:bevelT prst="angle"/>
          </a:sp3d>
        </p:spPr>
        <p:txBody>
          <a:bodyPr vert="horz"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ZA" sz="1200" b="1" i="0" u="none" strike="noStrike" kern="0" cap="none" spc="0" normalizeH="0" baseline="0" noProof="0" dirty="0">
                <a:ln>
                  <a:noFill/>
                </a:ln>
                <a:solidFill>
                  <a:prstClr val="white"/>
                </a:solidFill>
                <a:effectLst/>
                <a:uLnTx/>
                <a:uFillTx/>
                <a:latin typeface="Tw Cen MT" panose="020B0602020104020603"/>
                <a:ea typeface="+mn-ea"/>
                <a:cs typeface="+mn-cs"/>
                <a:sym typeface="Arial"/>
              </a:rPr>
              <a:t>GENERATION AND TRANSMISSION NODES</a:t>
            </a:r>
          </a:p>
        </p:txBody>
      </p:sp>
      <p:pic>
        <p:nvPicPr>
          <p:cNvPr id="22" name="Picture 21">
            <a:extLst>
              <a:ext uri="{FF2B5EF4-FFF2-40B4-BE49-F238E27FC236}">
                <a16:creationId xmlns:a16="http://schemas.microsoft.com/office/drawing/2014/main" id="{DA7FCA51-5745-4F11-84B2-1989E1607F8B}"/>
              </a:ext>
            </a:extLst>
          </p:cNvPr>
          <p:cNvPicPr>
            <a:picLocks noChangeAspect="1"/>
          </p:cNvPicPr>
          <p:nvPr/>
        </p:nvPicPr>
        <p:blipFill>
          <a:blip r:embed="rId5" cstate="email">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a:ext>
            </a:extLst>
          </a:blip>
          <a:stretch>
            <a:fillRect/>
          </a:stretch>
        </p:blipFill>
        <p:spPr>
          <a:xfrm>
            <a:off x="458517" y="2818775"/>
            <a:ext cx="197863" cy="242696"/>
          </a:xfrm>
          <a:prstGeom prst="rect">
            <a:avLst/>
          </a:prstGeom>
          <a:effectLst>
            <a:glow rad="101600">
              <a:schemeClr val="tx1">
                <a:lumMod val="75000"/>
                <a:lumOff val="25000"/>
                <a:alpha val="60000"/>
              </a:schemeClr>
            </a:glow>
            <a:outerShdw blurRad="50800" dist="38100" dir="5400000" algn="t" rotWithShape="0">
              <a:prstClr val="black">
                <a:alpha val="40000"/>
              </a:prstClr>
            </a:outerShdw>
          </a:effectLst>
        </p:spPr>
      </p:pic>
      <p:pic>
        <p:nvPicPr>
          <p:cNvPr id="23" name="Picture 22">
            <a:extLst>
              <a:ext uri="{FF2B5EF4-FFF2-40B4-BE49-F238E27FC236}">
                <a16:creationId xmlns:a16="http://schemas.microsoft.com/office/drawing/2014/main" id="{A9141CCF-BE79-4C4F-951A-471BBBFA1707}"/>
              </a:ext>
            </a:extLst>
          </p:cNvPr>
          <p:cNvPicPr>
            <a:picLocks noChangeAspect="1"/>
          </p:cNvPicPr>
          <p:nvPr/>
        </p:nvPicPr>
        <p:blipFill>
          <a:blip r:embed="rId5" cstate="email">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a:ext>
            </a:extLst>
          </a:blip>
          <a:stretch>
            <a:fillRect/>
          </a:stretch>
        </p:blipFill>
        <p:spPr>
          <a:xfrm>
            <a:off x="1469972" y="2969006"/>
            <a:ext cx="197863" cy="242696"/>
          </a:xfrm>
          <a:prstGeom prst="rect">
            <a:avLst/>
          </a:prstGeom>
          <a:effectLst>
            <a:glow rad="101600">
              <a:schemeClr val="tx1">
                <a:lumMod val="75000"/>
                <a:lumOff val="25000"/>
                <a:alpha val="60000"/>
              </a:schemeClr>
            </a:glow>
            <a:outerShdw blurRad="50800" dist="38100" dir="5400000" algn="t" rotWithShape="0">
              <a:prstClr val="black">
                <a:alpha val="40000"/>
              </a:prstClr>
            </a:outerShdw>
          </a:effectLst>
        </p:spPr>
      </p:pic>
      <p:pic>
        <p:nvPicPr>
          <p:cNvPr id="7" name="Picture 6">
            <a:extLst>
              <a:ext uri="{FF2B5EF4-FFF2-40B4-BE49-F238E27FC236}">
                <a16:creationId xmlns:a16="http://schemas.microsoft.com/office/drawing/2014/main" id="{4298A9B8-0544-4853-884D-59C61336496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542546" y="1007175"/>
            <a:ext cx="5117639" cy="2495783"/>
          </a:xfrm>
          <a:prstGeom prst="roundRect">
            <a:avLst>
              <a:gd name="adj" fmla="val 4528"/>
            </a:avLst>
          </a:prstGeom>
          <a:effectLst>
            <a:outerShdw blurRad="50800" dist="38100" dir="8100000" algn="tr" rotWithShape="0">
              <a:prstClr val="black">
                <a:alpha val="40000"/>
              </a:prstClr>
            </a:outerShdw>
          </a:effectLst>
        </p:spPr>
      </p:pic>
      <p:cxnSp>
        <p:nvCxnSpPr>
          <p:cNvPr id="11" name="Connector: Elbow 10">
            <a:extLst>
              <a:ext uri="{FF2B5EF4-FFF2-40B4-BE49-F238E27FC236}">
                <a16:creationId xmlns:a16="http://schemas.microsoft.com/office/drawing/2014/main" id="{54127493-590D-4F2A-8085-F2DE18D048EF}"/>
              </a:ext>
            </a:extLst>
          </p:cNvPr>
          <p:cNvCxnSpPr>
            <a:stCxn id="3" idx="3"/>
            <a:endCxn id="7" idx="1"/>
          </p:cNvCxnSpPr>
          <p:nvPr/>
        </p:nvCxnSpPr>
        <p:spPr>
          <a:xfrm flipV="1">
            <a:off x="2495536" y="2255067"/>
            <a:ext cx="4047010" cy="770001"/>
          </a:xfrm>
          <a:prstGeom prst="bentConnector3">
            <a:avLst/>
          </a:prstGeom>
          <a:noFill/>
          <a:ln w="38100">
            <a:solidFill>
              <a:srgbClr val="00B050"/>
            </a:solidFill>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cxnSp>
      <p:pic>
        <p:nvPicPr>
          <p:cNvPr id="25" name="Picture 24">
            <a:extLst>
              <a:ext uri="{FF2B5EF4-FFF2-40B4-BE49-F238E27FC236}">
                <a16:creationId xmlns:a16="http://schemas.microsoft.com/office/drawing/2014/main" id="{97F084AC-5834-498C-A2B3-E616B36EFF3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417017" y="3679766"/>
            <a:ext cx="2243168" cy="1261402"/>
          </a:xfrm>
          <a:prstGeom prst="roundRect">
            <a:avLst>
              <a:gd name="adj" fmla="val 4528"/>
            </a:avLst>
          </a:prstGeom>
          <a:effectLst>
            <a:outerShdw blurRad="50800" dist="38100" dir="8100000" algn="tr" rotWithShape="0">
              <a:prstClr val="black">
                <a:alpha val="40000"/>
              </a:prstClr>
            </a:outerShdw>
          </a:effectLst>
        </p:spPr>
      </p:pic>
      <p:pic>
        <p:nvPicPr>
          <p:cNvPr id="27" name="Picture 26">
            <a:extLst>
              <a:ext uri="{FF2B5EF4-FFF2-40B4-BE49-F238E27FC236}">
                <a16:creationId xmlns:a16="http://schemas.microsoft.com/office/drawing/2014/main" id="{6F8AB004-9C33-4D44-8758-3AE985EC9BC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542545" y="3659858"/>
            <a:ext cx="2762105" cy="1281310"/>
          </a:xfrm>
          <a:prstGeom prst="roundRect">
            <a:avLst>
              <a:gd name="adj" fmla="val 4528"/>
            </a:avLst>
          </a:prstGeom>
          <a:effectLst>
            <a:outerShdw blurRad="50800" dist="38100" dir="8100000" algn="tr" rotWithShape="0">
              <a:prstClr val="black">
                <a:alpha val="40000"/>
              </a:prstClr>
            </a:outerShdw>
          </a:effectLst>
        </p:spPr>
      </p:pic>
      <p:sp>
        <p:nvSpPr>
          <p:cNvPr id="19" name="Title 1">
            <a:extLst>
              <a:ext uri="{FF2B5EF4-FFF2-40B4-BE49-F238E27FC236}">
                <a16:creationId xmlns:a16="http://schemas.microsoft.com/office/drawing/2014/main" id="{53EE2F75-1C3F-4B36-B0B2-4E7B56FCDA7B}"/>
              </a:ext>
            </a:extLst>
          </p:cNvPr>
          <p:cNvSpPr txBox="1">
            <a:spLocks/>
          </p:cNvSpPr>
          <p:nvPr/>
        </p:nvSpPr>
        <p:spPr>
          <a:xfrm>
            <a:off x="0" y="11632"/>
            <a:ext cx="12192000" cy="537048"/>
          </a:xfrm>
          <a:prstGeom prst="rect">
            <a:avLst/>
          </a:prstGeom>
          <a:gradFill flip="none" rotWithShape="1">
            <a:gsLst>
              <a:gs pos="0">
                <a:srgbClr val="A5A5A5">
                  <a:lumMod val="0"/>
                  <a:lumOff val="100000"/>
                </a:srgbClr>
              </a:gs>
              <a:gs pos="35000">
                <a:srgbClr val="A5A5A5">
                  <a:lumMod val="0"/>
                  <a:lumOff val="100000"/>
                </a:srgbClr>
              </a:gs>
              <a:gs pos="100000">
                <a:srgbClr val="A5A5A5">
                  <a:lumMod val="100000"/>
                </a:srgbClr>
              </a:gs>
            </a:gsLst>
            <a:path path="circle">
              <a:fillToRect l="50000" t="-80000" r="50000" b="180000"/>
            </a:path>
            <a:tileRect/>
          </a:gradFill>
          <a:ln w="15875" cap="flat" cmpd="sng" algn="ctr">
            <a:solidFill>
              <a:sysClr val="window" lastClr="FFFFFF"/>
            </a:solidFill>
            <a:prstDash val="solid"/>
            <a:miter lim="800000"/>
          </a:ln>
          <a:effectLst/>
          <a:scene3d>
            <a:camera prst="orthographicFront"/>
            <a:lightRig rig="threePt" dir="t"/>
          </a:scene3d>
          <a:sp3d>
            <a:bevelT prst="angle"/>
          </a:sp3d>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A5478"/>
                </a:solidFill>
                <a:effectLst/>
                <a:uLnTx/>
                <a:uFillTx/>
                <a:latin typeface="Calibri"/>
                <a:ea typeface="+mn-ea"/>
                <a:cs typeface="+mn-cs"/>
              </a:rPr>
              <a:t>NORTHERN CAPE RENEWABLE ENERGY NODES</a:t>
            </a:r>
          </a:p>
        </p:txBody>
      </p:sp>
      <p:sp>
        <p:nvSpPr>
          <p:cNvPr id="24" name="Rectangle: Rounded Corners 23">
            <a:extLst>
              <a:ext uri="{FF2B5EF4-FFF2-40B4-BE49-F238E27FC236}">
                <a16:creationId xmlns:a16="http://schemas.microsoft.com/office/drawing/2014/main" id="{63EBAD10-2EFA-4B54-9D39-5CC60A8C78D8}"/>
              </a:ext>
            </a:extLst>
          </p:cNvPr>
          <p:cNvSpPr/>
          <p:nvPr/>
        </p:nvSpPr>
        <p:spPr>
          <a:xfrm>
            <a:off x="6263523" y="5236719"/>
            <a:ext cx="504291" cy="1376889"/>
          </a:xfrm>
          <a:prstGeom prst="roundRect">
            <a:avLst/>
          </a:prstGeom>
          <a:solidFill>
            <a:srgbClr val="3E8853"/>
          </a:solidFill>
          <a:ln w="15875" cap="flat" cmpd="sng" algn="ctr">
            <a:solidFill>
              <a:srgbClr val="3E8853"/>
            </a:solidFill>
            <a:prstDash val="solid"/>
          </a:ln>
          <a:effectLst/>
          <a:scene3d>
            <a:camera prst="orthographicFront"/>
            <a:lightRig rig="threePt" dir="t"/>
          </a:scene3d>
          <a:sp3d>
            <a:bevelT prst="angle"/>
          </a:sp3d>
        </p:spPr>
        <p:txBody>
          <a:bodyPr vert="vert270"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ZA" sz="1050" b="0" i="0" u="none" strike="noStrike" kern="0" cap="none" spc="0" normalizeH="0" baseline="0" noProof="0" dirty="0">
                <a:ln>
                  <a:noFill/>
                </a:ln>
                <a:solidFill>
                  <a:prstClr val="white"/>
                </a:solidFill>
                <a:effectLst/>
                <a:uLnTx/>
                <a:uFillTx/>
                <a:latin typeface="Tw Cen MT" panose="020B0602020104020603"/>
                <a:ea typeface="+mn-ea"/>
                <a:cs typeface="+mn-cs"/>
                <a:sym typeface="Arial"/>
              </a:rPr>
              <a:t>DOWNSTREAM TRIGGERED ACTIVITIES</a:t>
            </a:r>
          </a:p>
        </p:txBody>
      </p:sp>
      <p:sp>
        <p:nvSpPr>
          <p:cNvPr id="26" name="Arrow: Right 25">
            <a:extLst>
              <a:ext uri="{FF2B5EF4-FFF2-40B4-BE49-F238E27FC236}">
                <a16:creationId xmlns:a16="http://schemas.microsoft.com/office/drawing/2014/main" id="{DABEAC8C-4990-46C7-824E-5DF59D1150B8}"/>
              </a:ext>
            </a:extLst>
          </p:cNvPr>
          <p:cNvSpPr/>
          <p:nvPr/>
        </p:nvSpPr>
        <p:spPr>
          <a:xfrm>
            <a:off x="6777145" y="5781713"/>
            <a:ext cx="666858" cy="258994"/>
          </a:xfrm>
          <a:prstGeom prst="rightArrow">
            <a:avLst/>
          </a:prstGeom>
          <a:solidFill>
            <a:srgbClr val="3E8853"/>
          </a:solidFill>
          <a:ln w="15875" cap="flat" cmpd="sng" algn="ctr">
            <a:solidFill>
              <a:srgbClr val="3E8853"/>
            </a:solidFill>
            <a:prstDash val="solid"/>
          </a:ln>
          <a:effectLst/>
          <a:scene3d>
            <a:camera prst="orthographicFront"/>
            <a:lightRig rig="threePt" dir="t"/>
          </a:scene3d>
          <a:sp3d>
            <a:bevelT prst="angle"/>
          </a:sp3d>
        </p:spPr>
        <p:txBody>
          <a:bodyPr vert="vert270"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ZA" sz="1050" b="0" i="0" u="none" strike="noStrike" kern="0" cap="none" spc="0" normalizeH="0" baseline="0" noProof="0">
              <a:ln>
                <a:noFill/>
              </a:ln>
              <a:solidFill>
                <a:prstClr val="white"/>
              </a:solidFill>
              <a:effectLst/>
              <a:uLnTx/>
              <a:uFillTx/>
              <a:latin typeface="Tw Cen MT" panose="020B0602020104020603"/>
              <a:ea typeface="+mn-ea"/>
              <a:cs typeface="+mn-cs"/>
              <a:sym typeface="Arial"/>
            </a:endParaRPr>
          </a:p>
        </p:txBody>
      </p:sp>
      <p:sp>
        <p:nvSpPr>
          <p:cNvPr id="28" name="Rectangle: Rounded Corners 27">
            <a:extLst>
              <a:ext uri="{FF2B5EF4-FFF2-40B4-BE49-F238E27FC236}">
                <a16:creationId xmlns:a16="http://schemas.microsoft.com/office/drawing/2014/main" id="{19E86221-8655-40A6-BED9-2B50E64E7933}"/>
              </a:ext>
            </a:extLst>
          </p:cNvPr>
          <p:cNvSpPr/>
          <p:nvPr/>
        </p:nvSpPr>
        <p:spPr>
          <a:xfrm>
            <a:off x="7453334" y="5424442"/>
            <a:ext cx="4583921" cy="1244918"/>
          </a:xfrm>
          <a:prstGeom prst="roundRect">
            <a:avLst>
              <a:gd name="adj" fmla="val 10134"/>
            </a:avLst>
          </a:prstGeom>
          <a:noFill/>
          <a:ln w="19050">
            <a:solidFill>
              <a:schemeClr val="accent6">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solidFill>
                <a:schemeClr val="lt1"/>
              </a:solidFill>
              <a:sym typeface="Arial"/>
            </a:endParaRPr>
          </a:p>
        </p:txBody>
      </p:sp>
      <p:sp>
        <p:nvSpPr>
          <p:cNvPr id="30" name="Oval 29">
            <a:extLst>
              <a:ext uri="{FF2B5EF4-FFF2-40B4-BE49-F238E27FC236}">
                <a16:creationId xmlns:a16="http://schemas.microsoft.com/office/drawing/2014/main" id="{451196C2-14CE-499F-9123-9289382DCB7D}"/>
              </a:ext>
            </a:extLst>
          </p:cNvPr>
          <p:cNvSpPr/>
          <p:nvPr/>
        </p:nvSpPr>
        <p:spPr>
          <a:xfrm>
            <a:off x="10774367" y="5521875"/>
            <a:ext cx="1142525" cy="405173"/>
          </a:xfrm>
          <a:prstGeom prst="ellipse">
            <a:avLst/>
          </a:prstGeom>
          <a:solidFill>
            <a:srgbClr val="3E8853">
              <a:lumMod val="50000"/>
            </a:srgbClr>
          </a:solidFill>
          <a:ln w="15875" cap="flat" cmpd="sng" algn="ctr">
            <a:solidFill>
              <a:srgbClr val="3E8853"/>
            </a:solidFill>
            <a:prstDash val="solid"/>
          </a:ln>
          <a:effectLst/>
          <a:scene3d>
            <a:camera prst="orthographicFront"/>
            <a:lightRig rig="threePt" dir="t"/>
          </a:scene3d>
          <a:sp3d>
            <a:bevelT prst="angle"/>
          </a:sp3d>
        </p:spPr>
        <p:txBody>
          <a:bodyPr vert="horz"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ZA" sz="1050" b="0" i="0" u="none" strike="noStrike" kern="0" cap="none" spc="0" normalizeH="0" baseline="0" noProof="0" dirty="0">
                <a:ln>
                  <a:noFill/>
                </a:ln>
                <a:solidFill>
                  <a:prstClr val="white"/>
                </a:solidFill>
                <a:effectLst/>
                <a:uLnTx/>
                <a:uFillTx/>
                <a:latin typeface="Tw Cen MT" panose="020B0602020104020603"/>
                <a:ea typeface="+mn-ea"/>
                <a:cs typeface="+mn-cs"/>
                <a:sym typeface="Arial"/>
              </a:rPr>
              <a:t>CEMENT</a:t>
            </a:r>
          </a:p>
        </p:txBody>
      </p:sp>
      <p:sp>
        <p:nvSpPr>
          <p:cNvPr id="31" name="Rectangle: Rounded Corners 30">
            <a:extLst>
              <a:ext uri="{FF2B5EF4-FFF2-40B4-BE49-F238E27FC236}">
                <a16:creationId xmlns:a16="http://schemas.microsoft.com/office/drawing/2014/main" id="{6FEA62E0-1CB6-43AF-A0B3-5BACCA58E920}"/>
              </a:ext>
            </a:extLst>
          </p:cNvPr>
          <p:cNvSpPr/>
          <p:nvPr/>
        </p:nvSpPr>
        <p:spPr>
          <a:xfrm>
            <a:off x="8046720" y="5154070"/>
            <a:ext cx="3436269" cy="270372"/>
          </a:xfrm>
          <a:prstGeom prst="roundRect">
            <a:avLst/>
          </a:prstGeom>
          <a:solidFill>
            <a:srgbClr val="3E8853"/>
          </a:solidFill>
          <a:ln w="15875" cap="flat" cmpd="sng" algn="ctr">
            <a:solidFill>
              <a:srgbClr val="3E8853"/>
            </a:solidFill>
            <a:prstDash val="solid"/>
          </a:ln>
          <a:effectLst/>
          <a:scene3d>
            <a:camera prst="orthographicFront"/>
            <a:lightRig rig="threePt" dir="t"/>
          </a:scene3d>
          <a:sp3d>
            <a:bevelT prst="angle"/>
          </a:sp3d>
        </p:spPr>
        <p:txBody>
          <a:bodyPr vert="horz" rtlCol="0" anchor="ctr"/>
          <a:lstStyle/>
          <a:p>
            <a:pPr algn="ctr">
              <a:buClr>
                <a:srgbClr val="000000"/>
              </a:buClr>
            </a:pPr>
            <a:r>
              <a:rPr lang="en-ZA" sz="1200" b="1" kern="0" dirty="0">
                <a:solidFill>
                  <a:prstClr val="white"/>
                </a:solidFill>
                <a:latin typeface="Tw Cen MT" panose="020B0602020104020603"/>
                <a:sym typeface="Arial"/>
              </a:rPr>
              <a:t>GREEN PRODUCTION</a:t>
            </a:r>
          </a:p>
        </p:txBody>
      </p:sp>
      <p:sp>
        <p:nvSpPr>
          <p:cNvPr id="32" name="Oval 31">
            <a:extLst>
              <a:ext uri="{FF2B5EF4-FFF2-40B4-BE49-F238E27FC236}">
                <a16:creationId xmlns:a16="http://schemas.microsoft.com/office/drawing/2014/main" id="{CE5EBC1E-65AA-4ABA-9DC2-EBEDA15630A9}"/>
              </a:ext>
            </a:extLst>
          </p:cNvPr>
          <p:cNvSpPr/>
          <p:nvPr/>
        </p:nvSpPr>
        <p:spPr>
          <a:xfrm>
            <a:off x="7575721" y="5530004"/>
            <a:ext cx="1087275" cy="405173"/>
          </a:xfrm>
          <a:prstGeom prst="ellipse">
            <a:avLst/>
          </a:prstGeom>
          <a:solidFill>
            <a:srgbClr val="3E8853"/>
          </a:solidFill>
          <a:ln w="15875" cap="flat" cmpd="sng" algn="ctr">
            <a:solidFill>
              <a:srgbClr val="3E8853"/>
            </a:solidFill>
            <a:prstDash val="solid"/>
          </a:ln>
          <a:effectLst/>
          <a:scene3d>
            <a:camera prst="orthographicFront"/>
            <a:lightRig rig="threePt" dir="t"/>
          </a:scene3d>
          <a:sp3d>
            <a:bevelT prst="angle"/>
          </a:sp3d>
        </p:spPr>
        <p:txBody>
          <a:bodyPr vert="horz"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ZA" sz="1050" b="0" i="0" u="none" strike="noStrike" kern="0" cap="none" spc="0" normalizeH="0" baseline="0" noProof="0" dirty="0">
                <a:ln>
                  <a:noFill/>
                </a:ln>
                <a:solidFill>
                  <a:prstClr val="white"/>
                </a:solidFill>
                <a:effectLst/>
                <a:uLnTx/>
                <a:uFillTx/>
                <a:latin typeface="Tw Cen MT" panose="020B0602020104020603"/>
                <a:ea typeface="+mn-ea"/>
                <a:cs typeface="+mn-cs"/>
                <a:sym typeface="Arial"/>
              </a:rPr>
              <a:t>GLASS</a:t>
            </a:r>
          </a:p>
        </p:txBody>
      </p:sp>
      <p:sp>
        <p:nvSpPr>
          <p:cNvPr id="33" name="Oval 32">
            <a:extLst>
              <a:ext uri="{FF2B5EF4-FFF2-40B4-BE49-F238E27FC236}">
                <a16:creationId xmlns:a16="http://schemas.microsoft.com/office/drawing/2014/main" id="{148245A4-4245-48B9-94D5-FC06EA755815}"/>
              </a:ext>
            </a:extLst>
          </p:cNvPr>
          <p:cNvSpPr/>
          <p:nvPr/>
        </p:nvSpPr>
        <p:spPr>
          <a:xfrm>
            <a:off x="7575721" y="6218860"/>
            <a:ext cx="1142525" cy="405173"/>
          </a:xfrm>
          <a:prstGeom prst="ellipse">
            <a:avLst/>
          </a:prstGeom>
          <a:solidFill>
            <a:srgbClr val="3E8853">
              <a:lumMod val="60000"/>
              <a:lumOff val="40000"/>
            </a:srgbClr>
          </a:solidFill>
          <a:ln w="15875" cap="flat" cmpd="sng" algn="ctr">
            <a:solidFill>
              <a:srgbClr val="3E8853"/>
            </a:solidFill>
            <a:prstDash val="solid"/>
          </a:ln>
          <a:effectLst/>
          <a:scene3d>
            <a:camera prst="orthographicFront"/>
            <a:lightRig rig="threePt" dir="t"/>
          </a:scene3d>
          <a:sp3d>
            <a:bevelT prst="angle"/>
          </a:sp3d>
        </p:spPr>
        <p:txBody>
          <a:bodyPr vert="horz"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ZA" sz="1050" b="0" i="0" u="none" strike="noStrike" kern="0" cap="none" spc="0" normalizeH="0" baseline="0" noProof="0" dirty="0">
                <a:ln>
                  <a:noFill/>
                </a:ln>
                <a:solidFill>
                  <a:prstClr val="white"/>
                </a:solidFill>
                <a:effectLst/>
                <a:uLnTx/>
                <a:uFillTx/>
                <a:latin typeface="Tw Cen MT" panose="020B0602020104020603"/>
                <a:ea typeface="+mn-ea"/>
                <a:cs typeface="+mn-cs"/>
                <a:sym typeface="Arial"/>
              </a:rPr>
              <a:t>STEEL</a:t>
            </a:r>
          </a:p>
        </p:txBody>
      </p:sp>
      <p:sp>
        <p:nvSpPr>
          <p:cNvPr id="34" name="Oval 33">
            <a:extLst>
              <a:ext uri="{FF2B5EF4-FFF2-40B4-BE49-F238E27FC236}">
                <a16:creationId xmlns:a16="http://schemas.microsoft.com/office/drawing/2014/main" id="{36F9D22A-8DED-4150-9E22-F7A61DB2A2FD}"/>
              </a:ext>
            </a:extLst>
          </p:cNvPr>
          <p:cNvSpPr/>
          <p:nvPr/>
        </p:nvSpPr>
        <p:spPr>
          <a:xfrm>
            <a:off x="10801994" y="6192925"/>
            <a:ext cx="1142525" cy="405173"/>
          </a:xfrm>
          <a:prstGeom prst="ellipse">
            <a:avLst/>
          </a:prstGeom>
          <a:solidFill>
            <a:srgbClr val="3E8853"/>
          </a:solidFill>
          <a:ln w="15875" cap="flat" cmpd="sng" algn="ctr">
            <a:solidFill>
              <a:srgbClr val="3E8853"/>
            </a:solidFill>
            <a:prstDash val="solid"/>
          </a:ln>
          <a:effectLst/>
          <a:scene3d>
            <a:camera prst="orthographicFront"/>
            <a:lightRig rig="threePt" dir="t"/>
          </a:scene3d>
          <a:sp3d>
            <a:bevelT prst="angle"/>
          </a:sp3d>
        </p:spPr>
        <p:txBody>
          <a:bodyPr vert="horz"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ZA" sz="1050" b="0" i="0" u="none" strike="noStrike" kern="0" cap="none" spc="0" normalizeH="0" baseline="0" noProof="0" dirty="0">
                <a:ln>
                  <a:noFill/>
                </a:ln>
                <a:solidFill>
                  <a:prstClr val="white"/>
                </a:solidFill>
                <a:effectLst/>
                <a:uLnTx/>
                <a:uFillTx/>
                <a:latin typeface="Tw Cen MT" panose="020B0602020104020603"/>
                <a:ea typeface="+mn-ea"/>
                <a:cs typeface="+mn-cs"/>
                <a:sym typeface="Arial"/>
              </a:rPr>
              <a:t>OTHER</a:t>
            </a:r>
          </a:p>
        </p:txBody>
      </p:sp>
      <p:cxnSp>
        <p:nvCxnSpPr>
          <p:cNvPr id="35" name="Straight Connector 34">
            <a:extLst>
              <a:ext uri="{FF2B5EF4-FFF2-40B4-BE49-F238E27FC236}">
                <a16:creationId xmlns:a16="http://schemas.microsoft.com/office/drawing/2014/main" id="{049D55B7-2628-4669-9592-6221CE802093}"/>
              </a:ext>
            </a:extLst>
          </p:cNvPr>
          <p:cNvCxnSpPr>
            <a:cxnSpLocks/>
          </p:cNvCxnSpPr>
          <p:nvPr/>
        </p:nvCxnSpPr>
        <p:spPr>
          <a:xfrm>
            <a:off x="1277574" y="5922553"/>
            <a:ext cx="152406" cy="0"/>
          </a:xfrm>
          <a:prstGeom prst="line">
            <a:avLst/>
          </a:prstGeom>
          <a:ln w="76200"/>
        </p:spPr>
        <p:style>
          <a:lnRef idx="3">
            <a:schemeClr val="dk1"/>
          </a:lnRef>
          <a:fillRef idx="0">
            <a:schemeClr val="dk1"/>
          </a:fillRef>
          <a:effectRef idx="2">
            <a:schemeClr val="dk1"/>
          </a:effectRef>
          <a:fontRef idx="minor">
            <a:schemeClr val="tx1"/>
          </a:fontRef>
        </p:style>
      </p:cxnSp>
      <p:grpSp>
        <p:nvGrpSpPr>
          <p:cNvPr id="36" name="Group 35">
            <a:extLst>
              <a:ext uri="{FF2B5EF4-FFF2-40B4-BE49-F238E27FC236}">
                <a16:creationId xmlns:a16="http://schemas.microsoft.com/office/drawing/2014/main" id="{211BDA3E-5EEF-44CD-B996-375428391B97}"/>
              </a:ext>
            </a:extLst>
          </p:cNvPr>
          <p:cNvGrpSpPr/>
          <p:nvPr/>
        </p:nvGrpSpPr>
        <p:grpSpPr>
          <a:xfrm>
            <a:off x="1390006" y="5222766"/>
            <a:ext cx="2234337" cy="1399575"/>
            <a:chOff x="345402" y="2844869"/>
            <a:chExt cx="2234337" cy="1399575"/>
          </a:xfrm>
        </p:grpSpPr>
        <p:sp>
          <p:nvSpPr>
            <p:cNvPr id="37" name="Rectangle: Rounded Corners 36">
              <a:extLst>
                <a:ext uri="{FF2B5EF4-FFF2-40B4-BE49-F238E27FC236}">
                  <a16:creationId xmlns:a16="http://schemas.microsoft.com/office/drawing/2014/main" id="{A4218387-AF34-41D1-BC77-3CDAC824BA15}"/>
                </a:ext>
              </a:extLst>
            </p:cNvPr>
            <p:cNvSpPr/>
            <p:nvPr/>
          </p:nvSpPr>
          <p:spPr>
            <a:xfrm>
              <a:off x="345402" y="2844869"/>
              <a:ext cx="2234336" cy="1399575"/>
            </a:xfrm>
            <a:prstGeom prst="roundRect">
              <a:avLst/>
            </a:prstGeom>
            <a:solidFill>
              <a:srgbClr val="8FA88E"/>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Rectangle 37">
              <a:extLst>
                <a:ext uri="{FF2B5EF4-FFF2-40B4-BE49-F238E27FC236}">
                  <a16:creationId xmlns:a16="http://schemas.microsoft.com/office/drawing/2014/main" id="{88D8C707-8CF7-4373-9670-E01EC5E9882A}"/>
                </a:ext>
              </a:extLst>
            </p:cNvPr>
            <p:cNvSpPr/>
            <p:nvPr/>
          </p:nvSpPr>
          <p:spPr>
            <a:xfrm>
              <a:off x="355359" y="2899471"/>
              <a:ext cx="2224380" cy="1138773"/>
            </a:xfrm>
            <a:prstGeom prst="rect">
              <a:avLst/>
            </a:prstGeom>
          </p:spPr>
          <p:txBody>
            <a:bodyPr wrap="square">
              <a:spAutoFit/>
            </a:bodyPr>
            <a:lstStyle/>
            <a:p>
              <a:pPr algn="ctr"/>
              <a:r>
                <a:rPr lang="en-US" sz="850" b="1" dirty="0">
                  <a:solidFill>
                    <a:schemeClr val="bg1"/>
                  </a:solidFill>
                  <a:latin typeface="Arial Narrow" panose="020B0606020202030204" pitchFamily="34" charset="0"/>
                </a:rPr>
                <a:t>Local PV panel and wind turbine manufacturing </a:t>
              </a:r>
            </a:p>
            <a:p>
              <a:pPr algn="ctr"/>
              <a:endParaRPr lang="en-GB" sz="850" dirty="0">
                <a:solidFill>
                  <a:schemeClr val="bg1"/>
                </a:solidFill>
                <a:latin typeface="Arial Narrow" panose="020B0606020202030204" pitchFamily="34" charset="0"/>
              </a:endParaRPr>
            </a:p>
            <a:p>
              <a:pPr algn="ctr"/>
              <a:r>
                <a:rPr lang="en-US" sz="850" dirty="0">
                  <a:solidFill>
                    <a:schemeClr val="bg1"/>
                  </a:solidFill>
                  <a:latin typeface="Arial Narrow" panose="020B0606020202030204" pitchFamily="34" charset="0"/>
                </a:rPr>
                <a:t>Promote NCs green</a:t>
              </a:r>
            </a:p>
            <a:p>
              <a:pPr algn="ctr"/>
              <a:r>
                <a:rPr lang="en-US" sz="850" dirty="0">
                  <a:solidFill>
                    <a:schemeClr val="bg1"/>
                  </a:solidFill>
                  <a:latin typeface="Arial Narrow" panose="020B0606020202030204" pitchFamily="34" charset="0"/>
                </a:rPr>
                <a:t>H</a:t>
              </a:r>
              <a:r>
                <a:rPr lang="en-US" sz="850" baseline="-25000" dirty="0">
                  <a:solidFill>
                    <a:schemeClr val="bg1"/>
                  </a:solidFill>
                  <a:latin typeface="Arial Narrow" panose="020B0606020202030204" pitchFamily="34" charset="0"/>
                </a:rPr>
                <a:t>2</a:t>
              </a:r>
              <a:r>
                <a:rPr lang="en-US" sz="850" dirty="0">
                  <a:solidFill>
                    <a:schemeClr val="bg1"/>
                  </a:solidFill>
                  <a:latin typeface="Arial Narrow" panose="020B0606020202030204" pitchFamily="34" charset="0"/>
                </a:rPr>
                <a:t> and RE component</a:t>
              </a:r>
            </a:p>
            <a:p>
              <a:pPr algn="ctr"/>
              <a:r>
                <a:rPr lang="en-US" sz="850" dirty="0">
                  <a:solidFill>
                    <a:schemeClr val="bg1"/>
                  </a:solidFill>
                  <a:latin typeface="Arial Narrow" panose="020B0606020202030204" pitchFamily="34" charset="0"/>
                </a:rPr>
                <a:t>manufacturing potential centred around NCs SEZ &amp; industrial park network. Attract tier-1 PV panel and wind turbine manufacturers to</a:t>
              </a:r>
            </a:p>
            <a:p>
              <a:pPr algn="ctr"/>
              <a:r>
                <a:rPr lang="en-US" sz="850" dirty="0">
                  <a:solidFill>
                    <a:schemeClr val="bg1"/>
                  </a:solidFill>
                  <a:latin typeface="Arial Narrow" panose="020B0606020202030204" pitchFamily="34" charset="0"/>
                </a:rPr>
                <a:t>the Northern Cape by 2025;</a:t>
              </a:r>
              <a:endParaRPr lang="en-GB" sz="850" dirty="0">
                <a:solidFill>
                  <a:schemeClr val="bg1"/>
                </a:solidFill>
                <a:latin typeface="Arial Narrow" panose="020B0606020202030204" pitchFamily="34" charset="0"/>
              </a:endParaRPr>
            </a:p>
          </p:txBody>
        </p:sp>
      </p:grpSp>
      <p:sp>
        <p:nvSpPr>
          <p:cNvPr id="39" name="Rectangle: Rounded Corners 38">
            <a:extLst>
              <a:ext uri="{FF2B5EF4-FFF2-40B4-BE49-F238E27FC236}">
                <a16:creationId xmlns:a16="http://schemas.microsoft.com/office/drawing/2014/main" id="{A29067AE-B055-4191-9BAD-9560B91844A3}"/>
              </a:ext>
            </a:extLst>
          </p:cNvPr>
          <p:cNvSpPr/>
          <p:nvPr/>
        </p:nvSpPr>
        <p:spPr>
          <a:xfrm>
            <a:off x="3776749" y="5222766"/>
            <a:ext cx="2322262" cy="1399575"/>
          </a:xfrm>
          <a:prstGeom prst="roundRect">
            <a:avLst/>
          </a:prstGeom>
          <a:solidFill>
            <a:srgbClr val="8FA88E"/>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A31A5366-6DA1-4F21-BAA8-1D22587240CA}"/>
              </a:ext>
            </a:extLst>
          </p:cNvPr>
          <p:cNvSpPr/>
          <p:nvPr/>
        </p:nvSpPr>
        <p:spPr>
          <a:xfrm>
            <a:off x="3776748" y="5344030"/>
            <a:ext cx="2249633" cy="1269578"/>
          </a:xfrm>
          <a:prstGeom prst="rect">
            <a:avLst/>
          </a:prstGeom>
        </p:spPr>
        <p:txBody>
          <a:bodyPr wrap="square">
            <a:spAutoFit/>
          </a:bodyPr>
          <a:lstStyle/>
          <a:p>
            <a:pPr algn="ctr"/>
            <a:r>
              <a:rPr lang="en-US" sz="850" b="1" dirty="0">
                <a:solidFill>
                  <a:schemeClr val="bg1"/>
                </a:solidFill>
                <a:latin typeface="Arial Narrow" panose="020B0606020202030204" pitchFamily="34" charset="0"/>
              </a:rPr>
              <a:t>Skills </a:t>
            </a:r>
          </a:p>
          <a:p>
            <a:pPr algn="ctr"/>
            <a:r>
              <a:rPr lang="en-US" sz="850" b="1" dirty="0">
                <a:solidFill>
                  <a:schemeClr val="bg1"/>
                </a:solidFill>
                <a:latin typeface="Arial Narrow" panose="020B0606020202030204" pitchFamily="34" charset="0"/>
              </a:rPr>
              <a:t>Development</a:t>
            </a:r>
          </a:p>
          <a:p>
            <a:pPr algn="ctr"/>
            <a:endParaRPr lang="en-GB" sz="850" dirty="0">
              <a:solidFill>
                <a:schemeClr val="bg1"/>
              </a:solidFill>
              <a:latin typeface="Arial Narrow" panose="020B0606020202030204" pitchFamily="34" charset="0"/>
            </a:endParaRPr>
          </a:p>
          <a:p>
            <a:pPr algn="ctr"/>
            <a:r>
              <a:rPr lang="en-US" sz="850" dirty="0">
                <a:solidFill>
                  <a:schemeClr val="bg1"/>
                </a:solidFill>
                <a:latin typeface="Arial Narrow" panose="020B0606020202030204" pitchFamily="34" charset="0"/>
              </a:rPr>
              <a:t>Partner with the private sector and existing institutions of higher learning to develop a green H</a:t>
            </a:r>
            <a:r>
              <a:rPr lang="en-US" sz="850" baseline="-25000" dirty="0">
                <a:solidFill>
                  <a:schemeClr val="bg1"/>
                </a:solidFill>
                <a:latin typeface="Arial Narrow" panose="020B0606020202030204" pitchFamily="34" charset="0"/>
              </a:rPr>
              <a:t>2</a:t>
            </a:r>
            <a:r>
              <a:rPr lang="en-US" sz="850" dirty="0">
                <a:solidFill>
                  <a:schemeClr val="bg1"/>
                </a:solidFill>
                <a:latin typeface="Arial Narrow" panose="020B0606020202030204" pitchFamily="34" charset="0"/>
              </a:rPr>
              <a:t> training</a:t>
            </a:r>
          </a:p>
          <a:p>
            <a:pPr algn="ctr"/>
            <a:r>
              <a:rPr lang="en-US" sz="850" dirty="0">
                <a:solidFill>
                  <a:schemeClr val="bg1"/>
                </a:solidFill>
                <a:latin typeface="Arial Narrow" panose="020B0606020202030204" pitchFamily="34" charset="0"/>
              </a:rPr>
              <a:t>academy in NC to ensure</a:t>
            </a:r>
          </a:p>
          <a:p>
            <a:pPr algn="ctr"/>
            <a:r>
              <a:rPr lang="en-US" sz="850" dirty="0">
                <a:solidFill>
                  <a:schemeClr val="bg1"/>
                </a:solidFill>
                <a:latin typeface="Arial Narrow" panose="020B0606020202030204" pitchFamily="34" charset="0"/>
              </a:rPr>
              <a:t>development of necessary skills to support this nascent sub-sector;</a:t>
            </a:r>
            <a:endParaRPr lang="en-GB" sz="850" dirty="0">
              <a:solidFill>
                <a:schemeClr val="bg1"/>
              </a:solidFill>
              <a:latin typeface="Arial Narrow" panose="020B0606020202030204" pitchFamily="34" charset="0"/>
            </a:endParaRPr>
          </a:p>
        </p:txBody>
      </p:sp>
      <p:sp>
        <p:nvSpPr>
          <p:cNvPr id="41" name="Rectangle: Rounded Corners 40">
            <a:extLst>
              <a:ext uri="{FF2B5EF4-FFF2-40B4-BE49-F238E27FC236}">
                <a16:creationId xmlns:a16="http://schemas.microsoft.com/office/drawing/2014/main" id="{658432AD-FAC2-41BC-A1FD-DF831B09B48D}"/>
              </a:ext>
            </a:extLst>
          </p:cNvPr>
          <p:cNvSpPr/>
          <p:nvPr/>
        </p:nvSpPr>
        <p:spPr>
          <a:xfrm rot="5400000">
            <a:off x="5970" y="5315558"/>
            <a:ext cx="1406082" cy="1190018"/>
          </a:xfrm>
          <a:prstGeom prst="roundRect">
            <a:avLst/>
          </a:prstGeom>
          <a:solidFill>
            <a:srgbClr val="C00000"/>
          </a:soli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ZA" sz="1050" kern="0" dirty="0">
                <a:solidFill>
                  <a:prstClr val="white"/>
                </a:solidFill>
                <a:latin typeface="Tw Cen MT" panose="020B0602020104020603"/>
              </a:rPr>
              <a:t>GREEN ECONOMY ENABLEMENT THROUGH GH2</a:t>
            </a:r>
          </a:p>
        </p:txBody>
      </p:sp>
      <p:cxnSp>
        <p:nvCxnSpPr>
          <p:cNvPr id="42" name="Straight Connector 41">
            <a:extLst>
              <a:ext uri="{FF2B5EF4-FFF2-40B4-BE49-F238E27FC236}">
                <a16:creationId xmlns:a16="http://schemas.microsoft.com/office/drawing/2014/main" id="{FFEDFBF0-D9A7-4CCA-94CF-8C18197E628E}"/>
              </a:ext>
            </a:extLst>
          </p:cNvPr>
          <p:cNvCxnSpPr>
            <a:cxnSpLocks/>
          </p:cNvCxnSpPr>
          <p:nvPr/>
        </p:nvCxnSpPr>
        <p:spPr>
          <a:xfrm>
            <a:off x="3624342" y="5911210"/>
            <a:ext cx="152406" cy="0"/>
          </a:xfrm>
          <a:prstGeom prst="line">
            <a:avLst/>
          </a:prstGeom>
          <a:ln w="76200"/>
        </p:spPr>
        <p:style>
          <a:lnRef idx="3">
            <a:schemeClr val="dk1"/>
          </a:lnRef>
          <a:fillRef idx="0">
            <a:schemeClr val="dk1"/>
          </a:fillRef>
          <a:effectRef idx="2">
            <a:schemeClr val="dk1"/>
          </a:effectRef>
          <a:fontRef idx="minor">
            <a:schemeClr val="tx1"/>
          </a:fontRef>
        </p:style>
      </p:cxnSp>
      <p:cxnSp>
        <p:nvCxnSpPr>
          <p:cNvPr id="43" name="Straight Connector 42">
            <a:extLst>
              <a:ext uri="{FF2B5EF4-FFF2-40B4-BE49-F238E27FC236}">
                <a16:creationId xmlns:a16="http://schemas.microsoft.com/office/drawing/2014/main" id="{F4AF4D9A-9A37-45F0-92CB-00F8A49446A5}"/>
              </a:ext>
            </a:extLst>
          </p:cNvPr>
          <p:cNvCxnSpPr>
            <a:cxnSpLocks/>
          </p:cNvCxnSpPr>
          <p:nvPr/>
        </p:nvCxnSpPr>
        <p:spPr>
          <a:xfrm>
            <a:off x="6099011" y="5895970"/>
            <a:ext cx="152406" cy="0"/>
          </a:xfrm>
          <a:prstGeom prst="line">
            <a:avLst/>
          </a:prstGeom>
          <a:ln w="76200"/>
        </p:spPr>
        <p:style>
          <a:lnRef idx="3">
            <a:schemeClr val="dk1"/>
          </a:lnRef>
          <a:fillRef idx="0">
            <a:schemeClr val="dk1"/>
          </a:fillRef>
          <a:effectRef idx="2">
            <a:schemeClr val="dk1"/>
          </a:effectRef>
          <a:fontRef idx="minor">
            <a:schemeClr val="tx1"/>
          </a:fontRef>
        </p:style>
      </p:cxnSp>
      <p:pic>
        <p:nvPicPr>
          <p:cNvPr id="44" name="Picture 43">
            <a:extLst>
              <a:ext uri="{FF2B5EF4-FFF2-40B4-BE49-F238E27FC236}">
                <a16:creationId xmlns:a16="http://schemas.microsoft.com/office/drawing/2014/main" id="{EB3F612E-3615-439D-B565-91C6884D357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909293" y="5548857"/>
            <a:ext cx="744712" cy="437611"/>
          </a:xfrm>
          <a:prstGeom prst="roundRect">
            <a:avLst>
              <a:gd name="adj" fmla="val 7398"/>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45" name="Picture 44">
            <a:extLst>
              <a:ext uri="{FF2B5EF4-FFF2-40B4-BE49-F238E27FC236}">
                <a16:creationId xmlns:a16="http://schemas.microsoft.com/office/drawing/2014/main" id="{AD59A8E7-DDB3-40C4-B4D3-84DCA6494685}"/>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8797351" y="6241252"/>
            <a:ext cx="744712" cy="372356"/>
          </a:xfrm>
          <a:prstGeom prst="roundRect">
            <a:avLst>
              <a:gd name="adj" fmla="val 7398"/>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46" name="Picture 45">
            <a:extLst>
              <a:ext uri="{FF2B5EF4-FFF2-40B4-BE49-F238E27FC236}">
                <a16:creationId xmlns:a16="http://schemas.microsoft.com/office/drawing/2014/main" id="{C947C2B2-91D9-40B5-B4B9-EDEDCF48A40E}"/>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797351" y="5548858"/>
            <a:ext cx="744712" cy="419330"/>
          </a:xfrm>
          <a:prstGeom prst="roundRect">
            <a:avLst>
              <a:gd name="adj" fmla="val 7398"/>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47" name="Picture 46">
            <a:extLst>
              <a:ext uri="{FF2B5EF4-FFF2-40B4-BE49-F238E27FC236}">
                <a16:creationId xmlns:a16="http://schemas.microsoft.com/office/drawing/2014/main" id="{03C7F41A-D936-452B-A36D-2A8E938DCB7E}"/>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9909292" y="6225460"/>
            <a:ext cx="744711" cy="396881"/>
          </a:xfrm>
          <a:prstGeom prst="roundRect">
            <a:avLst>
              <a:gd name="adj" fmla="val 7398"/>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30511014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2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F59257F-3A3F-4A52-AB94-F0C0AC2BE0D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8D9AD5-F248-4919-864A-CFD76CC027D6}" type="slidenum">
              <a:rPr kumimoji="0" lang="en-ZA"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ZA"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TextBox 7">
            <a:extLst>
              <a:ext uri="{FF2B5EF4-FFF2-40B4-BE49-F238E27FC236}">
                <a16:creationId xmlns:a16="http://schemas.microsoft.com/office/drawing/2014/main" id="{862136E7-A136-467F-A7D9-E6D872BC0885}"/>
              </a:ext>
            </a:extLst>
          </p:cNvPr>
          <p:cNvSpPr txBox="1"/>
          <p:nvPr/>
        </p:nvSpPr>
        <p:spPr>
          <a:xfrm>
            <a:off x="0" y="3163615"/>
            <a:ext cx="12192000" cy="1440160"/>
          </a:xfrm>
          <a:prstGeom prst="roundRect">
            <a:avLst/>
          </a:prstGeom>
          <a:gradFill flip="none" rotWithShape="1">
            <a:gsLst>
              <a:gs pos="0">
                <a:schemeClr val="accent3">
                  <a:lumMod val="0"/>
                  <a:lumOff val="100000"/>
                </a:schemeClr>
              </a:gs>
              <a:gs pos="49000">
                <a:schemeClr val="accent3">
                  <a:lumMod val="0"/>
                  <a:lumOff val="100000"/>
                  <a:alpha val="41000"/>
                </a:schemeClr>
              </a:gs>
              <a:gs pos="100000">
                <a:schemeClr val="accent3">
                  <a:lumMod val="100000"/>
                </a:schemeClr>
              </a:gs>
            </a:gsLst>
            <a:path path="circle">
              <a:fillToRect l="50000" t="-80000" r="50000" b="180000"/>
            </a:path>
            <a:tileRect/>
          </a:gra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R="0" lvl="0" indent="0" algn="ctr" fontAlgn="auto">
              <a:lnSpc>
                <a:spcPct val="100000"/>
              </a:lnSpc>
              <a:spcBef>
                <a:spcPts val="0"/>
              </a:spcBef>
              <a:spcAft>
                <a:spcPts val="0"/>
              </a:spcAft>
              <a:buClrTx/>
              <a:buSzTx/>
              <a:buFontTx/>
              <a:buNone/>
              <a:tabLst/>
              <a:defRPr kumimoji="0" sz="3600" b="1" i="0" u="none" strike="noStrike" cap="none" spc="0" normalizeH="0" baseline="0">
                <a:ln>
                  <a:noFill/>
                </a:ln>
                <a:solidFill>
                  <a:srgbClr val="0E3C54"/>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E3C54"/>
                </a:solidFill>
                <a:effectLst/>
                <a:uLnTx/>
                <a:uFillTx/>
                <a:latin typeface="Calibri" panose="020F0502020204030204"/>
                <a:ea typeface="+mn-ea"/>
                <a:cs typeface="+mn-cs"/>
              </a:rPr>
              <a:t>N</a:t>
            </a:r>
            <a:r>
              <a:rPr kumimoji="0" lang="en-ZA" sz="3600" b="1" i="0" u="none" strike="noStrike" kern="1200" cap="none" spc="0" normalizeH="0" baseline="0" noProof="0" dirty="0">
                <a:ln>
                  <a:noFill/>
                </a:ln>
                <a:solidFill>
                  <a:srgbClr val="0E3C54"/>
                </a:solidFill>
                <a:effectLst/>
                <a:uLnTx/>
                <a:uFillTx/>
                <a:latin typeface="Calibri" panose="020F0502020204030204"/>
                <a:ea typeface="+mn-ea"/>
                <a:cs typeface="+mn-cs"/>
              </a:rPr>
              <a:t>ORTHERN CAPE CORRIDOR</a:t>
            </a:r>
          </a:p>
        </p:txBody>
      </p:sp>
      <p:pic>
        <p:nvPicPr>
          <p:cNvPr id="6" name="Picture 5">
            <a:extLst>
              <a:ext uri="{FF2B5EF4-FFF2-40B4-BE49-F238E27FC236}">
                <a16:creationId xmlns:a16="http://schemas.microsoft.com/office/drawing/2014/main" id="{8264E8B7-0BE8-4BF4-A630-DF4ED5E229A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2712" y="0"/>
            <a:ext cx="3312368" cy="1179314"/>
          </a:xfrm>
          <a:prstGeom prst="rect">
            <a:avLst/>
          </a:prstGeom>
        </p:spPr>
      </p:pic>
      <p:pic>
        <p:nvPicPr>
          <p:cNvPr id="11" name="Picture 10">
            <a:extLst>
              <a:ext uri="{FF2B5EF4-FFF2-40B4-BE49-F238E27FC236}">
                <a16:creationId xmlns:a16="http://schemas.microsoft.com/office/drawing/2014/main" id="{98888632-4CCB-4058-8F03-14029827BBE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9120336" y="204936"/>
            <a:ext cx="2941980" cy="769441"/>
          </a:xfrm>
          <a:prstGeom prst="rect">
            <a:avLst/>
          </a:prstGeom>
        </p:spPr>
      </p:pic>
    </p:spTree>
    <p:extLst>
      <p:ext uri="{BB962C8B-B14F-4D97-AF65-F5344CB8AC3E}">
        <p14:creationId xmlns:p14="http://schemas.microsoft.com/office/powerpoint/2010/main" val="27804015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31000"/>
            <a:lum/>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745003-5AF5-4246-A310-BFFAD473F9E1}"/>
              </a:ext>
            </a:extLst>
          </p:cNvPr>
          <p:cNvPicPr>
            <a:picLocks noChangeAspect="1"/>
          </p:cNvPicPr>
          <p:nvPr/>
        </p:nvPicPr>
        <p:blipFill>
          <a:blip r:embed="rId4"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4499322" y="0"/>
            <a:ext cx="7318028" cy="6857999"/>
          </a:xfrm>
          <a:prstGeom prst="roundRect">
            <a:avLst>
              <a:gd name="adj" fmla="val 7631"/>
            </a:avLst>
          </a:prstGeom>
          <a:solidFill>
            <a:srgbClr val="2F528F"/>
          </a:solidFill>
          <a:ln>
            <a:noFill/>
          </a:ln>
        </p:spPr>
      </p:pic>
      <p:sp>
        <p:nvSpPr>
          <p:cNvPr id="16" name="Freeform: Shape 15">
            <a:extLst>
              <a:ext uri="{FF2B5EF4-FFF2-40B4-BE49-F238E27FC236}">
                <a16:creationId xmlns:a16="http://schemas.microsoft.com/office/drawing/2014/main" id="{184E8307-592F-4C24-B16E-21285DFD1343}"/>
              </a:ext>
            </a:extLst>
          </p:cNvPr>
          <p:cNvSpPr/>
          <p:nvPr/>
        </p:nvSpPr>
        <p:spPr>
          <a:xfrm>
            <a:off x="4887786" y="1225151"/>
            <a:ext cx="5054668" cy="2798388"/>
          </a:xfrm>
          <a:custGeom>
            <a:avLst/>
            <a:gdLst>
              <a:gd name="connsiteX0" fmla="*/ 0 w 5687122"/>
              <a:gd name="connsiteY0" fmla="*/ 3144644 h 3419644"/>
              <a:gd name="connsiteX1" fmla="*/ 1405054 w 5687122"/>
              <a:gd name="connsiteY1" fmla="*/ 3317488 h 3419644"/>
              <a:gd name="connsiteX2" fmla="*/ 3741234 w 5687122"/>
              <a:gd name="connsiteY2" fmla="*/ 1767468 h 3419644"/>
              <a:gd name="connsiteX3" fmla="*/ 5179741 w 5687122"/>
              <a:gd name="connsiteY3" fmla="*/ 1494263 h 3419644"/>
              <a:gd name="connsiteX4" fmla="*/ 5687122 w 5687122"/>
              <a:gd name="connsiteY4" fmla="*/ 0 h 341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7122" h="3419644">
                <a:moveTo>
                  <a:pt x="0" y="3144644"/>
                </a:moveTo>
                <a:cubicBezTo>
                  <a:pt x="390757" y="3345830"/>
                  <a:pt x="781515" y="3547017"/>
                  <a:pt x="1405054" y="3317488"/>
                </a:cubicBezTo>
                <a:cubicBezTo>
                  <a:pt x="2028593" y="3087959"/>
                  <a:pt x="3112120" y="2071339"/>
                  <a:pt x="3741234" y="1767468"/>
                </a:cubicBezTo>
                <a:cubicBezTo>
                  <a:pt x="4370348" y="1463597"/>
                  <a:pt x="4855426" y="1788841"/>
                  <a:pt x="5179741" y="1494263"/>
                </a:cubicBezTo>
                <a:cubicBezTo>
                  <a:pt x="5504056" y="1199685"/>
                  <a:pt x="5595589" y="599842"/>
                  <a:pt x="5687122" y="0"/>
                </a:cubicBezTo>
              </a:path>
            </a:pathLst>
          </a:custGeom>
          <a:noFill/>
          <a:ln w="76200" cap="rn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A8219D4F-4CFF-4C73-BB96-84457874409D}"/>
              </a:ext>
            </a:extLst>
          </p:cNvPr>
          <p:cNvSpPr/>
          <p:nvPr/>
        </p:nvSpPr>
        <p:spPr>
          <a:xfrm>
            <a:off x="9813558" y="1140116"/>
            <a:ext cx="257792" cy="301484"/>
          </a:xfrm>
          <a:prstGeom prst="ellipse">
            <a:avLst/>
          </a:prstGeom>
          <a:solidFill>
            <a:srgbClr val="2F52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CE95464F-1694-4D4E-9C19-244CC08C1082}"/>
              </a:ext>
            </a:extLst>
          </p:cNvPr>
          <p:cNvSpPr/>
          <p:nvPr/>
        </p:nvSpPr>
        <p:spPr>
          <a:xfrm>
            <a:off x="9620215" y="1935483"/>
            <a:ext cx="257792" cy="301484"/>
          </a:xfrm>
          <a:prstGeom prst="ellipse">
            <a:avLst/>
          </a:prstGeom>
          <a:solidFill>
            <a:srgbClr val="2F52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9DE814A4-D188-4420-BBC3-2F601D932746}"/>
              </a:ext>
            </a:extLst>
          </p:cNvPr>
          <p:cNvSpPr/>
          <p:nvPr/>
        </p:nvSpPr>
        <p:spPr>
          <a:xfrm>
            <a:off x="8378850" y="2414973"/>
            <a:ext cx="257792" cy="301484"/>
          </a:xfrm>
          <a:prstGeom prst="ellipse">
            <a:avLst/>
          </a:prstGeom>
          <a:solidFill>
            <a:srgbClr val="2F52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EDD6F3DC-4139-4F9D-96E5-E7D71D2ACD0B}"/>
              </a:ext>
            </a:extLst>
          </p:cNvPr>
          <p:cNvSpPr/>
          <p:nvPr/>
        </p:nvSpPr>
        <p:spPr>
          <a:xfrm>
            <a:off x="5581658" y="3982304"/>
            <a:ext cx="891433" cy="1917132"/>
          </a:xfrm>
          <a:custGeom>
            <a:avLst/>
            <a:gdLst>
              <a:gd name="connsiteX0" fmla="*/ 323385 w 1025523"/>
              <a:gd name="connsiteY0" fmla="*/ 0 h 2068552"/>
              <a:gd name="connsiteX1" fmla="*/ 1020337 w 1025523"/>
              <a:gd name="connsiteY1" fmla="*/ 964581 h 2068552"/>
              <a:gd name="connsiteX2" fmla="*/ 0 w 1025523"/>
              <a:gd name="connsiteY2" fmla="*/ 2068552 h 2068552"/>
            </a:gdLst>
            <a:ahLst/>
            <a:cxnLst>
              <a:cxn ang="0">
                <a:pos x="connsiteX0" y="connsiteY0"/>
              </a:cxn>
              <a:cxn ang="0">
                <a:pos x="connsiteX1" y="connsiteY1"/>
              </a:cxn>
              <a:cxn ang="0">
                <a:pos x="connsiteX2" y="connsiteY2"/>
              </a:cxn>
            </a:cxnLst>
            <a:rect l="l" t="t" r="r" b="b"/>
            <a:pathLst>
              <a:path w="1025523" h="2068552">
                <a:moveTo>
                  <a:pt x="323385" y="0"/>
                </a:moveTo>
                <a:cubicBezTo>
                  <a:pt x="698810" y="309911"/>
                  <a:pt x="1074235" y="619822"/>
                  <a:pt x="1020337" y="964581"/>
                </a:cubicBezTo>
                <a:cubicBezTo>
                  <a:pt x="966440" y="1309340"/>
                  <a:pt x="483220" y="1688946"/>
                  <a:pt x="0" y="2068552"/>
                </a:cubicBezTo>
              </a:path>
            </a:pathLst>
          </a:custGeom>
          <a:noFill/>
          <a:ln w="76200" cap="rn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BCACED9A-5859-43C2-813A-956AB0053D2A}"/>
              </a:ext>
            </a:extLst>
          </p:cNvPr>
          <p:cNvSpPr/>
          <p:nvPr/>
        </p:nvSpPr>
        <p:spPr>
          <a:xfrm>
            <a:off x="5870772" y="3982304"/>
            <a:ext cx="2867042" cy="2020204"/>
          </a:xfrm>
          <a:custGeom>
            <a:avLst/>
            <a:gdLst>
              <a:gd name="connsiteX0" fmla="*/ 0 w 3780263"/>
              <a:gd name="connsiteY0" fmla="*/ 0 h 1984917"/>
              <a:gd name="connsiteX1" fmla="*/ 1232210 w 3780263"/>
              <a:gd name="connsiteY1" fmla="*/ 1477536 h 1984917"/>
              <a:gd name="connsiteX2" fmla="*/ 3763537 w 3780263"/>
              <a:gd name="connsiteY2" fmla="*/ 1984917 h 1984917"/>
              <a:gd name="connsiteX3" fmla="*/ 3763537 w 3780263"/>
              <a:gd name="connsiteY3" fmla="*/ 1984917 h 1984917"/>
              <a:gd name="connsiteX4" fmla="*/ 3780263 w 3780263"/>
              <a:gd name="connsiteY4" fmla="*/ 1968190 h 1984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263" h="1984917">
                <a:moveTo>
                  <a:pt x="0" y="0"/>
                </a:moveTo>
                <a:cubicBezTo>
                  <a:pt x="302477" y="573358"/>
                  <a:pt x="604954" y="1146716"/>
                  <a:pt x="1232210" y="1477536"/>
                </a:cubicBezTo>
                <a:cubicBezTo>
                  <a:pt x="1859466" y="1808356"/>
                  <a:pt x="3763537" y="1984917"/>
                  <a:pt x="3763537" y="1984917"/>
                </a:cubicBezTo>
                <a:lnTo>
                  <a:pt x="3763537" y="1984917"/>
                </a:lnTo>
                <a:lnTo>
                  <a:pt x="3780263" y="1968190"/>
                </a:lnTo>
              </a:path>
            </a:pathLst>
          </a:custGeom>
          <a:noFill/>
          <a:ln w="76200" cap="rn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35135355-3A0D-4AC4-B18B-4CC031E08106}"/>
              </a:ext>
            </a:extLst>
          </p:cNvPr>
          <p:cNvSpPr/>
          <p:nvPr/>
        </p:nvSpPr>
        <p:spPr>
          <a:xfrm>
            <a:off x="5918958" y="3064916"/>
            <a:ext cx="5228219" cy="953468"/>
          </a:xfrm>
          <a:custGeom>
            <a:avLst/>
            <a:gdLst>
              <a:gd name="connsiteX0" fmla="*/ 0 w 6049634"/>
              <a:gd name="connsiteY0" fmla="*/ 992521 h 1031550"/>
              <a:gd name="connsiteX1" fmla="*/ 5464097 w 6049634"/>
              <a:gd name="connsiteY1" fmla="*/ 62 h 1031550"/>
              <a:gd name="connsiteX2" fmla="*/ 5636941 w 6049634"/>
              <a:gd name="connsiteY2" fmla="*/ 1031550 h 1031550"/>
            </a:gdLst>
            <a:ahLst/>
            <a:cxnLst>
              <a:cxn ang="0">
                <a:pos x="connsiteX0" y="connsiteY0"/>
              </a:cxn>
              <a:cxn ang="0">
                <a:pos x="connsiteX1" y="connsiteY1"/>
              </a:cxn>
              <a:cxn ang="0">
                <a:pos x="connsiteX2" y="connsiteY2"/>
              </a:cxn>
            </a:cxnLst>
            <a:rect l="l" t="t" r="r" b="b"/>
            <a:pathLst>
              <a:path w="6049634" h="1031550">
                <a:moveTo>
                  <a:pt x="0" y="992521"/>
                </a:moveTo>
                <a:cubicBezTo>
                  <a:pt x="2262303" y="493039"/>
                  <a:pt x="4524607" y="-6443"/>
                  <a:pt x="5464097" y="62"/>
                </a:cubicBezTo>
                <a:cubicBezTo>
                  <a:pt x="6403587" y="6567"/>
                  <a:pt x="6020264" y="519058"/>
                  <a:pt x="5636941" y="1031550"/>
                </a:cubicBezTo>
              </a:path>
            </a:pathLst>
          </a:custGeom>
          <a:noFill/>
          <a:ln w="76200" cap="rn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Oval 28">
            <a:extLst>
              <a:ext uri="{FF2B5EF4-FFF2-40B4-BE49-F238E27FC236}">
                <a16:creationId xmlns:a16="http://schemas.microsoft.com/office/drawing/2014/main" id="{6A30A975-45D0-4DE0-8483-6F1EFA40FB92}"/>
              </a:ext>
            </a:extLst>
          </p:cNvPr>
          <p:cNvSpPr/>
          <p:nvPr/>
        </p:nvSpPr>
        <p:spPr>
          <a:xfrm>
            <a:off x="9391386" y="3043380"/>
            <a:ext cx="257792" cy="301484"/>
          </a:xfrm>
          <a:prstGeom prst="ellipse">
            <a:avLst/>
          </a:prstGeom>
          <a:solidFill>
            <a:srgbClr val="2F52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Oval 29">
            <a:extLst>
              <a:ext uri="{FF2B5EF4-FFF2-40B4-BE49-F238E27FC236}">
                <a16:creationId xmlns:a16="http://schemas.microsoft.com/office/drawing/2014/main" id="{001F5D82-ED5F-498E-8A62-E203AFE772BA}"/>
              </a:ext>
            </a:extLst>
          </p:cNvPr>
          <p:cNvSpPr/>
          <p:nvPr/>
        </p:nvSpPr>
        <p:spPr>
          <a:xfrm>
            <a:off x="10627493" y="3911819"/>
            <a:ext cx="257792" cy="301484"/>
          </a:xfrm>
          <a:prstGeom prst="ellipse">
            <a:avLst/>
          </a:prstGeom>
          <a:solidFill>
            <a:srgbClr val="2F52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Oval 30">
            <a:extLst>
              <a:ext uri="{FF2B5EF4-FFF2-40B4-BE49-F238E27FC236}">
                <a16:creationId xmlns:a16="http://schemas.microsoft.com/office/drawing/2014/main" id="{73586F77-B9FF-43D2-AA7D-0E516760FE9B}"/>
              </a:ext>
            </a:extLst>
          </p:cNvPr>
          <p:cNvSpPr/>
          <p:nvPr/>
        </p:nvSpPr>
        <p:spPr>
          <a:xfrm>
            <a:off x="5790062" y="3867641"/>
            <a:ext cx="257792" cy="301484"/>
          </a:xfrm>
          <a:prstGeom prst="ellipse">
            <a:avLst/>
          </a:prstGeom>
          <a:solidFill>
            <a:srgbClr val="2F52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Oval 31">
            <a:extLst>
              <a:ext uri="{FF2B5EF4-FFF2-40B4-BE49-F238E27FC236}">
                <a16:creationId xmlns:a16="http://schemas.microsoft.com/office/drawing/2014/main" id="{88D31D4D-AB3E-4C13-A24C-483B5F48CEA2}"/>
              </a:ext>
            </a:extLst>
          </p:cNvPr>
          <p:cNvSpPr/>
          <p:nvPr/>
        </p:nvSpPr>
        <p:spPr>
          <a:xfrm>
            <a:off x="8608918" y="5844405"/>
            <a:ext cx="257792" cy="301484"/>
          </a:xfrm>
          <a:prstGeom prst="ellipse">
            <a:avLst/>
          </a:prstGeom>
          <a:solidFill>
            <a:srgbClr val="2F52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Oval 32">
            <a:extLst>
              <a:ext uri="{FF2B5EF4-FFF2-40B4-BE49-F238E27FC236}">
                <a16:creationId xmlns:a16="http://schemas.microsoft.com/office/drawing/2014/main" id="{FE2F5515-792E-4F76-A993-79D312B4BCFB}"/>
              </a:ext>
            </a:extLst>
          </p:cNvPr>
          <p:cNvSpPr/>
          <p:nvPr/>
        </p:nvSpPr>
        <p:spPr>
          <a:xfrm>
            <a:off x="5394940" y="5748694"/>
            <a:ext cx="257792" cy="301484"/>
          </a:xfrm>
          <a:prstGeom prst="ellipse">
            <a:avLst/>
          </a:prstGeom>
          <a:solidFill>
            <a:srgbClr val="2F52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a16="http://schemas.microsoft.com/office/drawing/2014/main" id="{B65D1ECB-5666-426D-B92B-D36B1002917E}"/>
              </a:ext>
            </a:extLst>
          </p:cNvPr>
          <p:cNvSpPr/>
          <p:nvPr/>
        </p:nvSpPr>
        <p:spPr>
          <a:xfrm>
            <a:off x="4738737" y="3680821"/>
            <a:ext cx="257792" cy="301484"/>
          </a:xfrm>
          <a:prstGeom prst="ellipse">
            <a:avLst/>
          </a:prstGeom>
          <a:solidFill>
            <a:srgbClr val="2F52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Oval 34">
            <a:extLst>
              <a:ext uri="{FF2B5EF4-FFF2-40B4-BE49-F238E27FC236}">
                <a16:creationId xmlns:a16="http://schemas.microsoft.com/office/drawing/2014/main" id="{269B1EC6-2A72-436A-8EE4-2F0ED411ADCF}"/>
              </a:ext>
            </a:extLst>
          </p:cNvPr>
          <p:cNvSpPr/>
          <p:nvPr/>
        </p:nvSpPr>
        <p:spPr>
          <a:xfrm>
            <a:off x="7514789" y="2825329"/>
            <a:ext cx="257792" cy="301484"/>
          </a:xfrm>
          <a:prstGeom prst="ellipse">
            <a:avLst/>
          </a:prstGeom>
          <a:solidFill>
            <a:srgbClr val="2F52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18C9614D-BE85-4042-8A8B-7FB173EA0986}"/>
              </a:ext>
            </a:extLst>
          </p:cNvPr>
          <p:cNvSpPr/>
          <p:nvPr/>
        </p:nvSpPr>
        <p:spPr>
          <a:xfrm>
            <a:off x="9754529" y="2055587"/>
            <a:ext cx="955354" cy="267272"/>
          </a:xfrm>
          <a:custGeom>
            <a:avLst/>
            <a:gdLst>
              <a:gd name="connsiteX0" fmla="*/ 0 w 1105451"/>
              <a:gd name="connsiteY0" fmla="*/ 21531 h 289160"/>
              <a:gd name="connsiteX1" fmla="*/ 942278 w 1105451"/>
              <a:gd name="connsiteY1" fmla="*/ 27107 h 289160"/>
              <a:gd name="connsiteX2" fmla="*/ 1098395 w 1105451"/>
              <a:gd name="connsiteY2" fmla="*/ 289160 h 289160"/>
            </a:gdLst>
            <a:ahLst/>
            <a:cxnLst>
              <a:cxn ang="0">
                <a:pos x="connsiteX0" y="connsiteY0"/>
              </a:cxn>
              <a:cxn ang="0">
                <a:pos x="connsiteX1" y="connsiteY1"/>
              </a:cxn>
              <a:cxn ang="0">
                <a:pos x="connsiteX2" y="connsiteY2"/>
              </a:cxn>
            </a:cxnLst>
            <a:rect l="l" t="t" r="r" b="b"/>
            <a:pathLst>
              <a:path w="1105451" h="289160">
                <a:moveTo>
                  <a:pt x="0" y="21531"/>
                </a:moveTo>
                <a:cubicBezTo>
                  <a:pt x="379606" y="2016"/>
                  <a:pt x="759212" y="-17498"/>
                  <a:pt x="942278" y="27107"/>
                </a:cubicBezTo>
                <a:cubicBezTo>
                  <a:pt x="1125344" y="71712"/>
                  <a:pt x="1111869" y="180436"/>
                  <a:pt x="1098395" y="289160"/>
                </a:cubicBezTo>
              </a:path>
            </a:pathLst>
          </a:cu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Oval 36">
            <a:extLst>
              <a:ext uri="{FF2B5EF4-FFF2-40B4-BE49-F238E27FC236}">
                <a16:creationId xmlns:a16="http://schemas.microsoft.com/office/drawing/2014/main" id="{EC5348E1-09A6-4EFB-9CDB-946C63FF4CB4}"/>
              </a:ext>
            </a:extLst>
          </p:cNvPr>
          <p:cNvSpPr/>
          <p:nvPr/>
        </p:nvSpPr>
        <p:spPr>
          <a:xfrm>
            <a:off x="10580987" y="2055587"/>
            <a:ext cx="257792" cy="301484"/>
          </a:xfrm>
          <a:prstGeom prst="ellipse">
            <a:avLst/>
          </a:prstGeom>
          <a:solidFill>
            <a:srgbClr val="2F52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0" name="Picture 49">
            <a:extLst>
              <a:ext uri="{FF2B5EF4-FFF2-40B4-BE49-F238E27FC236}">
                <a16:creationId xmlns:a16="http://schemas.microsoft.com/office/drawing/2014/main" id="{0C1D9A54-3AF5-4930-8551-69C2AC54BB77}"/>
              </a:ext>
            </a:extLst>
          </p:cNvPr>
          <p:cNvPicPr>
            <a:picLocks noChangeAspect="1"/>
          </p:cNvPicPr>
          <p:nvPr/>
        </p:nvPicPr>
        <p:blipFill>
          <a:blip r:embed="rId5" cstate="email">
            <a:extLst>
              <a:ext uri="{BEBA8EAE-BF5A-486C-A8C5-ECC9F3942E4B}">
                <a14:imgProps xmlns:a14="http://schemas.microsoft.com/office/drawing/2010/main">
                  <a14:imgLayer r:embed="rId6">
                    <a14:imgEffect>
                      <a14:backgroundRemoval t="10000" b="90000" l="8400" r="91400">
                        <a14:foregroundMark x1="8400" y1="51410" x2="8400" y2="51410"/>
                        <a14:foregroundMark x1="91400" y1="51026" x2="91400" y2="51026"/>
                      </a14:backgroundRemoval>
                    </a14:imgEffect>
                  </a14:imgLayer>
                </a14:imgProps>
              </a:ext>
              <a:ext uri="{28A0092B-C50C-407E-A947-70E740481C1C}">
                <a14:useLocalDpi xmlns:a14="http://schemas.microsoft.com/office/drawing/2010/main"/>
              </a:ext>
            </a:extLst>
          </a:blip>
          <a:stretch>
            <a:fillRect/>
          </a:stretch>
        </p:blipFill>
        <p:spPr>
          <a:xfrm>
            <a:off x="3397951" y="3288447"/>
            <a:ext cx="1392604" cy="1086231"/>
          </a:xfrm>
          <a:prstGeom prst="rect">
            <a:avLst/>
          </a:prstGeom>
        </p:spPr>
      </p:pic>
      <p:sp>
        <p:nvSpPr>
          <p:cNvPr id="53" name="Freeform: Shape 52">
            <a:extLst>
              <a:ext uri="{FF2B5EF4-FFF2-40B4-BE49-F238E27FC236}">
                <a16:creationId xmlns:a16="http://schemas.microsoft.com/office/drawing/2014/main" id="{AC59618B-05D7-445B-81C5-707251405842}"/>
              </a:ext>
            </a:extLst>
          </p:cNvPr>
          <p:cNvSpPr/>
          <p:nvPr/>
        </p:nvSpPr>
        <p:spPr>
          <a:xfrm flipV="1">
            <a:off x="4859856" y="1441600"/>
            <a:ext cx="1392604" cy="2324256"/>
          </a:xfrm>
          <a:custGeom>
            <a:avLst/>
            <a:gdLst>
              <a:gd name="connsiteX0" fmla="*/ 0 w 3780263"/>
              <a:gd name="connsiteY0" fmla="*/ 0 h 1984917"/>
              <a:gd name="connsiteX1" fmla="*/ 1232210 w 3780263"/>
              <a:gd name="connsiteY1" fmla="*/ 1477536 h 1984917"/>
              <a:gd name="connsiteX2" fmla="*/ 3763537 w 3780263"/>
              <a:gd name="connsiteY2" fmla="*/ 1984917 h 1984917"/>
              <a:gd name="connsiteX3" fmla="*/ 3763537 w 3780263"/>
              <a:gd name="connsiteY3" fmla="*/ 1984917 h 1984917"/>
              <a:gd name="connsiteX4" fmla="*/ 3780263 w 3780263"/>
              <a:gd name="connsiteY4" fmla="*/ 1968190 h 1984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0263" h="1984917">
                <a:moveTo>
                  <a:pt x="0" y="0"/>
                </a:moveTo>
                <a:cubicBezTo>
                  <a:pt x="302477" y="573358"/>
                  <a:pt x="604954" y="1146716"/>
                  <a:pt x="1232210" y="1477536"/>
                </a:cubicBezTo>
                <a:cubicBezTo>
                  <a:pt x="1859466" y="1808356"/>
                  <a:pt x="3763537" y="1984917"/>
                  <a:pt x="3763537" y="1984917"/>
                </a:cubicBezTo>
                <a:lnTo>
                  <a:pt x="3763537" y="1984917"/>
                </a:lnTo>
                <a:lnTo>
                  <a:pt x="3780263" y="1968190"/>
                </a:lnTo>
              </a:path>
            </a:pathLst>
          </a:custGeom>
          <a:noFill/>
          <a:ln w="76200" cap="rn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Oval 53">
            <a:extLst>
              <a:ext uri="{FF2B5EF4-FFF2-40B4-BE49-F238E27FC236}">
                <a16:creationId xmlns:a16="http://schemas.microsoft.com/office/drawing/2014/main" id="{3E7472F8-896C-474A-999D-6CC1CAFB8745}"/>
              </a:ext>
            </a:extLst>
          </p:cNvPr>
          <p:cNvSpPr/>
          <p:nvPr/>
        </p:nvSpPr>
        <p:spPr>
          <a:xfrm>
            <a:off x="6123564" y="1290858"/>
            <a:ext cx="257792" cy="301484"/>
          </a:xfrm>
          <a:prstGeom prst="ellipse">
            <a:avLst/>
          </a:prstGeom>
          <a:solidFill>
            <a:srgbClr val="2F52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5" name="Picture 54">
            <a:extLst>
              <a:ext uri="{FF2B5EF4-FFF2-40B4-BE49-F238E27FC236}">
                <a16:creationId xmlns:a16="http://schemas.microsoft.com/office/drawing/2014/main" id="{971C55B9-0AE3-487A-8782-A233D34677D9}"/>
              </a:ext>
            </a:extLst>
          </p:cNvPr>
          <p:cNvPicPr/>
          <p:nvPr/>
        </p:nvPicPr>
        <p:blipFill rotWithShape="1">
          <a:blip r:embed="rId7" cstate="email">
            <a:extLst>
              <a:ext uri="{28A0092B-C50C-407E-A947-70E740481C1C}">
                <a14:useLocalDpi xmlns:a14="http://schemas.microsoft.com/office/drawing/2010/main"/>
              </a:ext>
            </a:extLst>
          </a:blip>
          <a:srcRect t="11873" r="6904" b="5810"/>
          <a:stretch/>
        </p:blipFill>
        <p:spPr bwMode="auto">
          <a:xfrm>
            <a:off x="5541303" y="3126814"/>
            <a:ext cx="582261" cy="736502"/>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56" name="Picture 55">
            <a:extLst>
              <a:ext uri="{FF2B5EF4-FFF2-40B4-BE49-F238E27FC236}">
                <a16:creationId xmlns:a16="http://schemas.microsoft.com/office/drawing/2014/main" id="{82CA7A96-CC06-4B6E-A926-A5160C4752B0}"/>
              </a:ext>
            </a:extLst>
          </p:cNvPr>
          <p:cNvPicPr>
            <a:picLocks noChangeAspect="1"/>
          </p:cNvPicPr>
          <p:nvPr/>
        </p:nvPicPr>
        <p:blipFill>
          <a:blip r:embed="rId8" cstate="email">
            <a:extLst>
              <a:ext uri="{BEBA8EAE-BF5A-486C-A8C5-ECC9F3942E4B}">
                <a14:imgProps xmlns:a14="http://schemas.microsoft.com/office/drawing/2010/main">
                  <a14:imgLayer r:embed="rId9">
                    <a14:imgEffect>
                      <a14:backgroundRemoval t="8007" b="89869" l="9967" r="89869">
                        <a14:foregroundMark x1="57190" y1="8007" x2="57190" y2="8007"/>
                      </a14:backgroundRemoval>
                    </a14:imgEffect>
                  </a14:imgLayer>
                </a14:imgProps>
              </a:ext>
              <a:ext uri="{28A0092B-C50C-407E-A947-70E740481C1C}">
                <a14:useLocalDpi xmlns:a14="http://schemas.microsoft.com/office/drawing/2010/main"/>
              </a:ext>
            </a:extLst>
          </a:blip>
          <a:stretch>
            <a:fillRect/>
          </a:stretch>
        </p:blipFill>
        <p:spPr>
          <a:xfrm>
            <a:off x="5423982" y="4036296"/>
            <a:ext cx="494976" cy="494976"/>
          </a:xfrm>
          <a:prstGeom prst="rect">
            <a:avLst/>
          </a:prstGeom>
        </p:spPr>
      </p:pic>
      <p:pic>
        <p:nvPicPr>
          <p:cNvPr id="57" name="Picture 56">
            <a:extLst>
              <a:ext uri="{FF2B5EF4-FFF2-40B4-BE49-F238E27FC236}">
                <a16:creationId xmlns:a16="http://schemas.microsoft.com/office/drawing/2014/main" id="{1A61B40E-BB90-49B6-823F-F813F69897BF}"/>
              </a:ext>
            </a:extLst>
          </p:cNvPr>
          <p:cNvPicPr>
            <a:picLocks noChangeAspect="1"/>
          </p:cNvPicPr>
          <p:nvPr/>
        </p:nvPicPr>
        <p:blipFill>
          <a:blip r:embed="rId8" cstate="email">
            <a:duotone>
              <a:schemeClr val="accent4">
                <a:shade val="45000"/>
                <a:satMod val="135000"/>
              </a:schemeClr>
              <a:prstClr val="white"/>
            </a:duotone>
            <a:extLst>
              <a:ext uri="{BEBA8EAE-BF5A-486C-A8C5-ECC9F3942E4B}">
                <a14:imgProps xmlns:a14="http://schemas.microsoft.com/office/drawing/2010/main">
                  <a14:imgLayer r:embed="rId9">
                    <a14:imgEffect>
                      <a14:backgroundRemoval t="8007" b="89869" l="9967" r="89869">
                        <a14:foregroundMark x1="57190" y1="8007" x2="57190" y2="8007"/>
                      </a14:backgroundRemoval>
                    </a14:imgEffect>
                  </a14:imgLayer>
                </a14:imgProps>
              </a:ext>
              <a:ext uri="{28A0092B-C50C-407E-A947-70E740481C1C}">
                <a14:useLocalDpi xmlns:a14="http://schemas.microsoft.com/office/drawing/2010/main"/>
              </a:ext>
            </a:extLst>
          </a:blip>
          <a:stretch>
            <a:fillRect/>
          </a:stretch>
        </p:blipFill>
        <p:spPr>
          <a:xfrm>
            <a:off x="8510445" y="2458388"/>
            <a:ext cx="494976" cy="494976"/>
          </a:xfrm>
          <a:prstGeom prst="rect">
            <a:avLst/>
          </a:prstGeom>
        </p:spPr>
      </p:pic>
      <p:pic>
        <p:nvPicPr>
          <p:cNvPr id="58" name="Picture 57">
            <a:extLst>
              <a:ext uri="{FF2B5EF4-FFF2-40B4-BE49-F238E27FC236}">
                <a16:creationId xmlns:a16="http://schemas.microsoft.com/office/drawing/2014/main" id="{A454C722-CB92-4817-B1B9-3C9274324A7D}"/>
              </a:ext>
            </a:extLst>
          </p:cNvPr>
          <p:cNvPicPr>
            <a:picLocks noChangeAspect="1"/>
          </p:cNvPicPr>
          <p:nvPr/>
        </p:nvPicPr>
        <p:blipFill>
          <a:blip r:embed="rId8" cstate="email">
            <a:duotone>
              <a:schemeClr val="accent4">
                <a:shade val="45000"/>
                <a:satMod val="135000"/>
              </a:schemeClr>
              <a:prstClr val="white"/>
            </a:duotone>
            <a:extLst>
              <a:ext uri="{BEBA8EAE-BF5A-486C-A8C5-ECC9F3942E4B}">
                <a14:imgProps xmlns:a14="http://schemas.microsoft.com/office/drawing/2010/main">
                  <a14:imgLayer r:embed="rId9">
                    <a14:imgEffect>
                      <a14:backgroundRemoval t="8007" b="89869" l="9967" r="89869">
                        <a14:foregroundMark x1="57190" y1="8007" x2="57190" y2="8007"/>
                      </a14:backgroundRemoval>
                    </a14:imgEffect>
                  </a14:imgLayer>
                </a14:imgProps>
              </a:ext>
              <a:ext uri="{28A0092B-C50C-407E-A947-70E740481C1C}">
                <a14:useLocalDpi xmlns:a14="http://schemas.microsoft.com/office/drawing/2010/main"/>
              </a:ext>
            </a:extLst>
          </a:blip>
          <a:stretch>
            <a:fillRect/>
          </a:stretch>
        </p:blipFill>
        <p:spPr>
          <a:xfrm>
            <a:off x="7333114" y="2375021"/>
            <a:ext cx="494976" cy="494976"/>
          </a:xfrm>
          <a:prstGeom prst="rect">
            <a:avLst/>
          </a:prstGeom>
        </p:spPr>
      </p:pic>
      <p:sp>
        <p:nvSpPr>
          <p:cNvPr id="59" name="Oval 58">
            <a:extLst>
              <a:ext uri="{FF2B5EF4-FFF2-40B4-BE49-F238E27FC236}">
                <a16:creationId xmlns:a16="http://schemas.microsoft.com/office/drawing/2014/main" id="{DB09A81E-773F-4940-8EC2-A4A93DF9B3FF}"/>
              </a:ext>
            </a:extLst>
          </p:cNvPr>
          <p:cNvSpPr/>
          <p:nvPr/>
        </p:nvSpPr>
        <p:spPr>
          <a:xfrm>
            <a:off x="6922731" y="3236499"/>
            <a:ext cx="257792" cy="301484"/>
          </a:xfrm>
          <a:prstGeom prst="ellipse">
            <a:avLst/>
          </a:prstGeom>
          <a:solidFill>
            <a:srgbClr val="2F52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0" name="Picture 59">
            <a:extLst>
              <a:ext uri="{FF2B5EF4-FFF2-40B4-BE49-F238E27FC236}">
                <a16:creationId xmlns:a16="http://schemas.microsoft.com/office/drawing/2014/main" id="{892536B3-4135-4394-B71F-CF5264F88BCD}"/>
              </a:ext>
            </a:extLst>
          </p:cNvPr>
          <p:cNvPicPr>
            <a:picLocks noChangeAspect="1"/>
          </p:cNvPicPr>
          <p:nvPr/>
        </p:nvPicPr>
        <p:blipFill>
          <a:blip r:embed="rId8" cstate="email">
            <a:duotone>
              <a:schemeClr val="accent4">
                <a:shade val="45000"/>
                <a:satMod val="135000"/>
              </a:schemeClr>
              <a:prstClr val="white"/>
            </a:duotone>
            <a:extLst>
              <a:ext uri="{BEBA8EAE-BF5A-486C-A8C5-ECC9F3942E4B}">
                <a14:imgProps xmlns:a14="http://schemas.microsoft.com/office/drawing/2010/main">
                  <a14:imgLayer r:embed="rId9">
                    <a14:imgEffect>
                      <a14:backgroundRemoval t="8007" b="89869" l="9967" r="89869">
                        <a14:foregroundMark x1="57190" y1="8007" x2="57190" y2="8007"/>
                      </a14:backgroundRemoval>
                    </a14:imgEffect>
                  </a14:imgLayer>
                </a14:imgProps>
              </a:ext>
              <a:ext uri="{28A0092B-C50C-407E-A947-70E740481C1C}">
                <a14:useLocalDpi xmlns:a14="http://schemas.microsoft.com/office/drawing/2010/main"/>
              </a:ext>
            </a:extLst>
          </a:blip>
          <a:stretch>
            <a:fillRect/>
          </a:stretch>
        </p:blipFill>
        <p:spPr>
          <a:xfrm>
            <a:off x="10005313" y="1106989"/>
            <a:ext cx="494976" cy="494976"/>
          </a:xfrm>
          <a:prstGeom prst="rect">
            <a:avLst/>
          </a:prstGeom>
        </p:spPr>
      </p:pic>
      <p:pic>
        <p:nvPicPr>
          <p:cNvPr id="61" name="Picture 60">
            <a:extLst>
              <a:ext uri="{FF2B5EF4-FFF2-40B4-BE49-F238E27FC236}">
                <a16:creationId xmlns:a16="http://schemas.microsoft.com/office/drawing/2014/main" id="{993A952C-9B5B-489E-BCD2-ABDF24ED0838}"/>
              </a:ext>
            </a:extLst>
          </p:cNvPr>
          <p:cNvPicPr>
            <a:picLocks noChangeAspect="1"/>
          </p:cNvPicPr>
          <p:nvPr/>
        </p:nvPicPr>
        <p:blipFill>
          <a:blip r:embed="rId8" cstate="email">
            <a:duotone>
              <a:schemeClr val="accent4">
                <a:shade val="45000"/>
                <a:satMod val="135000"/>
              </a:schemeClr>
              <a:prstClr val="white"/>
            </a:duotone>
            <a:extLst>
              <a:ext uri="{BEBA8EAE-BF5A-486C-A8C5-ECC9F3942E4B}">
                <a14:imgProps xmlns:a14="http://schemas.microsoft.com/office/drawing/2010/main">
                  <a14:imgLayer r:embed="rId9">
                    <a14:imgEffect>
                      <a14:backgroundRemoval t="8007" b="89869" l="9967" r="89869">
                        <a14:foregroundMark x1="57190" y1="8007" x2="57190" y2="8007"/>
                      </a14:backgroundRemoval>
                    </a14:imgEffect>
                  </a14:imgLayer>
                </a14:imgProps>
              </a:ext>
              <a:ext uri="{28A0092B-C50C-407E-A947-70E740481C1C}">
                <a14:useLocalDpi xmlns:a14="http://schemas.microsoft.com/office/drawing/2010/main"/>
              </a:ext>
            </a:extLst>
          </a:blip>
          <a:stretch>
            <a:fillRect/>
          </a:stretch>
        </p:blipFill>
        <p:spPr>
          <a:xfrm>
            <a:off x="10563253" y="1555456"/>
            <a:ext cx="494976" cy="494976"/>
          </a:xfrm>
          <a:prstGeom prst="rect">
            <a:avLst/>
          </a:prstGeom>
        </p:spPr>
      </p:pic>
      <p:pic>
        <p:nvPicPr>
          <p:cNvPr id="62" name="Picture 61">
            <a:extLst>
              <a:ext uri="{FF2B5EF4-FFF2-40B4-BE49-F238E27FC236}">
                <a16:creationId xmlns:a16="http://schemas.microsoft.com/office/drawing/2014/main" id="{4C4E70CE-1993-4F6F-8E25-9C2AC316D31D}"/>
              </a:ext>
            </a:extLst>
          </p:cNvPr>
          <p:cNvPicPr>
            <a:picLocks noChangeAspect="1"/>
          </p:cNvPicPr>
          <p:nvPr/>
        </p:nvPicPr>
        <p:blipFill>
          <a:blip r:embed="rId10" cstate="email">
            <a:extLst>
              <a:ext uri="{BEBA8EAE-BF5A-486C-A8C5-ECC9F3942E4B}">
                <a14:imgProps xmlns:a14="http://schemas.microsoft.com/office/drawing/2010/main">
                  <a14:imgLayer r:embed="rId11">
                    <a14:imgEffect>
                      <a14:backgroundRemoval t="10000" b="90000" l="8400" r="91400">
                        <a14:foregroundMark x1="8400" y1="51410" x2="8400" y2="51410"/>
                        <a14:foregroundMark x1="91400" y1="51026" x2="91400" y2="51026"/>
                      </a14:backgroundRemoval>
                    </a14:imgEffect>
                  </a14:imgLayer>
                </a14:imgProps>
              </a:ext>
              <a:ext uri="{28A0092B-C50C-407E-A947-70E740481C1C}">
                <a14:useLocalDpi xmlns:a14="http://schemas.microsoft.com/office/drawing/2010/main"/>
              </a:ext>
            </a:extLst>
          </a:blip>
          <a:stretch>
            <a:fillRect/>
          </a:stretch>
        </p:blipFill>
        <p:spPr>
          <a:xfrm>
            <a:off x="8742326" y="5748694"/>
            <a:ext cx="1135681" cy="885831"/>
          </a:xfrm>
          <a:prstGeom prst="rect">
            <a:avLst/>
          </a:prstGeom>
        </p:spPr>
      </p:pic>
      <p:pic>
        <p:nvPicPr>
          <p:cNvPr id="63" name="Picture 62">
            <a:extLst>
              <a:ext uri="{FF2B5EF4-FFF2-40B4-BE49-F238E27FC236}">
                <a16:creationId xmlns:a16="http://schemas.microsoft.com/office/drawing/2014/main" id="{54B5E14D-9E8F-473A-9BBF-6C9D751F687E}"/>
              </a:ext>
            </a:extLst>
          </p:cNvPr>
          <p:cNvPicPr>
            <a:picLocks noChangeAspect="1"/>
          </p:cNvPicPr>
          <p:nvPr/>
        </p:nvPicPr>
        <p:blipFill>
          <a:blip r:embed="rId12" cstate="email">
            <a:extLst>
              <a:ext uri="{BEBA8EAE-BF5A-486C-A8C5-ECC9F3942E4B}">
                <a14:imgProps xmlns:a14="http://schemas.microsoft.com/office/drawing/2010/main">
                  <a14:imgLayer r:embed="rId13">
                    <a14:imgEffect>
                      <a14:backgroundRemoval t="10000" b="90000" l="8400" r="91400">
                        <a14:foregroundMark x1="8400" y1="51410" x2="8400" y2="51410"/>
                        <a14:foregroundMark x1="91400" y1="51026" x2="91400" y2="51026"/>
                      </a14:backgroundRemoval>
                    </a14:imgEffect>
                  </a14:imgLayer>
                </a14:imgProps>
              </a:ext>
              <a:ext uri="{28A0092B-C50C-407E-A947-70E740481C1C}">
                <a14:useLocalDpi xmlns:a14="http://schemas.microsoft.com/office/drawing/2010/main"/>
              </a:ext>
            </a:extLst>
          </a:blip>
          <a:stretch>
            <a:fillRect/>
          </a:stretch>
        </p:blipFill>
        <p:spPr>
          <a:xfrm>
            <a:off x="10680013" y="3911819"/>
            <a:ext cx="1117203" cy="871418"/>
          </a:xfrm>
          <a:prstGeom prst="rect">
            <a:avLst/>
          </a:prstGeom>
        </p:spPr>
      </p:pic>
      <p:pic>
        <p:nvPicPr>
          <p:cNvPr id="64" name="Picture 63">
            <a:extLst>
              <a:ext uri="{FF2B5EF4-FFF2-40B4-BE49-F238E27FC236}">
                <a16:creationId xmlns:a16="http://schemas.microsoft.com/office/drawing/2014/main" id="{45D6EC27-A3A3-44D9-A753-7BC44F31A0DA}"/>
              </a:ext>
            </a:extLst>
          </p:cNvPr>
          <p:cNvPicPr>
            <a:picLocks noChangeAspect="1"/>
          </p:cNvPicPr>
          <p:nvPr/>
        </p:nvPicPr>
        <p:blipFill>
          <a:blip r:embed="rId10" cstate="email">
            <a:extLst>
              <a:ext uri="{BEBA8EAE-BF5A-486C-A8C5-ECC9F3942E4B}">
                <a14:imgProps xmlns:a14="http://schemas.microsoft.com/office/drawing/2010/main">
                  <a14:imgLayer r:embed="rId11">
                    <a14:imgEffect>
                      <a14:backgroundRemoval t="10000" b="90000" l="8400" r="91400">
                        <a14:foregroundMark x1="8400" y1="51410" x2="8400" y2="51410"/>
                        <a14:foregroundMark x1="91400" y1="51026" x2="91400" y2="51026"/>
                      </a14:backgroundRemoval>
                    </a14:imgEffect>
                  </a14:imgLayer>
                </a14:imgProps>
              </a:ext>
              <a:ext uri="{28A0092B-C50C-407E-A947-70E740481C1C}">
                <a14:useLocalDpi xmlns:a14="http://schemas.microsoft.com/office/drawing/2010/main"/>
              </a:ext>
            </a:extLst>
          </a:blip>
          <a:stretch>
            <a:fillRect/>
          </a:stretch>
        </p:blipFill>
        <p:spPr>
          <a:xfrm>
            <a:off x="4517051" y="5765759"/>
            <a:ext cx="1135681" cy="885831"/>
          </a:xfrm>
          <a:prstGeom prst="rect">
            <a:avLst/>
          </a:prstGeom>
        </p:spPr>
      </p:pic>
      <p:sp>
        <p:nvSpPr>
          <p:cNvPr id="65" name="Rectangle: Rounded Corners 64">
            <a:extLst>
              <a:ext uri="{FF2B5EF4-FFF2-40B4-BE49-F238E27FC236}">
                <a16:creationId xmlns:a16="http://schemas.microsoft.com/office/drawing/2014/main" id="{1DDD94B5-2CF1-4AA5-8762-07A19A8F8031}"/>
              </a:ext>
            </a:extLst>
          </p:cNvPr>
          <p:cNvSpPr/>
          <p:nvPr/>
        </p:nvSpPr>
        <p:spPr>
          <a:xfrm>
            <a:off x="8166346" y="1991297"/>
            <a:ext cx="903144" cy="235777"/>
          </a:xfrm>
          <a:prstGeom prst="roundRect">
            <a:avLst/>
          </a:prstGeom>
          <a:solidFill>
            <a:schemeClr val="accent1">
              <a:alpha val="66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2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ndara" panose="020E0502030303020204" pitchFamily="34" charset="0"/>
                <a:ea typeface="+mn-ea"/>
                <a:cs typeface="+mn-cs"/>
              </a:rPr>
              <a:t>PGM</a:t>
            </a:r>
          </a:p>
        </p:txBody>
      </p:sp>
      <p:pic>
        <p:nvPicPr>
          <p:cNvPr id="66" name="Picture 65">
            <a:extLst>
              <a:ext uri="{FF2B5EF4-FFF2-40B4-BE49-F238E27FC236}">
                <a16:creationId xmlns:a16="http://schemas.microsoft.com/office/drawing/2014/main" id="{BF23E56E-ADE5-49A8-A4BE-C1BDFD58FDC0}"/>
              </a:ext>
            </a:extLst>
          </p:cNvPr>
          <p:cNvPicPr>
            <a:picLocks noChangeAspect="1"/>
          </p:cNvPicPr>
          <p:nvPr/>
        </p:nvPicPr>
        <p:blipFill>
          <a:blip r:embed="rId14" cstate="email">
            <a:duotone>
              <a:schemeClr val="accent6">
                <a:shade val="45000"/>
                <a:satMod val="135000"/>
              </a:schemeClr>
              <a:prstClr val="white"/>
            </a:duotone>
            <a:extLst>
              <a:ext uri="{BEBA8EAE-BF5A-486C-A8C5-ECC9F3942E4B}">
                <a14:imgProps xmlns:a14="http://schemas.microsoft.com/office/drawing/2010/main">
                  <a14:imgLayer r:embed="rId15">
                    <a14:imgEffect>
                      <a14:backgroundRemoval t="9973" b="89891" l="10000" r="95125">
                        <a14:foregroundMark x1="24500" y1="86202" x2="24500" y2="86202"/>
                        <a14:foregroundMark x1="36875" y1="46311" x2="36875" y2="46311"/>
                        <a14:foregroundMark x1="32875" y1="34973" x2="32875" y2="34973"/>
                        <a14:foregroundMark x1="31375" y1="26639" x2="31375" y2="26639"/>
                        <a14:foregroundMark x1="39250" y1="26913" x2="39250" y2="26913"/>
                        <a14:foregroundMark x1="54000" y1="30738" x2="54000" y2="30738"/>
                        <a14:foregroundMark x1="63000" y1="32377" x2="63000" y2="32377"/>
                        <a14:foregroundMark x1="71000" y1="32787" x2="71000" y2="32787"/>
                        <a14:foregroundMark x1="62625" y1="21038" x2="62625" y2="21038"/>
                        <a14:foregroundMark x1="95125" y1="27049" x2="95125" y2="27049"/>
                        <a14:foregroundMark x1="80750" y1="63525" x2="80750" y2="63525"/>
                        <a14:foregroundMark x1="72750" y1="59426" x2="72750" y2="59426"/>
                        <a14:foregroundMark x1="64000" y1="61612" x2="64000" y2="61612"/>
                        <a14:foregroundMark x1="60625" y1="48634" x2="61125" y2="48634"/>
                        <a14:foregroundMark x1="69375" y1="46721" x2="69375" y2="46721"/>
                        <a14:foregroundMark x1="76125" y1="49180" x2="76125" y2="49180"/>
                        <a14:foregroundMark x1="75375" y1="41530" x2="75375" y2="41530"/>
                        <a14:foregroundMark x1="65625" y1="41667" x2="65625" y2="41667"/>
                        <a14:foregroundMark x1="56000" y1="41530" x2="56000" y2="41530"/>
                        <a14:foregroundMark x1="48375" y1="40027" x2="48375" y2="40027"/>
                        <a14:foregroundMark x1="50250" y1="48087" x2="50250" y2="48087"/>
                        <a14:foregroundMark x1="55375" y1="59563" x2="55375" y2="59563"/>
                        <a14:foregroundMark x1="44250" y1="59973" x2="44250" y2="59973"/>
                      </a14:backgroundRemoval>
                    </a14:imgEffect>
                  </a14:imgLayer>
                </a14:imgProps>
              </a:ext>
              <a:ext uri="{28A0092B-C50C-407E-A947-70E740481C1C}">
                <a14:useLocalDpi xmlns:a14="http://schemas.microsoft.com/office/drawing/2010/main"/>
              </a:ext>
            </a:extLst>
          </a:blip>
          <a:stretch>
            <a:fillRect/>
          </a:stretch>
        </p:blipFill>
        <p:spPr>
          <a:xfrm>
            <a:off x="6392653" y="2792178"/>
            <a:ext cx="689868" cy="631230"/>
          </a:xfrm>
          <a:prstGeom prst="rect">
            <a:avLst/>
          </a:prstGeom>
        </p:spPr>
      </p:pic>
      <p:pic>
        <p:nvPicPr>
          <p:cNvPr id="67" name="Picture 66">
            <a:extLst>
              <a:ext uri="{FF2B5EF4-FFF2-40B4-BE49-F238E27FC236}">
                <a16:creationId xmlns:a16="http://schemas.microsoft.com/office/drawing/2014/main" id="{A798486D-7B9A-4D48-905B-2E02D9AD9AB7}"/>
              </a:ext>
            </a:extLst>
          </p:cNvPr>
          <p:cNvPicPr>
            <a:picLocks noChangeAspect="1"/>
          </p:cNvPicPr>
          <p:nvPr/>
        </p:nvPicPr>
        <p:blipFill>
          <a:blip r:embed="rId16" cstate="email">
            <a:duotone>
              <a:schemeClr val="accent6">
                <a:shade val="45000"/>
                <a:satMod val="135000"/>
              </a:schemeClr>
              <a:prstClr val="white"/>
            </a:duotone>
            <a:extLst>
              <a:ext uri="{BEBA8EAE-BF5A-486C-A8C5-ECC9F3942E4B}">
                <a14:imgProps xmlns:a14="http://schemas.microsoft.com/office/drawing/2010/main">
                  <a14:imgLayer r:embed="rId17">
                    <a14:imgEffect>
                      <a14:backgroundRemoval t="9973" b="89891" l="10000" r="95125">
                        <a14:foregroundMark x1="24500" y1="86202" x2="24500" y2="86202"/>
                        <a14:foregroundMark x1="36875" y1="46311" x2="36875" y2="46311"/>
                        <a14:foregroundMark x1="32875" y1="34973" x2="32875" y2="34973"/>
                        <a14:foregroundMark x1="31375" y1="26639" x2="31375" y2="26639"/>
                        <a14:foregroundMark x1="39250" y1="26913" x2="39250" y2="26913"/>
                        <a14:foregroundMark x1="54000" y1="30738" x2="54000" y2="30738"/>
                        <a14:foregroundMark x1="63000" y1="32377" x2="63000" y2="32377"/>
                        <a14:foregroundMark x1="71000" y1="32787" x2="71000" y2="32787"/>
                        <a14:foregroundMark x1="62625" y1="21038" x2="62625" y2="21038"/>
                        <a14:foregroundMark x1="95125" y1="27049" x2="95125" y2="27049"/>
                        <a14:foregroundMark x1="80750" y1="63525" x2="80750" y2="63525"/>
                        <a14:foregroundMark x1="72750" y1="59426" x2="72750" y2="59426"/>
                        <a14:foregroundMark x1="64000" y1="61612" x2="64000" y2="61612"/>
                        <a14:foregroundMark x1="60625" y1="48634" x2="61125" y2="48634"/>
                        <a14:foregroundMark x1="69375" y1="46721" x2="69375" y2="46721"/>
                        <a14:foregroundMark x1="76125" y1="49180" x2="76125" y2="49180"/>
                        <a14:foregroundMark x1="75375" y1="41530" x2="75375" y2="41530"/>
                        <a14:foregroundMark x1="65625" y1="41667" x2="65625" y2="41667"/>
                        <a14:foregroundMark x1="56000" y1="41530" x2="56000" y2="41530"/>
                        <a14:foregroundMark x1="48375" y1="40027" x2="48375" y2="40027"/>
                        <a14:foregroundMark x1="50250" y1="48087" x2="50250" y2="48087"/>
                        <a14:foregroundMark x1="55375" y1="59563" x2="55375" y2="59563"/>
                        <a14:foregroundMark x1="44250" y1="59973" x2="44250" y2="59973"/>
                      </a14:backgroundRemoval>
                    </a14:imgEffect>
                  </a14:imgLayer>
                </a14:imgProps>
              </a:ext>
              <a:ext uri="{28A0092B-C50C-407E-A947-70E740481C1C}">
                <a14:useLocalDpi xmlns:a14="http://schemas.microsoft.com/office/drawing/2010/main"/>
              </a:ext>
            </a:extLst>
          </a:blip>
          <a:stretch>
            <a:fillRect/>
          </a:stretch>
        </p:blipFill>
        <p:spPr>
          <a:xfrm>
            <a:off x="4915297" y="3415901"/>
            <a:ext cx="539629" cy="493761"/>
          </a:xfrm>
          <a:prstGeom prst="rect">
            <a:avLst/>
          </a:prstGeom>
        </p:spPr>
      </p:pic>
      <p:pic>
        <p:nvPicPr>
          <p:cNvPr id="68" name="Picture 67">
            <a:extLst>
              <a:ext uri="{FF2B5EF4-FFF2-40B4-BE49-F238E27FC236}">
                <a16:creationId xmlns:a16="http://schemas.microsoft.com/office/drawing/2014/main" id="{00CB5F5D-564A-4E16-9947-2588346D5D53}"/>
              </a:ext>
            </a:extLst>
          </p:cNvPr>
          <p:cNvPicPr>
            <a:picLocks noChangeAspect="1"/>
          </p:cNvPicPr>
          <p:nvPr/>
        </p:nvPicPr>
        <p:blipFill>
          <a:blip r:embed="rId16" cstate="email">
            <a:duotone>
              <a:schemeClr val="accent6">
                <a:shade val="45000"/>
                <a:satMod val="135000"/>
              </a:schemeClr>
              <a:prstClr val="white"/>
            </a:duotone>
            <a:extLst>
              <a:ext uri="{BEBA8EAE-BF5A-486C-A8C5-ECC9F3942E4B}">
                <a14:imgProps xmlns:a14="http://schemas.microsoft.com/office/drawing/2010/main">
                  <a14:imgLayer r:embed="rId17">
                    <a14:imgEffect>
                      <a14:backgroundRemoval t="9973" b="89891" l="10000" r="95125">
                        <a14:foregroundMark x1="24500" y1="86202" x2="24500" y2="86202"/>
                        <a14:foregroundMark x1="36875" y1="46311" x2="36875" y2="46311"/>
                        <a14:foregroundMark x1="32875" y1="34973" x2="32875" y2="34973"/>
                        <a14:foregroundMark x1="31375" y1="26639" x2="31375" y2="26639"/>
                        <a14:foregroundMark x1="39250" y1="26913" x2="39250" y2="26913"/>
                        <a14:foregroundMark x1="54000" y1="30738" x2="54000" y2="30738"/>
                        <a14:foregroundMark x1="63000" y1="32377" x2="63000" y2="32377"/>
                        <a14:foregroundMark x1="71000" y1="32787" x2="71000" y2="32787"/>
                        <a14:foregroundMark x1="62625" y1="21038" x2="62625" y2="21038"/>
                        <a14:foregroundMark x1="95125" y1="27049" x2="95125" y2="27049"/>
                        <a14:foregroundMark x1="80750" y1="63525" x2="80750" y2="63525"/>
                        <a14:foregroundMark x1="72750" y1="59426" x2="72750" y2="59426"/>
                        <a14:foregroundMark x1="64000" y1="61612" x2="64000" y2="61612"/>
                        <a14:foregroundMark x1="60625" y1="48634" x2="61125" y2="48634"/>
                        <a14:foregroundMark x1="69375" y1="46721" x2="69375" y2="46721"/>
                        <a14:foregroundMark x1="76125" y1="49180" x2="76125" y2="49180"/>
                        <a14:foregroundMark x1="75375" y1="41530" x2="75375" y2="41530"/>
                        <a14:foregroundMark x1="65625" y1="41667" x2="65625" y2="41667"/>
                        <a14:foregroundMark x1="56000" y1="41530" x2="56000" y2="41530"/>
                        <a14:foregroundMark x1="48375" y1="40027" x2="48375" y2="40027"/>
                        <a14:foregroundMark x1="50250" y1="48087" x2="50250" y2="48087"/>
                        <a14:foregroundMark x1="55375" y1="59563" x2="55375" y2="59563"/>
                        <a14:foregroundMark x1="44250" y1="59973" x2="44250" y2="59973"/>
                      </a14:backgroundRemoval>
                    </a14:imgEffect>
                  </a14:imgLayer>
                </a14:imgProps>
              </a:ext>
              <a:ext uri="{28A0092B-C50C-407E-A947-70E740481C1C}">
                <a14:useLocalDpi xmlns:a14="http://schemas.microsoft.com/office/drawing/2010/main"/>
              </a:ext>
            </a:extLst>
          </a:blip>
          <a:stretch>
            <a:fillRect/>
          </a:stretch>
        </p:blipFill>
        <p:spPr>
          <a:xfrm>
            <a:off x="5001674" y="4082821"/>
            <a:ext cx="539629" cy="493761"/>
          </a:xfrm>
          <a:prstGeom prst="rect">
            <a:avLst/>
          </a:prstGeom>
        </p:spPr>
      </p:pic>
      <p:pic>
        <p:nvPicPr>
          <p:cNvPr id="69" name="Picture 68">
            <a:extLst>
              <a:ext uri="{FF2B5EF4-FFF2-40B4-BE49-F238E27FC236}">
                <a16:creationId xmlns:a16="http://schemas.microsoft.com/office/drawing/2014/main" id="{58BBEE65-99E6-4A4C-BD81-EADFFADE4281}"/>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7795565" y="2911376"/>
            <a:ext cx="776654" cy="361180"/>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71" name="Picture 70">
            <a:extLst>
              <a:ext uri="{FF2B5EF4-FFF2-40B4-BE49-F238E27FC236}">
                <a16:creationId xmlns:a16="http://schemas.microsoft.com/office/drawing/2014/main" id="{E6AB1FE7-D7D8-49A5-A89A-CAA99A616AB3}"/>
              </a:ext>
            </a:extLst>
          </p:cNvPr>
          <p:cNvPicPr/>
          <p:nvPr/>
        </p:nvPicPr>
        <p:blipFill rotWithShape="1">
          <a:blip r:embed="rId7" cstate="email">
            <a:extLst>
              <a:ext uri="{28A0092B-C50C-407E-A947-70E740481C1C}">
                <a14:useLocalDpi xmlns:a14="http://schemas.microsoft.com/office/drawing/2010/main"/>
              </a:ext>
            </a:extLst>
          </a:blip>
          <a:srcRect t="11873" r="6904" b="5810"/>
          <a:stretch/>
        </p:blipFill>
        <p:spPr bwMode="auto">
          <a:xfrm>
            <a:off x="1032686" y="2704266"/>
            <a:ext cx="1354010" cy="1407476"/>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72" name="Picture 71">
            <a:extLst>
              <a:ext uri="{FF2B5EF4-FFF2-40B4-BE49-F238E27FC236}">
                <a16:creationId xmlns:a16="http://schemas.microsoft.com/office/drawing/2014/main" id="{2549A4A4-9DF3-4554-9BC6-603CC130E7B2}"/>
              </a:ext>
            </a:extLst>
          </p:cNvPr>
          <p:cNvPicPr>
            <a:picLocks noChangeAspect="1"/>
          </p:cNvPicPr>
          <p:nvPr/>
        </p:nvPicPr>
        <p:blipFill rotWithShape="1">
          <a:blip r:embed="rId19" cstate="email">
            <a:extLst>
              <a:ext uri="{28A0092B-C50C-407E-A947-70E740481C1C}">
                <a14:useLocalDpi xmlns:a14="http://schemas.microsoft.com/office/drawing/2010/main"/>
              </a:ext>
            </a:extLst>
          </a:blip>
          <a:srcRect/>
          <a:stretch/>
        </p:blipFill>
        <p:spPr>
          <a:xfrm>
            <a:off x="436632" y="5765759"/>
            <a:ext cx="2601384" cy="984603"/>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73" name="Picture 72">
            <a:extLst>
              <a:ext uri="{FF2B5EF4-FFF2-40B4-BE49-F238E27FC236}">
                <a16:creationId xmlns:a16="http://schemas.microsoft.com/office/drawing/2014/main" id="{16A72FFB-B906-45B6-BEBA-A8664EF37AC8}"/>
              </a:ext>
            </a:extLst>
          </p:cNvPr>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918909" y="4396162"/>
            <a:ext cx="1440968" cy="1111781"/>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44" name="Title 1">
            <a:extLst>
              <a:ext uri="{FF2B5EF4-FFF2-40B4-BE49-F238E27FC236}">
                <a16:creationId xmlns:a16="http://schemas.microsoft.com/office/drawing/2014/main" id="{B8A3C241-DE02-448C-9B42-1EB4B0BDDBC9}"/>
              </a:ext>
            </a:extLst>
          </p:cNvPr>
          <p:cNvSpPr txBox="1">
            <a:spLocks/>
          </p:cNvSpPr>
          <p:nvPr/>
        </p:nvSpPr>
        <p:spPr>
          <a:xfrm>
            <a:off x="0" y="11668"/>
            <a:ext cx="4517051" cy="897088"/>
          </a:xfrm>
          <a:prstGeom prst="roundRect">
            <a:avLst/>
          </a:prstGeom>
          <a:solidFill>
            <a:srgbClr val="006432"/>
          </a:solidFill>
          <a:ln>
            <a:noFill/>
          </a:ln>
          <a:effectLst/>
          <a:scene3d>
            <a:camera prst="orthographicFront">
              <a:rot lat="0" lon="0" rev="0"/>
            </a:camera>
            <a:lightRig rig="contrasting" dir="t">
              <a:rot lat="0" lon="0" rev="7800000"/>
            </a:lightRig>
          </a:scene3d>
          <a:sp3d>
            <a:bevelT w="139700" h="139700"/>
          </a:sp3d>
        </p:spPr>
        <p:style>
          <a:lnRef idx="0">
            <a:schemeClr val="accent4"/>
          </a:lnRef>
          <a:fillRef idx="3">
            <a:schemeClr val="accent4"/>
          </a:fillRef>
          <a:effectRef idx="3">
            <a:schemeClr val="accent4"/>
          </a:effectRef>
          <a:fontRef idx="minor">
            <a:schemeClr val="lt1"/>
          </a:fontRef>
        </p:style>
        <p:txBody>
          <a:bodyPr vert="horz" lIns="91440" tIns="45720" rIns="91440" bIns="45720" rtlCol="0" anchor="ctr">
            <a:noAutofit/>
          </a:bodyPr>
          <a:lstStyle>
            <a:defPPr>
              <a:defRPr lang="en-US"/>
            </a:defPPr>
            <a:lvl1pPr marR="0" lvl="0" indent="0" defTabSz="457200" fontAlgn="auto">
              <a:lnSpc>
                <a:spcPct val="90000"/>
              </a:lnSpc>
              <a:spcBef>
                <a:spcPct val="0"/>
              </a:spcBef>
              <a:spcAft>
                <a:spcPts val="0"/>
              </a:spcAft>
              <a:buClrTx/>
              <a:buSzTx/>
              <a:buFontTx/>
              <a:buNone/>
              <a:tabLst/>
              <a:defRPr sz="3600" b="1">
                <a:solidFill>
                  <a:prstClr val="white"/>
                </a:solidFill>
                <a:latin typeface="Abel" panose="02000506030000020004" pitchFamily="2" charset="0"/>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dirty="0"/>
              <a:t>NORTHERN CAPE CORRIDOR</a:t>
            </a:r>
          </a:p>
        </p:txBody>
      </p:sp>
      <p:pic>
        <p:nvPicPr>
          <p:cNvPr id="6146" name="Picture 2" descr="The Southern African Development Community (SADC): Outstanding Contribution  to Socio-Economic Development Southern Africa 2020 | CFI.co">
            <a:extLst>
              <a:ext uri="{FF2B5EF4-FFF2-40B4-BE49-F238E27FC236}">
                <a16:creationId xmlns:a16="http://schemas.microsoft.com/office/drawing/2014/main" id="{662DE8C6-F4F9-4866-AC9E-3A0A41BC13EF}"/>
              </a:ext>
            </a:extLst>
          </p:cNvPr>
          <p:cNvPicPr>
            <a:picLocks noChangeAspect="1" noChangeArrowheads="1"/>
          </p:cNvPicPr>
          <p:nvPr/>
        </p:nvPicPr>
        <p:blipFill rotWithShape="1">
          <a:blip r:embed="rId21" cstate="email">
            <a:extLst>
              <a:ext uri="{28A0092B-C50C-407E-A947-70E740481C1C}">
                <a14:useLocalDpi xmlns:a14="http://schemas.microsoft.com/office/drawing/2010/main"/>
              </a:ext>
            </a:extLst>
          </a:blip>
          <a:srcRect/>
          <a:stretch/>
        </p:blipFill>
        <p:spPr bwMode="auto">
          <a:xfrm>
            <a:off x="5652732" y="145468"/>
            <a:ext cx="1163348" cy="1132634"/>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CFFA69B4-DB7A-81FA-48E7-F5FB37190345}"/>
              </a:ext>
            </a:extLst>
          </p:cNvPr>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682193" y="4336157"/>
            <a:ext cx="2071744" cy="1312497"/>
          </a:xfrm>
          <a:prstGeom prst="roundRect">
            <a:avLst/>
          </a:prstGeom>
          <a:effectLst>
            <a:innerShdw blurRad="114300">
              <a:prstClr val="black"/>
            </a:innerShdw>
          </a:effectLst>
        </p:spPr>
      </p:pic>
      <p:pic>
        <p:nvPicPr>
          <p:cNvPr id="3" name="Picture 2">
            <a:extLst>
              <a:ext uri="{FF2B5EF4-FFF2-40B4-BE49-F238E27FC236}">
                <a16:creationId xmlns:a16="http://schemas.microsoft.com/office/drawing/2014/main" id="{14115D1C-7BF2-7465-0DE1-16CA6B8E5167}"/>
              </a:ext>
            </a:extLst>
          </p:cNvPr>
          <p:cNvPicPr>
            <a:picLocks noChangeAspect="1"/>
          </p:cNvPicPr>
          <p:nvPr/>
        </p:nvPicPr>
        <p:blipFill>
          <a:blip r:embed="rId23" cstate="email">
            <a:extLst>
              <a:ext uri="{28A0092B-C50C-407E-A947-70E740481C1C}">
                <a14:useLocalDpi xmlns:a14="http://schemas.microsoft.com/office/drawing/2010/main"/>
              </a:ext>
            </a:extLst>
          </a:blip>
          <a:stretch>
            <a:fillRect/>
          </a:stretch>
        </p:blipFill>
        <p:spPr>
          <a:xfrm>
            <a:off x="6804229" y="3508443"/>
            <a:ext cx="668717" cy="423647"/>
          </a:xfrm>
          <a:prstGeom prst="roundRect">
            <a:avLst/>
          </a:prstGeom>
          <a:effectLst>
            <a:innerShdw blurRad="114300">
              <a:prstClr val="black"/>
            </a:innerShdw>
          </a:effectLst>
        </p:spPr>
      </p:pic>
      <p:pic>
        <p:nvPicPr>
          <p:cNvPr id="5" name="Picture 4">
            <a:extLst>
              <a:ext uri="{FF2B5EF4-FFF2-40B4-BE49-F238E27FC236}">
                <a16:creationId xmlns:a16="http://schemas.microsoft.com/office/drawing/2014/main" id="{BE39C5A9-64C3-2820-54C2-02567CAECB12}"/>
              </a:ext>
            </a:extLst>
          </p:cNvPr>
          <p:cNvPicPr>
            <a:picLocks noChangeAspect="1"/>
          </p:cNvPicPr>
          <p:nvPr/>
        </p:nvPicPr>
        <p:blipFill>
          <a:blip r:embed="rId24" cstate="email">
            <a:extLst>
              <a:ext uri="{28A0092B-C50C-407E-A947-70E740481C1C}">
                <a14:useLocalDpi xmlns:a14="http://schemas.microsoft.com/office/drawing/2010/main"/>
              </a:ext>
            </a:extLst>
          </a:blip>
          <a:stretch>
            <a:fillRect/>
          </a:stretch>
        </p:blipFill>
        <p:spPr>
          <a:xfrm>
            <a:off x="192718" y="1106989"/>
            <a:ext cx="2944033" cy="1472017"/>
          </a:xfrm>
          <a:prstGeom prst="rect">
            <a:avLst/>
          </a:prstGeom>
        </p:spPr>
      </p:pic>
      <p:pic>
        <p:nvPicPr>
          <p:cNvPr id="6" name="Picture 5">
            <a:extLst>
              <a:ext uri="{FF2B5EF4-FFF2-40B4-BE49-F238E27FC236}">
                <a16:creationId xmlns:a16="http://schemas.microsoft.com/office/drawing/2014/main" id="{D1CB7671-0BF5-B3DE-D3F4-A91E9F3611FA}"/>
              </a:ext>
            </a:extLst>
          </p:cNvPr>
          <p:cNvPicPr>
            <a:picLocks noChangeAspect="1"/>
          </p:cNvPicPr>
          <p:nvPr/>
        </p:nvPicPr>
        <p:blipFill>
          <a:blip r:embed="rId25" cstate="email">
            <a:extLst>
              <a:ext uri="{28A0092B-C50C-407E-A947-70E740481C1C}">
                <a14:useLocalDpi xmlns:a14="http://schemas.microsoft.com/office/drawing/2010/main"/>
              </a:ext>
            </a:extLst>
          </a:blip>
          <a:stretch>
            <a:fillRect/>
          </a:stretch>
        </p:blipFill>
        <p:spPr>
          <a:xfrm>
            <a:off x="4097686" y="3374949"/>
            <a:ext cx="652135" cy="326068"/>
          </a:xfrm>
          <a:prstGeom prst="rect">
            <a:avLst/>
          </a:prstGeom>
        </p:spPr>
      </p:pic>
    </p:spTree>
    <p:extLst>
      <p:ext uri="{BB962C8B-B14F-4D97-AF65-F5344CB8AC3E}">
        <p14:creationId xmlns:p14="http://schemas.microsoft.com/office/powerpoint/2010/main" val="2234804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32"/>
            <a:ext cx="12192000" cy="537048"/>
          </a:xfrm>
          <a:gradFill flip="none" rotWithShape="1">
            <a:gsLst>
              <a:gs pos="0">
                <a:srgbClr val="A5A5A5">
                  <a:lumMod val="0"/>
                  <a:lumOff val="100000"/>
                </a:srgbClr>
              </a:gs>
              <a:gs pos="35000">
                <a:srgbClr val="A5A5A5">
                  <a:lumMod val="0"/>
                  <a:lumOff val="100000"/>
                </a:srgbClr>
              </a:gs>
              <a:gs pos="100000">
                <a:srgbClr val="A5A5A5">
                  <a:lumMod val="100000"/>
                </a:srgbClr>
              </a:gs>
            </a:gsLst>
            <a:path path="circle">
              <a:fillToRect l="50000" t="-80000" r="50000" b="180000"/>
            </a:path>
            <a:tileRect/>
          </a:gradFill>
          <a:ln w="15875" cap="flat" cmpd="sng" algn="ctr">
            <a:solidFill>
              <a:sysClr val="window" lastClr="FFFFFF"/>
            </a:solidFill>
            <a:prstDash val="solid"/>
            <a:miter lim="800000"/>
          </a:ln>
          <a:effectLst/>
          <a:scene3d>
            <a:camera prst="orthographicFront"/>
            <a:lightRig rig="threePt" dir="t"/>
          </a:scene3d>
          <a:sp3d>
            <a:bevelT prst="angle"/>
          </a:sp3d>
        </p:spPr>
        <p:txBody>
          <a:bodyPr vert="horz" lIns="91440" tIns="45720" rIns="91440" bIns="45720" rtlCol="0" anchor="ctr">
            <a:normAutofit fontScale="90000"/>
          </a:bodyPr>
          <a:lstStyle/>
          <a:p>
            <a:r>
              <a:rPr lang="en-ZA" sz="3600" b="1" dirty="0">
                <a:solidFill>
                  <a:srgbClr val="0A5478"/>
                </a:solidFill>
                <a:latin typeface="Calibri"/>
                <a:ea typeface="+mn-ea"/>
                <a:cs typeface="+mn-cs"/>
              </a:rPr>
              <a:t>HIGH IMPACT PROJECTS</a:t>
            </a:r>
            <a:endParaRPr lang="en-US" sz="3600" b="1" dirty="0">
              <a:solidFill>
                <a:srgbClr val="0A5478"/>
              </a:solidFill>
              <a:latin typeface="Calibri"/>
              <a:ea typeface="+mn-ea"/>
              <a:cs typeface="+mn-cs"/>
            </a:endParaRPr>
          </a:p>
        </p:txBody>
      </p:sp>
      <p:sp>
        <p:nvSpPr>
          <p:cNvPr id="4" name="Slide Number Placeholder 3">
            <a:extLst>
              <a:ext uri="{FF2B5EF4-FFF2-40B4-BE49-F238E27FC236}">
                <a16:creationId xmlns:a16="http://schemas.microsoft.com/office/drawing/2014/main" id="{74255EAA-5CF0-4080-9BB0-5E4DA49F5B6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8D9AD5-F248-4919-864A-CFD76CC027D6}" type="slidenum">
              <a:rPr kumimoji="0" lang="en-ZA"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ZA"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9" name="TextBox 2">
            <a:extLst>
              <a:ext uri="{FF2B5EF4-FFF2-40B4-BE49-F238E27FC236}">
                <a16:creationId xmlns:a16="http://schemas.microsoft.com/office/drawing/2014/main" id="{D843E537-9023-44B3-8F0A-19F435A25CBF}"/>
              </a:ext>
            </a:extLst>
          </p:cNvPr>
          <p:cNvSpPr txBox="1">
            <a:spLocks noChangeArrowheads="1"/>
          </p:cNvSpPr>
          <p:nvPr/>
        </p:nvSpPr>
        <p:spPr bwMode="auto">
          <a:xfrm>
            <a:off x="231906" y="870048"/>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93000"/>
              </a:lnSpc>
              <a:spcBef>
                <a:spcPts val="0"/>
              </a:spcBef>
              <a:spcAft>
                <a:spcPts val="0"/>
              </a:spcAft>
              <a:buClr>
                <a:srgbClr val="000000"/>
              </a:buClr>
              <a:buSzPct val="100000"/>
              <a:buFont typeface="Times New Roman" panose="02020603050405020304" pitchFamily="18" charset="0"/>
              <a:buNone/>
              <a:tabLst/>
              <a:defRPr/>
            </a:pPr>
            <a:r>
              <a:rPr kumimoji="0" lang="en-ZA"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1</a:t>
            </a:r>
            <a:endParaRPr kumimoji="0" lang="en-US"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15" name="TextBox 2">
            <a:extLst>
              <a:ext uri="{FF2B5EF4-FFF2-40B4-BE49-F238E27FC236}">
                <a16:creationId xmlns:a16="http://schemas.microsoft.com/office/drawing/2014/main" id="{DCA4FB0A-F6B4-4213-8526-BB77B7DA9D57}"/>
              </a:ext>
            </a:extLst>
          </p:cNvPr>
          <p:cNvSpPr txBox="1">
            <a:spLocks noChangeArrowheads="1"/>
          </p:cNvSpPr>
          <p:nvPr/>
        </p:nvSpPr>
        <p:spPr bwMode="auto">
          <a:xfrm>
            <a:off x="254508" y="1735901"/>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93000"/>
              </a:lnSpc>
              <a:spcBef>
                <a:spcPts val="0"/>
              </a:spcBef>
              <a:spcAft>
                <a:spcPts val="0"/>
              </a:spcAft>
              <a:buClr>
                <a:srgbClr val="000000"/>
              </a:buClr>
              <a:buSzPct val="100000"/>
              <a:buFont typeface="Times New Roman" panose="02020603050405020304" pitchFamily="18" charset="0"/>
              <a:buNone/>
              <a:tabLst/>
              <a:defRPr/>
            </a:pPr>
            <a:r>
              <a:rPr kumimoji="0" lang="en-ZA"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2</a:t>
            </a:r>
            <a:endParaRPr kumimoji="0" lang="en-US"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16" name="TextBox 2">
            <a:extLst>
              <a:ext uri="{FF2B5EF4-FFF2-40B4-BE49-F238E27FC236}">
                <a16:creationId xmlns:a16="http://schemas.microsoft.com/office/drawing/2014/main" id="{7A24B31E-67F5-4904-9E04-3EBC163B8B6E}"/>
              </a:ext>
            </a:extLst>
          </p:cNvPr>
          <p:cNvSpPr txBox="1">
            <a:spLocks noChangeArrowheads="1"/>
          </p:cNvSpPr>
          <p:nvPr/>
        </p:nvSpPr>
        <p:spPr bwMode="auto">
          <a:xfrm>
            <a:off x="248658" y="2648607"/>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93000"/>
              </a:lnSpc>
              <a:spcBef>
                <a:spcPts val="0"/>
              </a:spcBef>
              <a:spcAft>
                <a:spcPts val="0"/>
              </a:spcAft>
              <a:buClr>
                <a:srgbClr val="000000"/>
              </a:buClr>
              <a:buSzPct val="100000"/>
              <a:buFont typeface="Times New Roman" panose="02020603050405020304" pitchFamily="18" charset="0"/>
              <a:buNone/>
              <a:tabLst/>
              <a:defRPr/>
            </a:pPr>
            <a:r>
              <a:rPr kumimoji="0" lang="en-ZA"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3</a:t>
            </a:r>
            <a:endParaRPr kumimoji="0" lang="en-US"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17" name="TextBox 2">
            <a:extLst>
              <a:ext uri="{FF2B5EF4-FFF2-40B4-BE49-F238E27FC236}">
                <a16:creationId xmlns:a16="http://schemas.microsoft.com/office/drawing/2014/main" id="{795ED2F7-D053-4755-ADE0-E079E0270820}"/>
              </a:ext>
            </a:extLst>
          </p:cNvPr>
          <p:cNvSpPr txBox="1">
            <a:spLocks noChangeArrowheads="1"/>
          </p:cNvSpPr>
          <p:nvPr/>
        </p:nvSpPr>
        <p:spPr bwMode="auto">
          <a:xfrm>
            <a:off x="231906" y="3529700"/>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93000"/>
              </a:lnSpc>
              <a:spcBef>
                <a:spcPts val="0"/>
              </a:spcBef>
              <a:spcAft>
                <a:spcPts val="0"/>
              </a:spcAft>
              <a:buClr>
                <a:srgbClr val="000000"/>
              </a:buClr>
              <a:buSzPct val="100000"/>
              <a:buFont typeface="Times New Roman" panose="02020603050405020304" pitchFamily="18" charset="0"/>
              <a:buNone/>
              <a:tabLst/>
              <a:defRPr/>
            </a:pPr>
            <a:r>
              <a:rPr kumimoji="0" lang="en-ZA"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4</a:t>
            </a:r>
            <a:endParaRPr kumimoji="0" lang="en-US"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18" name="TextBox 2">
            <a:extLst>
              <a:ext uri="{FF2B5EF4-FFF2-40B4-BE49-F238E27FC236}">
                <a16:creationId xmlns:a16="http://schemas.microsoft.com/office/drawing/2014/main" id="{6AFD7BCE-1DE8-4DED-AAB9-3819BCD1C42E}"/>
              </a:ext>
            </a:extLst>
          </p:cNvPr>
          <p:cNvSpPr txBox="1">
            <a:spLocks noChangeArrowheads="1"/>
          </p:cNvSpPr>
          <p:nvPr/>
        </p:nvSpPr>
        <p:spPr bwMode="auto">
          <a:xfrm>
            <a:off x="219482" y="4359481"/>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93000"/>
              </a:lnSpc>
              <a:spcBef>
                <a:spcPts val="0"/>
              </a:spcBef>
              <a:spcAft>
                <a:spcPts val="0"/>
              </a:spcAft>
              <a:buClr>
                <a:srgbClr val="000000"/>
              </a:buClr>
              <a:buSzPct val="100000"/>
              <a:buFont typeface="Times New Roman" panose="02020603050405020304" pitchFamily="18" charset="0"/>
              <a:buNone/>
              <a:tabLst/>
              <a:defRPr/>
            </a:pPr>
            <a:r>
              <a:rPr kumimoji="0" lang="en-ZA"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5</a:t>
            </a:r>
            <a:endParaRPr kumimoji="0" lang="en-US"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19" name="TextBox 2">
            <a:extLst>
              <a:ext uri="{FF2B5EF4-FFF2-40B4-BE49-F238E27FC236}">
                <a16:creationId xmlns:a16="http://schemas.microsoft.com/office/drawing/2014/main" id="{364777D0-30E0-458D-BC83-7CA1DB4791D5}"/>
              </a:ext>
            </a:extLst>
          </p:cNvPr>
          <p:cNvSpPr txBox="1">
            <a:spLocks noChangeArrowheads="1"/>
          </p:cNvSpPr>
          <p:nvPr/>
        </p:nvSpPr>
        <p:spPr bwMode="auto">
          <a:xfrm>
            <a:off x="250801" y="4841155"/>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93000"/>
              </a:lnSpc>
              <a:spcBef>
                <a:spcPts val="0"/>
              </a:spcBef>
              <a:spcAft>
                <a:spcPts val="0"/>
              </a:spcAft>
              <a:buClr>
                <a:srgbClr val="000000"/>
              </a:buClr>
              <a:buSzPct val="100000"/>
              <a:buFont typeface="Times New Roman" panose="02020603050405020304" pitchFamily="18" charset="0"/>
              <a:buNone/>
              <a:tabLst/>
              <a:defRPr/>
            </a:pPr>
            <a:r>
              <a:rPr kumimoji="0" lang="en-ZA"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6</a:t>
            </a:r>
            <a:endParaRPr kumimoji="0" lang="en-US"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5" name="Freeform: Shape 4">
            <a:extLst>
              <a:ext uri="{FF2B5EF4-FFF2-40B4-BE49-F238E27FC236}">
                <a16:creationId xmlns:a16="http://schemas.microsoft.com/office/drawing/2014/main" id="{5E7D462D-1912-4A9C-8725-B9C5DA530647}"/>
              </a:ext>
            </a:extLst>
          </p:cNvPr>
          <p:cNvSpPr/>
          <p:nvPr/>
        </p:nvSpPr>
        <p:spPr>
          <a:xfrm>
            <a:off x="2495597" y="692690"/>
            <a:ext cx="2381250" cy="5760646"/>
          </a:xfrm>
          <a:custGeom>
            <a:avLst/>
            <a:gdLst>
              <a:gd name="connsiteX0" fmla="*/ 0 w 2381250"/>
              <a:gd name="connsiteY0" fmla="*/ 238125 h 5832648"/>
              <a:gd name="connsiteX1" fmla="*/ 238125 w 2381250"/>
              <a:gd name="connsiteY1" fmla="*/ 0 h 5832648"/>
              <a:gd name="connsiteX2" fmla="*/ 2143125 w 2381250"/>
              <a:gd name="connsiteY2" fmla="*/ 0 h 5832648"/>
              <a:gd name="connsiteX3" fmla="*/ 2381250 w 2381250"/>
              <a:gd name="connsiteY3" fmla="*/ 238125 h 5832648"/>
              <a:gd name="connsiteX4" fmla="*/ 2381250 w 2381250"/>
              <a:gd name="connsiteY4" fmla="*/ 5594523 h 5832648"/>
              <a:gd name="connsiteX5" fmla="*/ 2143125 w 2381250"/>
              <a:gd name="connsiteY5" fmla="*/ 5832648 h 5832648"/>
              <a:gd name="connsiteX6" fmla="*/ 238125 w 2381250"/>
              <a:gd name="connsiteY6" fmla="*/ 5832648 h 5832648"/>
              <a:gd name="connsiteX7" fmla="*/ 0 w 2381250"/>
              <a:gd name="connsiteY7" fmla="*/ 5594523 h 5832648"/>
              <a:gd name="connsiteX8" fmla="*/ 0 w 2381250"/>
              <a:gd name="connsiteY8" fmla="*/ 238125 h 583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1250" h="5832648">
                <a:moveTo>
                  <a:pt x="0" y="238125"/>
                </a:moveTo>
                <a:cubicBezTo>
                  <a:pt x="0" y="106612"/>
                  <a:pt x="106612" y="0"/>
                  <a:pt x="238125" y="0"/>
                </a:cubicBezTo>
                <a:lnTo>
                  <a:pt x="2143125" y="0"/>
                </a:lnTo>
                <a:cubicBezTo>
                  <a:pt x="2274638" y="0"/>
                  <a:pt x="2381250" y="106612"/>
                  <a:pt x="2381250" y="238125"/>
                </a:cubicBezTo>
                <a:lnTo>
                  <a:pt x="2381250" y="5594523"/>
                </a:lnTo>
                <a:cubicBezTo>
                  <a:pt x="2381250" y="5726036"/>
                  <a:pt x="2274638" y="5832648"/>
                  <a:pt x="2143125" y="5832648"/>
                </a:cubicBezTo>
                <a:lnTo>
                  <a:pt x="238125" y="5832648"/>
                </a:lnTo>
                <a:cubicBezTo>
                  <a:pt x="106612" y="5832648"/>
                  <a:pt x="0" y="5726036"/>
                  <a:pt x="0" y="5594523"/>
                </a:cubicBezTo>
                <a:lnTo>
                  <a:pt x="0" y="238125"/>
                </a:lnTo>
                <a:close/>
              </a:path>
            </a:pathLst>
          </a:custGeom>
          <a:solidFill>
            <a:srgbClr val="775900"/>
          </a:solidFill>
          <a:ln w="15875" cap="flat" cmpd="sng" algn="ctr">
            <a:solidFill>
              <a:srgbClr val="3E8853"/>
            </a:solidFill>
            <a:prstDash val="solid"/>
          </a:ln>
          <a:effectLst/>
          <a:scene3d>
            <a:camera prst="orthographicFront"/>
            <a:lightRig rig="threePt" dir="t"/>
          </a:scene3d>
          <a:sp3d>
            <a:bevelT prst="angle"/>
          </a:sp3d>
        </p:spPr>
        <p:txBody>
          <a:bodyPr vert="horz" rtlCol="0" anchor="ctr"/>
          <a:lstStyle/>
          <a:p>
            <a:pPr algn="ctr">
              <a:buClr>
                <a:srgbClr val="000000"/>
              </a:buClr>
            </a:pPr>
            <a:endParaRPr lang="en-ZA" sz="1050" kern="0" dirty="0">
              <a:solidFill>
                <a:prstClr val="white"/>
              </a:solidFill>
              <a:latin typeface="Tw Cen MT" panose="020B0602020104020603"/>
            </a:endParaRPr>
          </a:p>
          <a:p>
            <a:pPr algn="ctr">
              <a:buClr>
                <a:srgbClr val="000000"/>
              </a:buClr>
            </a:pPr>
            <a:endParaRPr lang="en-ZA" sz="1050" kern="0" dirty="0">
              <a:solidFill>
                <a:prstClr val="white"/>
              </a:solidFill>
              <a:latin typeface="Tw Cen MT" panose="020B0602020104020603"/>
            </a:endParaRPr>
          </a:p>
          <a:p>
            <a:pPr algn="ctr">
              <a:buClr>
                <a:srgbClr val="000000"/>
              </a:buClr>
            </a:pPr>
            <a:endParaRPr lang="en-ZA" sz="1050" kern="0" dirty="0">
              <a:solidFill>
                <a:prstClr val="white"/>
              </a:solidFill>
              <a:latin typeface="Tw Cen MT" panose="020B0602020104020603"/>
            </a:endParaRPr>
          </a:p>
          <a:p>
            <a:pPr algn="ctr">
              <a:buClr>
                <a:srgbClr val="000000"/>
              </a:buClr>
            </a:pPr>
            <a:endParaRPr lang="en-ZA" sz="1600" kern="0" dirty="0">
              <a:solidFill>
                <a:prstClr val="white"/>
              </a:solidFill>
              <a:latin typeface="Tw Cen MT" panose="020B0602020104020603"/>
            </a:endParaRPr>
          </a:p>
          <a:p>
            <a:pPr algn="ctr">
              <a:buClr>
                <a:srgbClr val="000000"/>
              </a:buClr>
            </a:pPr>
            <a:endParaRPr lang="en-ZA" sz="1600" kern="0" dirty="0">
              <a:solidFill>
                <a:prstClr val="white"/>
              </a:solidFill>
              <a:latin typeface="Tw Cen MT" panose="020B0602020104020603"/>
            </a:endParaRPr>
          </a:p>
          <a:p>
            <a:pPr algn="ctr">
              <a:buClr>
                <a:srgbClr val="000000"/>
              </a:buClr>
            </a:pPr>
            <a:endParaRPr lang="en-ZA" sz="1600" kern="0" dirty="0">
              <a:solidFill>
                <a:prstClr val="white"/>
              </a:solidFill>
              <a:latin typeface="Tw Cen MT" panose="020B0602020104020603"/>
            </a:endParaRPr>
          </a:p>
          <a:p>
            <a:pPr algn="ctr">
              <a:buClr>
                <a:srgbClr val="000000"/>
              </a:buClr>
            </a:pPr>
            <a:endParaRPr lang="en-ZA" sz="1600" kern="0" dirty="0">
              <a:solidFill>
                <a:prstClr val="white"/>
              </a:solidFill>
              <a:latin typeface="Tw Cen MT" panose="020B0602020104020603"/>
            </a:endParaRPr>
          </a:p>
          <a:p>
            <a:pPr algn="ctr">
              <a:buClr>
                <a:srgbClr val="000000"/>
              </a:buClr>
            </a:pPr>
            <a:r>
              <a:rPr lang="en-ZA" sz="1400" b="1" kern="0" dirty="0">
                <a:solidFill>
                  <a:prstClr val="white"/>
                </a:solidFill>
                <a:latin typeface="Tw Cen MT" panose="020B0602020104020603"/>
              </a:rPr>
              <a:t>NAMAKWA SEZ</a:t>
            </a:r>
          </a:p>
          <a:p>
            <a:pPr algn="ctr">
              <a:buClr>
                <a:srgbClr val="000000"/>
              </a:buClr>
            </a:pPr>
            <a:endParaRPr lang="en-ZA" sz="1600" b="1" kern="0" dirty="0">
              <a:solidFill>
                <a:prstClr val="white"/>
              </a:solidFill>
              <a:latin typeface="Tw Cen MT" panose="020B0602020104020603"/>
            </a:endParaRPr>
          </a:p>
          <a:p>
            <a:pPr algn="ctr">
              <a:buClr>
                <a:srgbClr val="000000"/>
              </a:buClr>
            </a:pPr>
            <a:r>
              <a:rPr lang="en-ZA" sz="1400" b="1" kern="0" dirty="0">
                <a:solidFill>
                  <a:prstClr val="white"/>
                </a:solidFill>
                <a:latin typeface="Tw Cen MT" panose="020B0602020104020603"/>
              </a:rPr>
              <a:t>Location: </a:t>
            </a:r>
            <a:r>
              <a:rPr lang="en-ZA" sz="1400" kern="0" dirty="0">
                <a:solidFill>
                  <a:prstClr val="white"/>
                </a:solidFill>
                <a:latin typeface="Tw Cen MT" panose="020B0602020104020603"/>
              </a:rPr>
              <a:t>Namakwa</a:t>
            </a:r>
            <a:r>
              <a:rPr lang="en-ZA" sz="1400" b="1" kern="0" dirty="0">
                <a:solidFill>
                  <a:prstClr val="white"/>
                </a:solidFill>
                <a:latin typeface="Tw Cen MT" panose="020B0602020104020603"/>
              </a:rPr>
              <a:t> </a:t>
            </a:r>
          </a:p>
          <a:p>
            <a:pPr algn="ctr">
              <a:buClr>
                <a:srgbClr val="000000"/>
              </a:buClr>
            </a:pPr>
            <a:endParaRPr lang="en-ZA" sz="1400" b="1" kern="0" dirty="0">
              <a:solidFill>
                <a:prstClr val="white"/>
              </a:solidFill>
              <a:latin typeface="Tw Cen MT" panose="020B0602020104020603"/>
            </a:endParaRPr>
          </a:p>
          <a:p>
            <a:pPr algn="ctr">
              <a:buClr>
                <a:srgbClr val="000000"/>
              </a:buClr>
            </a:pPr>
            <a:r>
              <a:rPr lang="en-ZA" sz="1400" b="1" kern="0" dirty="0">
                <a:solidFill>
                  <a:prstClr val="white"/>
                </a:solidFill>
                <a:latin typeface="Tw Cen MT" panose="020B0602020104020603"/>
              </a:rPr>
              <a:t>Investment Value: </a:t>
            </a:r>
          </a:p>
          <a:p>
            <a:pPr algn="ctr">
              <a:buClr>
                <a:srgbClr val="000000"/>
              </a:buClr>
            </a:pPr>
            <a:r>
              <a:rPr lang="en-ZA" sz="1400" kern="0" dirty="0">
                <a:solidFill>
                  <a:prstClr val="white"/>
                </a:solidFill>
                <a:latin typeface="Tw Cen MT" panose="020B0602020104020603"/>
              </a:rPr>
              <a:t>ZAR 26 billion</a:t>
            </a:r>
          </a:p>
          <a:p>
            <a:pPr algn="ctr">
              <a:buClr>
                <a:srgbClr val="000000"/>
              </a:buClr>
            </a:pPr>
            <a:endParaRPr lang="en-ZA" sz="1400" b="1" kern="0" dirty="0">
              <a:solidFill>
                <a:prstClr val="white"/>
              </a:solidFill>
              <a:latin typeface="Tw Cen MT" panose="020B0602020104020603"/>
            </a:endParaRPr>
          </a:p>
          <a:p>
            <a:pPr algn="ctr">
              <a:buClr>
                <a:srgbClr val="000000"/>
              </a:buClr>
            </a:pPr>
            <a:r>
              <a:rPr lang="en-ZA" sz="1400" b="1" kern="0" dirty="0">
                <a:solidFill>
                  <a:prstClr val="white"/>
                </a:solidFill>
                <a:latin typeface="Tw Cen MT" panose="020B0602020104020603"/>
              </a:rPr>
              <a:t>Project Status: </a:t>
            </a:r>
          </a:p>
          <a:p>
            <a:pPr algn="ctr">
              <a:buClr>
                <a:srgbClr val="000000"/>
              </a:buClr>
            </a:pPr>
            <a:r>
              <a:rPr lang="en-ZA" sz="1400" kern="0" dirty="0">
                <a:solidFill>
                  <a:prstClr val="white"/>
                </a:solidFill>
                <a:latin typeface="Tw Cen MT" panose="020B0602020104020603"/>
              </a:rPr>
              <a:t>Awaiting investors to locate</a:t>
            </a:r>
          </a:p>
        </p:txBody>
      </p:sp>
      <p:sp>
        <p:nvSpPr>
          <p:cNvPr id="6" name="Oval 5">
            <a:extLst>
              <a:ext uri="{FF2B5EF4-FFF2-40B4-BE49-F238E27FC236}">
                <a16:creationId xmlns:a16="http://schemas.microsoft.com/office/drawing/2014/main" id="{24456D88-5861-4F54-99A5-D0B2BB9EE782}"/>
              </a:ext>
            </a:extLst>
          </p:cNvPr>
          <p:cNvSpPr/>
          <p:nvPr/>
        </p:nvSpPr>
        <p:spPr>
          <a:xfrm>
            <a:off x="2721674" y="870048"/>
            <a:ext cx="1934910" cy="1999986"/>
          </a:xfrm>
          <a:prstGeom prst="ellipse">
            <a:avLst/>
          </a:prstGeom>
          <a:blipFill rotWithShape="0">
            <a:blip r:embed="rId3"/>
            <a:stretch>
              <a:fillRect/>
            </a:stretch>
          </a:blipFill>
          <a:effectLst>
            <a:innerShdw blurRad="114300">
              <a:prstClr val="black"/>
            </a:innerShdw>
          </a:effectLst>
        </p:spPr>
        <p:style>
          <a:lnRef idx="2">
            <a:schemeClr val="lt1">
              <a:hueOff val="0"/>
              <a:satOff val="0"/>
              <a:lumOff val="0"/>
              <a:alphaOff val="0"/>
            </a:schemeClr>
          </a:lnRef>
          <a:fillRef idx="1">
            <a:scrgbClr r="0" g="0" b="0"/>
          </a:fillRef>
          <a:effectRef idx="0">
            <a:schemeClr val="accent2">
              <a:tint val="50000"/>
              <a:hueOff val="0"/>
              <a:satOff val="0"/>
              <a:lumOff val="0"/>
              <a:alphaOff val="0"/>
            </a:schemeClr>
          </a:effectRef>
          <a:fontRef idx="minor">
            <a:schemeClr val="lt1">
              <a:hueOff val="0"/>
              <a:satOff val="0"/>
              <a:lumOff val="0"/>
              <a:alphaOff val="0"/>
            </a:schemeClr>
          </a:fontRef>
        </p:style>
      </p:sp>
      <p:sp>
        <p:nvSpPr>
          <p:cNvPr id="7" name="Freeform: Shape 6">
            <a:extLst>
              <a:ext uri="{FF2B5EF4-FFF2-40B4-BE49-F238E27FC236}">
                <a16:creationId xmlns:a16="http://schemas.microsoft.com/office/drawing/2014/main" id="{F8E21233-313E-474D-BA98-DDB35E972BF2}"/>
              </a:ext>
            </a:extLst>
          </p:cNvPr>
          <p:cNvSpPr/>
          <p:nvPr/>
        </p:nvSpPr>
        <p:spPr>
          <a:xfrm>
            <a:off x="4943879" y="692690"/>
            <a:ext cx="2381250" cy="5616636"/>
          </a:xfrm>
          <a:custGeom>
            <a:avLst/>
            <a:gdLst>
              <a:gd name="connsiteX0" fmla="*/ 0 w 2381250"/>
              <a:gd name="connsiteY0" fmla="*/ 238125 h 5832648"/>
              <a:gd name="connsiteX1" fmla="*/ 238125 w 2381250"/>
              <a:gd name="connsiteY1" fmla="*/ 0 h 5832648"/>
              <a:gd name="connsiteX2" fmla="*/ 2143125 w 2381250"/>
              <a:gd name="connsiteY2" fmla="*/ 0 h 5832648"/>
              <a:gd name="connsiteX3" fmla="*/ 2381250 w 2381250"/>
              <a:gd name="connsiteY3" fmla="*/ 238125 h 5832648"/>
              <a:gd name="connsiteX4" fmla="*/ 2381250 w 2381250"/>
              <a:gd name="connsiteY4" fmla="*/ 5594523 h 5832648"/>
              <a:gd name="connsiteX5" fmla="*/ 2143125 w 2381250"/>
              <a:gd name="connsiteY5" fmla="*/ 5832648 h 5832648"/>
              <a:gd name="connsiteX6" fmla="*/ 238125 w 2381250"/>
              <a:gd name="connsiteY6" fmla="*/ 5832648 h 5832648"/>
              <a:gd name="connsiteX7" fmla="*/ 0 w 2381250"/>
              <a:gd name="connsiteY7" fmla="*/ 5594523 h 5832648"/>
              <a:gd name="connsiteX8" fmla="*/ 0 w 2381250"/>
              <a:gd name="connsiteY8" fmla="*/ 238125 h 583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1250" h="5832648">
                <a:moveTo>
                  <a:pt x="0" y="238125"/>
                </a:moveTo>
                <a:cubicBezTo>
                  <a:pt x="0" y="106612"/>
                  <a:pt x="106612" y="0"/>
                  <a:pt x="238125" y="0"/>
                </a:cubicBezTo>
                <a:lnTo>
                  <a:pt x="2143125" y="0"/>
                </a:lnTo>
                <a:cubicBezTo>
                  <a:pt x="2274638" y="0"/>
                  <a:pt x="2381250" y="106612"/>
                  <a:pt x="2381250" y="238125"/>
                </a:cubicBezTo>
                <a:lnTo>
                  <a:pt x="2381250" y="5594523"/>
                </a:lnTo>
                <a:cubicBezTo>
                  <a:pt x="2381250" y="5726036"/>
                  <a:pt x="2274638" y="5832648"/>
                  <a:pt x="2143125" y="5832648"/>
                </a:cubicBezTo>
                <a:lnTo>
                  <a:pt x="238125" y="5832648"/>
                </a:lnTo>
                <a:cubicBezTo>
                  <a:pt x="106612" y="5832648"/>
                  <a:pt x="0" y="5726036"/>
                  <a:pt x="0" y="5594523"/>
                </a:cubicBezTo>
                <a:lnTo>
                  <a:pt x="0" y="238125"/>
                </a:lnTo>
                <a:close/>
              </a:path>
            </a:pathLst>
          </a:custGeom>
          <a:solidFill>
            <a:srgbClr val="025A38"/>
          </a:solidFill>
          <a:ln w="15875" cap="flat" cmpd="sng" algn="ctr">
            <a:solidFill>
              <a:srgbClr val="3E8853"/>
            </a:solidFill>
            <a:prstDash val="solid"/>
          </a:ln>
          <a:effectLst/>
          <a:scene3d>
            <a:camera prst="orthographicFront"/>
            <a:lightRig rig="threePt" dir="t"/>
          </a:scene3d>
          <a:sp3d>
            <a:bevelT prst="angle"/>
          </a:sp3d>
        </p:spPr>
        <p:txBody>
          <a:bodyPr vert="horz" rtlCol="0" anchor="ctr"/>
          <a:lstStyle/>
          <a:p>
            <a:pPr algn="ctr">
              <a:buClr>
                <a:srgbClr val="000000"/>
              </a:buClr>
            </a:pPr>
            <a:endParaRPr lang="en-ZA" sz="1050" kern="0" dirty="0">
              <a:solidFill>
                <a:prstClr val="white"/>
              </a:solidFill>
              <a:latin typeface="Tw Cen MT" panose="020B0602020104020603"/>
            </a:endParaRPr>
          </a:p>
          <a:p>
            <a:pPr algn="ctr">
              <a:buClr>
                <a:srgbClr val="000000"/>
              </a:buClr>
            </a:pPr>
            <a:endParaRPr lang="en-ZA" sz="1050" kern="0" dirty="0">
              <a:solidFill>
                <a:prstClr val="white"/>
              </a:solidFill>
              <a:latin typeface="Tw Cen MT" panose="020B0602020104020603"/>
            </a:endParaRPr>
          </a:p>
          <a:p>
            <a:pPr algn="ctr">
              <a:buClr>
                <a:srgbClr val="000000"/>
              </a:buClr>
            </a:pPr>
            <a:endParaRPr lang="en-ZA" sz="1050" kern="0" dirty="0">
              <a:solidFill>
                <a:prstClr val="white"/>
              </a:solidFill>
              <a:latin typeface="Tw Cen MT" panose="020B0602020104020603"/>
            </a:endParaRPr>
          </a:p>
          <a:p>
            <a:pPr algn="ctr">
              <a:buClr>
                <a:srgbClr val="000000"/>
              </a:buClr>
            </a:pPr>
            <a:endParaRPr lang="en-ZA" sz="1400" kern="0" dirty="0">
              <a:solidFill>
                <a:prstClr val="white"/>
              </a:solidFill>
              <a:latin typeface="Tw Cen MT" panose="020B0602020104020603"/>
            </a:endParaRPr>
          </a:p>
          <a:p>
            <a:pPr algn="ctr">
              <a:buClr>
                <a:srgbClr val="000000"/>
              </a:buClr>
            </a:pPr>
            <a:endParaRPr lang="en-ZA" sz="1400" kern="0" dirty="0">
              <a:solidFill>
                <a:prstClr val="white"/>
              </a:solidFill>
              <a:latin typeface="Tw Cen MT" panose="020B0602020104020603"/>
            </a:endParaRPr>
          </a:p>
          <a:p>
            <a:pPr algn="ctr">
              <a:buClr>
                <a:srgbClr val="000000"/>
              </a:buClr>
            </a:pPr>
            <a:endParaRPr lang="en-ZA" sz="1400" kern="0" dirty="0">
              <a:solidFill>
                <a:prstClr val="white"/>
              </a:solidFill>
              <a:latin typeface="Tw Cen MT" panose="020B0602020104020603"/>
            </a:endParaRPr>
          </a:p>
          <a:p>
            <a:pPr algn="ctr">
              <a:buClr>
                <a:srgbClr val="000000"/>
              </a:buClr>
            </a:pPr>
            <a:endParaRPr lang="en-ZA" sz="1400" kern="0" dirty="0">
              <a:solidFill>
                <a:prstClr val="white"/>
              </a:solidFill>
              <a:latin typeface="Tw Cen MT" panose="020B0602020104020603"/>
            </a:endParaRPr>
          </a:p>
          <a:p>
            <a:pPr algn="ctr">
              <a:buClr>
                <a:srgbClr val="000000"/>
              </a:buClr>
            </a:pPr>
            <a:endParaRPr lang="en-ZA" sz="1400" b="1" kern="0" dirty="0">
              <a:solidFill>
                <a:prstClr val="white"/>
              </a:solidFill>
              <a:latin typeface="Tw Cen MT" panose="020B0602020104020603"/>
            </a:endParaRPr>
          </a:p>
          <a:p>
            <a:pPr algn="ctr">
              <a:buClr>
                <a:srgbClr val="000000"/>
              </a:buClr>
            </a:pPr>
            <a:r>
              <a:rPr lang="en-ZA" sz="1400" b="1" kern="0" dirty="0">
                <a:solidFill>
                  <a:prstClr val="white"/>
                </a:solidFill>
                <a:latin typeface="Tw Cen MT" panose="020B0602020104020603"/>
              </a:rPr>
              <a:t>UPINGTON INDUSTRIAL PARK</a:t>
            </a:r>
          </a:p>
          <a:p>
            <a:pPr algn="ctr">
              <a:buClr>
                <a:srgbClr val="000000"/>
              </a:buClr>
            </a:pPr>
            <a:endParaRPr lang="en-ZA" sz="1400" kern="0" dirty="0">
              <a:solidFill>
                <a:prstClr val="white"/>
              </a:solidFill>
              <a:latin typeface="Tw Cen MT" panose="020B0602020104020603"/>
            </a:endParaRPr>
          </a:p>
          <a:p>
            <a:pPr algn="ctr">
              <a:buClr>
                <a:srgbClr val="000000"/>
              </a:buClr>
            </a:pPr>
            <a:r>
              <a:rPr lang="en-ZA" sz="1400" b="1" kern="0" dirty="0">
                <a:solidFill>
                  <a:prstClr val="white"/>
                </a:solidFill>
                <a:latin typeface="Tw Cen MT" panose="020B0602020104020603"/>
              </a:rPr>
              <a:t>Location</a:t>
            </a:r>
            <a:r>
              <a:rPr lang="en-ZA" sz="1400" kern="0" dirty="0">
                <a:solidFill>
                  <a:prstClr val="white"/>
                </a:solidFill>
                <a:latin typeface="Tw Cen MT" panose="020B0602020104020603"/>
              </a:rPr>
              <a:t>: Upington </a:t>
            </a:r>
          </a:p>
          <a:p>
            <a:pPr algn="ctr">
              <a:buClr>
                <a:srgbClr val="000000"/>
              </a:buClr>
            </a:pPr>
            <a:endParaRPr lang="en-ZA" sz="1400" kern="0" dirty="0">
              <a:solidFill>
                <a:prstClr val="white"/>
              </a:solidFill>
              <a:latin typeface="Tw Cen MT" panose="020B0602020104020603"/>
            </a:endParaRPr>
          </a:p>
          <a:p>
            <a:pPr algn="ctr">
              <a:buClr>
                <a:srgbClr val="000000"/>
              </a:buClr>
            </a:pPr>
            <a:r>
              <a:rPr lang="en-ZA" sz="1400" b="1" kern="0" dirty="0">
                <a:solidFill>
                  <a:prstClr val="white"/>
                </a:solidFill>
                <a:latin typeface="Tw Cen MT" panose="020B0602020104020603"/>
              </a:rPr>
              <a:t>Investment Value: </a:t>
            </a:r>
          </a:p>
          <a:p>
            <a:pPr algn="ctr">
              <a:buClr>
                <a:srgbClr val="000000"/>
              </a:buClr>
            </a:pPr>
            <a:r>
              <a:rPr lang="en-ZA" sz="1400" kern="0" dirty="0">
                <a:solidFill>
                  <a:prstClr val="white"/>
                </a:solidFill>
                <a:latin typeface="Tw Cen MT" panose="020B0602020104020603"/>
              </a:rPr>
              <a:t>ZAR 795 million</a:t>
            </a:r>
          </a:p>
          <a:p>
            <a:pPr algn="ctr">
              <a:buClr>
                <a:srgbClr val="000000"/>
              </a:buClr>
            </a:pPr>
            <a:endParaRPr lang="en-ZA" sz="1400" kern="0" dirty="0">
              <a:solidFill>
                <a:prstClr val="white"/>
              </a:solidFill>
              <a:latin typeface="Tw Cen MT" panose="020B0602020104020603"/>
            </a:endParaRPr>
          </a:p>
          <a:p>
            <a:pPr algn="ctr">
              <a:buClr>
                <a:srgbClr val="000000"/>
              </a:buClr>
            </a:pPr>
            <a:r>
              <a:rPr lang="en-ZA" sz="1400" b="1" kern="0" dirty="0">
                <a:solidFill>
                  <a:prstClr val="white"/>
                </a:solidFill>
                <a:latin typeface="Tw Cen MT" panose="020B0602020104020603"/>
              </a:rPr>
              <a:t>Project Status:</a:t>
            </a:r>
          </a:p>
          <a:p>
            <a:pPr algn="ctr">
              <a:buClr>
                <a:srgbClr val="000000"/>
              </a:buClr>
            </a:pPr>
            <a:r>
              <a:rPr lang="en-ZA" sz="1400" kern="0" dirty="0">
                <a:solidFill>
                  <a:prstClr val="white"/>
                </a:solidFill>
                <a:latin typeface="Tw Cen MT" panose="020B0602020104020603"/>
              </a:rPr>
              <a:t> Awaiting investors to locate</a:t>
            </a:r>
            <a:endParaRPr lang="en-US" sz="1400" kern="0" dirty="0">
              <a:solidFill>
                <a:prstClr val="white"/>
              </a:solidFill>
              <a:latin typeface="Tw Cen MT" panose="020B0602020104020603"/>
            </a:endParaRPr>
          </a:p>
        </p:txBody>
      </p:sp>
      <p:sp>
        <p:nvSpPr>
          <p:cNvPr id="10" name="Freeform: Shape 9">
            <a:extLst>
              <a:ext uri="{FF2B5EF4-FFF2-40B4-BE49-F238E27FC236}">
                <a16:creationId xmlns:a16="http://schemas.microsoft.com/office/drawing/2014/main" id="{FBF07EA1-43A4-4A3C-AC31-B2D0E972AACE}"/>
              </a:ext>
            </a:extLst>
          </p:cNvPr>
          <p:cNvSpPr/>
          <p:nvPr/>
        </p:nvSpPr>
        <p:spPr>
          <a:xfrm>
            <a:off x="7392138" y="692690"/>
            <a:ext cx="2381250" cy="5760646"/>
          </a:xfrm>
          <a:custGeom>
            <a:avLst/>
            <a:gdLst>
              <a:gd name="connsiteX0" fmla="*/ 0 w 2381250"/>
              <a:gd name="connsiteY0" fmla="*/ 238125 h 5832648"/>
              <a:gd name="connsiteX1" fmla="*/ 238125 w 2381250"/>
              <a:gd name="connsiteY1" fmla="*/ 0 h 5832648"/>
              <a:gd name="connsiteX2" fmla="*/ 2143125 w 2381250"/>
              <a:gd name="connsiteY2" fmla="*/ 0 h 5832648"/>
              <a:gd name="connsiteX3" fmla="*/ 2381250 w 2381250"/>
              <a:gd name="connsiteY3" fmla="*/ 238125 h 5832648"/>
              <a:gd name="connsiteX4" fmla="*/ 2381250 w 2381250"/>
              <a:gd name="connsiteY4" fmla="*/ 5594523 h 5832648"/>
              <a:gd name="connsiteX5" fmla="*/ 2143125 w 2381250"/>
              <a:gd name="connsiteY5" fmla="*/ 5832648 h 5832648"/>
              <a:gd name="connsiteX6" fmla="*/ 238125 w 2381250"/>
              <a:gd name="connsiteY6" fmla="*/ 5832648 h 5832648"/>
              <a:gd name="connsiteX7" fmla="*/ 0 w 2381250"/>
              <a:gd name="connsiteY7" fmla="*/ 5594523 h 5832648"/>
              <a:gd name="connsiteX8" fmla="*/ 0 w 2381250"/>
              <a:gd name="connsiteY8" fmla="*/ 238125 h 583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1250" h="5832648">
                <a:moveTo>
                  <a:pt x="0" y="238125"/>
                </a:moveTo>
                <a:cubicBezTo>
                  <a:pt x="0" y="106612"/>
                  <a:pt x="106612" y="0"/>
                  <a:pt x="238125" y="0"/>
                </a:cubicBezTo>
                <a:lnTo>
                  <a:pt x="2143125" y="0"/>
                </a:lnTo>
                <a:cubicBezTo>
                  <a:pt x="2274638" y="0"/>
                  <a:pt x="2381250" y="106612"/>
                  <a:pt x="2381250" y="238125"/>
                </a:cubicBezTo>
                <a:lnTo>
                  <a:pt x="2381250" y="5594523"/>
                </a:lnTo>
                <a:cubicBezTo>
                  <a:pt x="2381250" y="5726036"/>
                  <a:pt x="2274638" y="5832648"/>
                  <a:pt x="2143125" y="5832648"/>
                </a:cubicBezTo>
                <a:lnTo>
                  <a:pt x="238125" y="5832648"/>
                </a:lnTo>
                <a:cubicBezTo>
                  <a:pt x="106612" y="5832648"/>
                  <a:pt x="0" y="5726036"/>
                  <a:pt x="0" y="5594523"/>
                </a:cubicBezTo>
                <a:lnTo>
                  <a:pt x="0" y="238125"/>
                </a:lnTo>
                <a:close/>
              </a:path>
            </a:pathLst>
          </a:custGeom>
          <a:solidFill>
            <a:srgbClr val="775900"/>
          </a:solidFill>
          <a:ln w="15875" cap="flat" cmpd="sng" algn="ctr">
            <a:solidFill>
              <a:srgbClr val="3E8853"/>
            </a:solidFill>
            <a:prstDash val="solid"/>
          </a:ln>
          <a:effectLst/>
          <a:scene3d>
            <a:camera prst="orthographicFront"/>
            <a:lightRig rig="threePt" dir="t"/>
          </a:scene3d>
          <a:sp3d>
            <a:bevelT prst="angle"/>
          </a:sp3d>
        </p:spPr>
        <p:txBody>
          <a:bodyPr vert="horz" rtlCol="0" anchor="ctr"/>
          <a:lstStyle/>
          <a:p>
            <a:pPr algn="ctr">
              <a:buClr>
                <a:srgbClr val="000000"/>
              </a:buClr>
            </a:pPr>
            <a:endParaRPr lang="en-ZA" sz="1050" kern="0" dirty="0">
              <a:solidFill>
                <a:prstClr val="white"/>
              </a:solidFill>
              <a:latin typeface="Tw Cen MT" panose="020B0602020104020603"/>
            </a:endParaRPr>
          </a:p>
          <a:p>
            <a:pPr algn="ctr">
              <a:buClr>
                <a:srgbClr val="000000"/>
              </a:buClr>
            </a:pPr>
            <a:endParaRPr lang="en-ZA" sz="1050" kern="0" dirty="0">
              <a:solidFill>
                <a:prstClr val="white"/>
              </a:solidFill>
              <a:latin typeface="Tw Cen MT" panose="020B0602020104020603"/>
            </a:endParaRPr>
          </a:p>
          <a:p>
            <a:pPr algn="ctr">
              <a:buClr>
                <a:srgbClr val="000000"/>
              </a:buClr>
            </a:pPr>
            <a:endParaRPr lang="en-ZA" sz="1050" kern="0" dirty="0">
              <a:solidFill>
                <a:prstClr val="white"/>
              </a:solidFill>
              <a:latin typeface="Tw Cen MT" panose="020B0602020104020603"/>
            </a:endParaRPr>
          </a:p>
          <a:p>
            <a:pPr algn="ctr">
              <a:buClr>
                <a:srgbClr val="000000"/>
              </a:buClr>
            </a:pPr>
            <a:endParaRPr lang="en-ZA" sz="1050" kern="0" dirty="0">
              <a:solidFill>
                <a:prstClr val="white"/>
              </a:solidFill>
              <a:latin typeface="Tw Cen MT" panose="020B0602020104020603"/>
            </a:endParaRPr>
          </a:p>
          <a:p>
            <a:pPr algn="ctr">
              <a:buClr>
                <a:srgbClr val="000000"/>
              </a:buClr>
            </a:pPr>
            <a:endParaRPr lang="en-ZA" sz="1400" b="1" kern="0" dirty="0">
              <a:solidFill>
                <a:prstClr val="white"/>
              </a:solidFill>
              <a:latin typeface="Tw Cen MT" panose="020B0602020104020603"/>
            </a:endParaRPr>
          </a:p>
          <a:p>
            <a:pPr algn="ctr">
              <a:buClr>
                <a:srgbClr val="000000"/>
              </a:buClr>
            </a:pPr>
            <a:endParaRPr lang="en-ZA" sz="1400" b="1" kern="0" dirty="0">
              <a:solidFill>
                <a:prstClr val="white"/>
              </a:solidFill>
              <a:latin typeface="Tw Cen MT" panose="020B0602020104020603"/>
            </a:endParaRPr>
          </a:p>
          <a:p>
            <a:pPr algn="ctr">
              <a:buClr>
                <a:srgbClr val="000000"/>
              </a:buClr>
            </a:pPr>
            <a:endParaRPr lang="en-ZA" sz="1400" b="1" kern="0" dirty="0">
              <a:solidFill>
                <a:prstClr val="white"/>
              </a:solidFill>
              <a:latin typeface="Tw Cen MT" panose="020B0602020104020603"/>
            </a:endParaRPr>
          </a:p>
          <a:p>
            <a:pPr algn="ctr">
              <a:buClr>
                <a:srgbClr val="000000"/>
              </a:buClr>
            </a:pPr>
            <a:endParaRPr lang="en-ZA" sz="1400" b="1" kern="0" dirty="0">
              <a:solidFill>
                <a:prstClr val="white"/>
              </a:solidFill>
              <a:latin typeface="Tw Cen MT" panose="020B0602020104020603"/>
            </a:endParaRPr>
          </a:p>
          <a:p>
            <a:pPr algn="ctr">
              <a:buClr>
                <a:srgbClr val="000000"/>
              </a:buClr>
            </a:pPr>
            <a:r>
              <a:rPr lang="en-ZA" sz="1400" b="1" kern="0" dirty="0">
                <a:solidFill>
                  <a:prstClr val="white"/>
                </a:solidFill>
                <a:latin typeface="Tw Cen MT" panose="020B0602020104020603"/>
              </a:rPr>
              <a:t>KATHU INDUSTRIAL PARK</a:t>
            </a:r>
          </a:p>
          <a:p>
            <a:pPr algn="ctr">
              <a:buClr>
                <a:srgbClr val="000000"/>
              </a:buClr>
            </a:pPr>
            <a:endParaRPr lang="en-ZA" sz="1400" b="1" kern="0" dirty="0">
              <a:solidFill>
                <a:prstClr val="white"/>
              </a:solidFill>
              <a:latin typeface="Tw Cen MT" panose="020B0602020104020603"/>
            </a:endParaRPr>
          </a:p>
          <a:p>
            <a:pPr algn="ctr">
              <a:buClr>
                <a:srgbClr val="000000"/>
              </a:buClr>
            </a:pPr>
            <a:r>
              <a:rPr lang="en-ZA" sz="1400" b="1" kern="0" dirty="0">
                <a:solidFill>
                  <a:prstClr val="white"/>
                </a:solidFill>
                <a:latin typeface="Tw Cen MT" panose="020B0602020104020603"/>
              </a:rPr>
              <a:t>Location: </a:t>
            </a:r>
            <a:r>
              <a:rPr lang="en-ZA" sz="1400" kern="0" dirty="0">
                <a:solidFill>
                  <a:prstClr val="white"/>
                </a:solidFill>
                <a:latin typeface="Tw Cen MT" panose="020B0602020104020603"/>
              </a:rPr>
              <a:t>Kathu</a:t>
            </a:r>
          </a:p>
          <a:p>
            <a:pPr algn="ctr">
              <a:buClr>
                <a:srgbClr val="000000"/>
              </a:buClr>
            </a:pPr>
            <a:endParaRPr lang="en-ZA" sz="1400" b="1" kern="0" dirty="0">
              <a:solidFill>
                <a:prstClr val="white"/>
              </a:solidFill>
              <a:latin typeface="Tw Cen MT" panose="020B0602020104020603"/>
            </a:endParaRPr>
          </a:p>
          <a:p>
            <a:pPr algn="ctr">
              <a:buClr>
                <a:srgbClr val="000000"/>
              </a:buClr>
            </a:pPr>
            <a:r>
              <a:rPr lang="en-ZA" sz="1400" b="1" kern="0" dirty="0">
                <a:solidFill>
                  <a:prstClr val="white"/>
                </a:solidFill>
                <a:latin typeface="Tw Cen MT" panose="020B0602020104020603"/>
              </a:rPr>
              <a:t>Investment Value: </a:t>
            </a:r>
          </a:p>
          <a:p>
            <a:pPr algn="ctr">
              <a:buClr>
                <a:srgbClr val="000000"/>
              </a:buClr>
            </a:pPr>
            <a:r>
              <a:rPr lang="en-ZA" sz="1400" kern="0" dirty="0">
                <a:solidFill>
                  <a:prstClr val="white"/>
                </a:solidFill>
                <a:latin typeface="Tw Cen MT" panose="020B0602020104020603"/>
              </a:rPr>
              <a:t>ZAR 1.4 billion</a:t>
            </a:r>
          </a:p>
          <a:p>
            <a:pPr algn="ctr">
              <a:buClr>
                <a:srgbClr val="000000"/>
              </a:buClr>
            </a:pPr>
            <a:endParaRPr lang="en-ZA" sz="1400" b="1" kern="0" dirty="0">
              <a:solidFill>
                <a:prstClr val="white"/>
              </a:solidFill>
              <a:latin typeface="Tw Cen MT" panose="020B0602020104020603"/>
            </a:endParaRPr>
          </a:p>
          <a:p>
            <a:pPr algn="ctr">
              <a:buClr>
                <a:srgbClr val="000000"/>
              </a:buClr>
            </a:pPr>
            <a:r>
              <a:rPr lang="en-ZA" sz="1400" b="1" kern="0" dirty="0">
                <a:solidFill>
                  <a:prstClr val="white"/>
                </a:solidFill>
                <a:latin typeface="Tw Cen MT" panose="020B0602020104020603"/>
              </a:rPr>
              <a:t>Project Status: </a:t>
            </a:r>
          </a:p>
          <a:p>
            <a:pPr algn="ctr">
              <a:buClr>
                <a:srgbClr val="000000"/>
              </a:buClr>
            </a:pPr>
            <a:r>
              <a:rPr lang="en-ZA" sz="1400" kern="0" dirty="0">
                <a:solidFill>
                  <a:prstClr val="white"/>
                </a:solidFill>
                <a:latin typeface="Tw Cen MT" panose="020B0602020104020603"/>
              </a:rPr>
              <a:t>Awaiting  investors  to take up equity or space</a:t>
            </a:r>
            <a:endParaRPr lang="en-US" sz="1400" kern="0" dirty="0">
              <a:solidFill>
                <a:prstClr val="white"/>
              </a:solidFill>
              <a:latin typeface="Tw Cen MT" panose="020B0602020104020603"/>
            </a:endParaRPr>
          </a:p>
        </p:txBody>
      </p:sp>
      <p:sp>
        <p:nvSpPr>
          <p:cNvPr id="12" name="Freeform: Shape 11">
            <a:extLst>
              <a:ext uri="{FF2B5EF4-FFF2-40B4-BE49-F238E27FC236}">
                <a16:creationId xmlns:a16="http://schemas.microsoft.com/office/drawing/2014/main" id="{4931B773-7A16-40F4-B89D-347AFFCF4EAB}"/>
              </a:ext>
            </a:extLst>
          </p:cNvPr>
          <p:cNvSpPr/>
          <p:nvPr/>
        </p:nvSpPr>
        <p:spPr>
          <a:xfrm>
            <a:off x="9810750" y="692690"/>
            <a:ext cx="2381249" cy="6028784"/>
          </a:xfrm>
          <a:custGeom>
            <a:avLst/>
            <a:gdLst>
              <a:gd name="connsiteX0" fmla="*/ 0 w 2381249"/>
              <a:gd name="connsiteY0" fmla="*/ 238125 h 5832648"/>
              <a:gd name="connsiteX1" fmla="*/ 238125 w 2381249"/>
              <a:gd name="connsiteY1" fmla="*/ 0 h 5832648"/>
              <a:gd name="connsiteX2" fmla="*/ 2143124 w 2381249"/>
              <a:gd name="connsiteY2" fmla="*/ 0 h 5832648"/>
              <a:gd name="connsiteX3" fmla="*/ 2381249 w 2381249"/>
              <a:gd name="connsiteY3" fmla="*/ 238125 h 5832648"/>
              <a:gd name="connsiteX4" fmla="*/ 2381249 w 2381249"/>
              <a:gd name="connsiteY4" fmla="*/ 5594523 h 5832648"/>
              <a:gd name="connsiteX5" fmla="*/ 2143124 w 2381249"/>
              <a:gd name="connsiteY5" fmla="*/ 5832648 h 5832648"/>
              <a:gd name="connsiteX6" fmla="*/ 238125 w 2381249"/>
              <a:gd name="connsiteY6" fmla="*/ 5832648 h 5832648"/>
              <a:gd name="connsiteX7" fmla="*/ 0 w 2381249"/>
              <a:gd name="connsiteY7" fmla="*/ 5594523 h 5832648"/>
              <a:gd name="connsiteX8" fmla="*/ 0 w 2381249"/>
              <a:gd name="connsiteY8" fmla="*/ 238125 h 583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1249" h="5832648">
                <a:moveTo>
                  <a:pt x="0" y="238125"/>
                </a:moveTo>
                <a:cubicBezTo>
                  <a:pt x="0" y="106612"/>
                  <a:pt x="106612" y="0"/>
                  <a:pt x="238125" y="0"/>
                </a:cubicBezTo>
                <a:lnTo>
                  <a:pt x="2143124" y="0"/>
                </a:lnTo>
                <a:cubicBezTo>
                  <a:pt x="2274637" y="0"/>
                  <a:pt x="2381249" y="106612"/>
                  <a:pt x="2381249" y="238125"/>
                </a:cubicBezTo>
                <a:lnTo>
                  <a:pt x="2381249" y="5594523"/>
                </a:lnTo>
                <a:cubicBezTo>
                  <a:pt x="2381249" y="5726036"/>
                  <a:pt x="2274637" y="5832648"/>
                  <a:pt x="2143124" y="5832648"/>
                </a:cubicBezTo>
                <a:lnTo>
                  <a:pt x="238125" y="5832648"/>
                </a:lnTo>
                <a:cubicBezTo>
                  <a:pt x="106612" y="5832648"/>
                  <a:pt x="0" y="5726036"/>
                  <a:pt x="0" y="5594523"/>
                </a:cubicBezTo>
                <a:lnTo>
                  <a:pt x="0" y="238125"/>
                </a:lnTo>
                <a:close/>
              </a:path>
            </a:pathLst>
          </a:custGeom>
          <a:solidFill>
            <a:srgbClr val="3E8853"/>
          </a:solidFill>
          <a:ln w="15875" cap="flat" cmpd="sng" algn="ctr">
            <a:solidFill>
              <a:srgbClr val="3E8853"/>
            </a:solidFill>
            <a:prstDash val="solid"/>
          </a:ln>
          <a:effectLst/>
          <a:scene3d>
            <a:camera prst="orthographicFront"/>
            <a:lightRig rig="threePt" dir="t"/>
          </a:scene3d>
          <a:sp3d>
            <a:bevelT prst="angle"/>
          </a:sp3d>
        </p:spPr>
        <p:txBody>
          <a:bodyPr vert="horz" rtlCol="0" anchor="ctr"/>
          <a:lstStyle/>
          <a:p>
            <a:pPr algn="ctr">
              <a:buClr>
                <a:srgbClr val="000000"/>
              </a:buClr>
            </a:pPr>
            <a:endParaRPr lang="en-ZA" sz="1050" b="1" kern="0" dirty="0">
              <a:solidFill>
                <a:prstClr val="white"/>
              </a:solidFill>
              <a:effectLst>
                <a:outerShdw blurRad="38100" dist="38100" dir="2700000" algn="tl">
                  <a:srgbClr val="000000">
                    <a:alpha val="43137"/>
                  </a:srgbClr>
                </a:outerShdw>
              </a:effectLst>
              <a:latin typeface="Tw Cen MT" panose="020B0602020104020603"/>
            </a:endParaRPr>
          </a:p>
          <a:p>
            <a:pPr algn="ctr">
              <a:buClr>
                <a:srgbClr val="000000"/>
              </a:buClr>
            </a:pPr>
            <a:endParaRPr lang="en-ZA" sz="1050" b="1" kern="0" dirty="0">
              <a:solidFill>
                <a:prstClr val="white"/>
              </a:solidFill>
              <a:effectLst>
                <a:outerShdw blurRad="38100" dist="38100" dir="2700000" algn="tl">
                  <a:srgbClr val="000000">
                    <a:alpha val="43137"/>
                  </a:srgbClr>
                </a:outerShdw>
              </a:effectLst>
              <a:latin typeface="Tw Cen MT" panose="020B0602020104020603"/>
            </a:endParaRPr>
          </a:p>
          <a:p>
            <a:pPr algn="ctr">
              <a:buClr>
                <a:srgbClr val="000000"/>
              </a:buClr>
            </a:pPr>
            <a:endParaRPr lang="en-ZA" sz="1050" b="1" kern="0" dirty="0">
              <a:solidFill>
                <a:prstClr val="white"/>
              </a:solidFill>
              <a:effectLst>
                <a:outerShdw blurRad="38100" dist="38100" dir="2700000" algn="tl">
                  <a:srgbClr val="000000">
                    <a:alpha val="43137"/>
                  </a:srgbClr>
                </a:outerShdw>
              </a:effectLst>
              <a:latin typeface="Tw Cen MT" panose="020B0602020104020603"/>
            </a:endParaRPr>
          </a:p>
          <a:p>
            <a:pPr algn="ctr">
              <a:buClr>
                <a:srgbClr val="000000"/>
              </a:buClr>
            </a:pPr>
            <a:endParaRPr lang="en-ZA" sz="1050" b="1" kern="0" dirty="0">
              <a:solidFill>
                <a:prstClr val="white"/>
              </a:solidFill>
              <a:effectLst>
                <a:outerShdw blurRad="38100" dist="38100" dir="2700000" algn="tl">
                  <a:srgbClr val="000000">
                    <a:alpha val="43137"/>
                  </a:srgbClr>
                </a:outerShdw>
              </a:effectLst>
              <a:latin typeface="Tw Cen MT" panose="020B0602020104020603"/>
            </a:endParaRPr>
          </a:p>
          <a:p>
            <a:pPr algn="ctr">
              <a:buClr>
                <a:srgbClr val="000000"/>
              </a:buClr>
            </a:pPr>
            <a:endParaRPr lang="en-ZA" sz="1400" b="1" kern="0" dirty="0">
              <a:solidFill>
                <a:prstClr val="white"/>
              </a:solidFill>
              <a:latin typeface="Tw Cen MT" panose="020B0602020104020603"/>
            </a:endParaRPr>
          </a:p>
          <a:p>
            <a:pPr algn="ctr">
              <a:buClr>
                <a:srgbClr val="000000"/>
              </a:buClr>
            </a:pPr>
            <a:endParaRPr lang="en-ZA" sz="1400" b="1" kern="0" dirty="0">
              <a:solidFill>
                <a:prstClr val="white"/>
              </a:solidFill>
              <a:latin typeface="Tw Cen MT" panose="020B0602020104020603"/>
            </a:endParaRPr>
          </a:p>
          <a:p>
            <a:pPr algn="ctr">
              <a:buClr>
                <a:srgbClr val="000000"/>
              </a:buClr>
            </a:pPr>
            <a:endParaRPr lang="en-ZA" sz="1400" b="1" kern="0" dirty="0">
              <a:solidFill>
                <a:prstClr val="white"/>
              </a:solidFill>
              <a:latin typeface="Tw Cen MT" panose="020B0602020104020603"/>
            </a:endParaRPr>
          </a:p>
          <a:p>
            <a:pPr algn="ctr">
              <a:buClr>
                <a:srgbClr val="000000"/>
              </a:buClr>
            </a:pPr>
            <a:r>
              <a:rPr lang="en-ZA" sz="1400" b="1" kern="0" dirty="0">
                <a:solidFill>
                  <a:prstClr val="white"/>
                </a:solidFill>
                <a:latin typeface="Tw Cen MT" panose="020B0602020104020603"/>
              </a:rPr>
              <a:t>DE AAR LOGISTICS HUB</a:t>
            </a:r>
          </a:p>
          <a:p>
            <a:pPr algn="ctr">
              <a:buClr>
                <a:srgbClr val="000000"/>
              </a:buClr>
            </a:pPr>
            <a:endParaRPr lang="en-ZA" sz="1400" b="1" kern="0" dirty="0">
              <a:solidFill>
                <a:prstClr val="white"/>
              </a:solidFill>
              <a:latin typeface="Tw Cen MT" panose="020B0602020104020603"/>
            </a:endParaRPr>
          </a:p>
          <a:p>
            <a:pPr algn="ctr">
              <a:buClr>
                <a:srgbClr val="000000"/>
              </a:buClr>
            </a:pPr>
            <a:r>
              <a:rPr lang="en-ZA" sz="1400" b="1" kern="0" dirty="0">
                <a:solidFill>
                  <a:prstClr val="white"/>
                </a:solidFill>
                <a:latin typeface="Tw Cen MT" panose="020B0602020104020603"/>
              </a:rPr>
              <a:t>Location: </a:t>
            </a:r>
            <a:r>
              <a:rPr lang="en-ZA" sz="1400" kern="0" dirty="0">
                <a:solidFill>
                  <a:prstClr val="white"/>
                </a:solidFill>
                <a:latin typeface="Tw Cen MT" panose="020B0602020104020603"/>
              </a:rPr>
              <a:t>De Aar</a:t>
            </a:r>
          </a:p>
          <a:p>
            <a:pPr algn="ctr">
              <a:buClr>
                <a:srgbClr val="000000"/>
              </a:buClr>
            </a:pPr>
            <a:endParaRPr lang="en-ZA" sz="1400" b="1" kern="0" dirty="0">
              <a:solidFill>
                <a:prstClr val="white"/>
              </a:solidFill>
              <a:latin typeface="Tw Cen MT" panose="020B0602020104020603"/>
            </a:endParaRPr>
          </a:p>
          <a:p>
            <a:pPr algn="ctr">
              <a:buClr>
                <a:srgbClr val="000000"/>
              </a:buClr>
            </a:pPr>
            <a:r>
              <a:rPr lang="en-ZA" sz="1400" b="1" kern="0" dirty="0">
                <a:solidFill>
                  <a:prstClr val="white"/>
                </a:solidFill>
                <a:latin typeface="Tw Cen MT" panose="020B0602020104020603"/>
              </a:rPr>
              <a:t>Investment Value: </a:t>
            </a:r>
          </a:p>
          <a:p>
            <a:pPr algn="ctr">
              <a:buClr>
                <a:srgbClr val="000000"/>
              </a:buClr>
            </a:pPr>
            <a:r>
              <a:rPr lang="en-ZA" sz="1400" kern="0" dirty="0">
                <a:solidFill>
                  <a:prstClr val="white"/>
                </a:solidFill>
                <a:latin typeface="Tw Cen MT" panose="020B0602020104020603"/>
              </a:rPr>
              <a:t>ZAR 1.2 billion</a:t>
            </a:r>
          </a:p>
          <a:p>
            <a:pPr algn="ctr">
              <a:buClr>
                <a:srgbClr val="000000"/>
              </a:buClr>
            </a:pPr>
            <a:endParaRPr lang="en-ZA" sz="1400" kern="0" dirty="0">
              <a:solidFill>
                <a:prstClr val="white"/>
              </a:solidFill>
              <a:latin typeface="Tw Cen MT" panose="020B0602020104020603"/>
            </a:endParaRPr>
          </a:p>
          <a:p>
            <a:pPr algn="ctr">
              <a:buClr>
                <a:srgbClr val="000000"/>
              </a:buClr>
            </a:pPr>
            <a:r>
              <a:rPr lang="en-ZA" sz="1400" b="1" kern="0" dirty="0">
                <a:solidFill>
                  <a:prstClr val="white"/>
                </a:solidFill>
                <a:latin typeface="Tw Cen MT" panose="020B0602020104020603"/>
              </a:rPr>
              <a:t>Project Status: </a:t>
            </a:r>
          </a:p>
          <a:p>
            <a:pPr algn="ctr">
              <a:buClr>
                <a:srgbClr val="000000"/>
              </a:buClr>
            </a:pPr>
            <a:r>
              <a:rPr lang="en-ZA" sz="1400" kern="0" dirty="0">
                <a:solidFill>
                  <a:prstClr val="white"/>
                </a:solidFill>
                <a:latin typeface="Tw Cen MT" panose="020B0602020104020603"/>
              </a:rPr>
              <a:t>Awaiting investors to secure site or logistics space</a:t>
            </a:r>
            <a:endParaRPr lang="en-US" sz="1400" kern="0" dirty="0">
              <a:solidFill>
                <a:prstClr val="white"/>
              </a:solidFill>
              <a:latin typeface="Tw Cen MT" panose="020B0602020104020603"/>
            </a:endParaRPr>
          </a:p>
        </p:txBody>
      </p:sp>
      <p:sp>
        <p:nvSpPr>
          <p:cNvPr id="14" name="Freeform: Shape 13">
            <a:extLst>
              <a:ext uri="{FF2B5EF4-FFF2-40B4-BE49-F238E27FC236}">
                <a16:creationId xmlns:a16="http://schemas.microsoft.com/office/drawing/2014/main" id="{C639543B-75A8-4288-B1FB-3555E4CF4169}"/>
              </a:ext>
            </a:extLst>
          </p:cNvPr>
          <p:cNvSpPr/>
          <p:nvPr/>
        </p:nvSpPr>
        <p:spPr>
          <a:xfrm>
            <a:off x="119336" y="692690"/>
            <a:ext cx="2261914" cy="6028784"/>
          </a:xfrm>
          <a:custGeom>
            <a:avLst/>
            <a:gdLst>
              <a:gd name="connsiteX0" fmla="*/ 0 w 2381250"/>
              <a:gd name="connsiteY0" fmla="*/ 238125 h 5832648"/>
              <a:gd name="connsiteX1" fmla="*/ 238125 w 2381250"/>
              <a:gd name="connsiteY1" fmla="*/ 0 h 5832648"/>
              <a:gd name="connsiteX2" fmla="*/ 2143125 w 2381250"/>
              <a:gd name="connsiteY2" fmla="*/ 0 h 5832648"/>
              <a:gd name="connsiteX3" fmla="*/ 2381250 w 2381250"/>
              <a:gd name="connsiteY3" fmla="*/ 238125 h 5832648"/>
              <a:gd name="connsiteX4" fmla="*/ 2381250 w 2381250"/>
              <a:gd name="connsiteY4" fmla="*/ 5594523 h 5832648"/>
              <a:gd name="connsiteX5" fmla="*/ 2143125 w 2381250"/>
              <a:gd name="connsiteY5" fmla="*/ 5832648 h 5832648"/>
              <a:gd name="connsiteX6" fmla="*/ 238125 w 2381250"/>
              <a:gd name="connsiteY6" fmla="*/ 5832648 h 5832648"/>
              <a:gd name="connsiteX7" fmla="*/ 0 w 2381250"/>
              <a:gd name="connsiteY7" fmla="*/ 5594523 h 5832648"/>
              <a:gd name="connsiteX8" fmla="*/ 0 w 2381250"/>
              <a:gd name="connsiteY8" fmla="*/ 238125 h 583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1250" h="5832648">
                <a:moveTo>
                  <a:pt x="0" y="238125"/>
                </a:moveTo>
                <a:cubicBezTo>
                  <a:pt x="0" y="106612"/>
                  <a:pt x="106612" y="0"/>
                  <a:pt x="238125" y="0"/>
                </a:cubicBezTo>
                <a:lnTo>
                  <a:pt x="2143125" y="0"/>
                </a:lnTo>
                <a:cubicBezTo>
                  <a:pt x="2274638" y="0"/>
                  <a:pt x="2381250" y="106612"/>
                  <a:pt x="2381250" y="238125"/>
                </a:cubicBezTo>
                <a:lnTo>
                  <a:pt x="2381250" y="5594523"/>
                </a:lnTo>
                <a:cubicBezTo>
                  <a:pt x="2381250" y="5726036"/>
                  <a:pt x="2274638" y="5832648"/>
                  <a:pt x="2143125" y="5832648"/>
                </a:cubicBezTo>
                <a:lnTo>
                  <a:pt x="238125" y="5832648"/>
                </a:lnTo>
                <a:cubicBezTo>
                  <a:pt x="106612" y="5832648"/>
                  <a:pt x="0" y="5726036"/>
                  <a:pt x="0" y="5594523"/>
                </a:cubicBezTo>
                <a:lnTo>
                  <a:pt x="0" y="238125"/>
                </a:lnTo>
                <a:close/>
              </a:path>
            </a:pathLst>
          </a:custGeom>
          <a:solidFill>
            <a:srgbClr val="3E8853"/>
          </a:solidFill>
          <a:ln w="15875" cap="flat" cmpd="sng" algn="ctr">
            <a:solidFill>
              <a:srgbClr val="3E8853"/>
            </a:solidFill>
            <a:prstDash val="solid"/>
          </a:ln>
          <a:effectLst/>
          <a:scene3d>
            <a:camera prst="orthographicFront"/>
            <a:lightRig rig="threePt" dir="t"/>
          </a:scene3d>
          <a:sp3d>
            <a:bevelT prst="angle"/>
          </a:sp3d>
        </p:spPr>
        <p:txBody>
          <a:bodyPr vert="horz" rtlCol="0" anchor="ctr"/>
          <a:lstStyle/>
          <a:p>
            <a:pPr algn="ctr">
              <a:buClr>
                <a:srgbClr val="000000"/>
              </a:buClr>
            </a:pPr>
            <a:endParaRPr lang="en-ZA" sz="1050" b="1" kern="0" dirty="0">
              <a:solidFill>
                <a:prstClr val="white"/>
              </a:solidFill>
              <a:effectLst>
                <a:outerShdw blurRad="38100" dist="38100" dir="2700000" algn="tl">
                  <a:srgbClr val="000000">
                    <a:alpha val="43137"/>
                  </a:srgbClr>
                </a:outerShdw>
              </a:effectLst>
              <a:latin typeface="Tw Cen MT" panose="020B0602020104020603"/>
            </a:endParaRPr>
          </a:p>
          <a:p>
            <a:pPr algn="ctr">
              <a:buClr>
                <a:srgbClr val="000000"/>
              </a:buClr>
            </a:pPr>
            <a:endParaRPr lang="en-ZA" sz="1050" b="1" kern="0" dirty="0">
              <a:solidFill>
                <a:prstClr val="white"/>
              </a:solidFill>
              <a:effectLst>
                <a:outerShdw blurRad="38100" dist="38100" dir="2700000" algn="tl">
                  <a:srgbClr val="000000">
                    <a:alpha val="43137"/>
                  </a:srgbClr>
                </a:outerShdw>
              </a:effectLst>
              <a:latin typeface="Tw Cen MT" panose="020B0602020104020603"/>
            </a:endParaRPr>
          </a:p>
          <a:p>
            <a:pPr algn="ctr">
              <a:buClr>
                <a:srgbClr val="000000"/>
              </a:buClr>
            </a:pPr>
            <a:endParaRPr lang="en-ZA" sz="1050" b="1" kern="0" dirty="0">
              <a:solidFill>
                <a:prstClr val="white"/>
              </a:solidFill>
              <a:effectLst>
                <a:outerShdw blurRad="38100" dist="38100" dir="2700000" algn="tl">
                  <a:srgbClr val="000000">
                    <a:alpha val="43137"/>
                  </a:srgbClr>
                </a:outerShdw>
              </a:effectLst>
              <a:latin typeface="Tw Cen MT" panose="020B0602020104020603"/>
            </a:endParaRPr>
          </a:p>
          <a:p>
            <a:pPr algn="ctr">
              <a:buClr>
                <a:srgbClr val="000000"/>
              </a:buClr>
            </a:pPr>
            <a:endParaRPr lang="en-ZA" sz="1050" b="1" kern="0" dirty="0">
              <a:solidFill>
                <a:prstClr val="white"/>
              </a:solidFill>
              <a:effectLst>
                <a:outerShdw blurRad="38100" dist="38100" dir="2700000" algn="tl">
                  <a:srgbClr val="000000">
                    <a:alpha val="43137"/>
                  </a:srgbClr>
                </a:outerShdw>
              </a:effectLst>
              <a:latin typeface="Tw Cen MT" panose="020B0602020104020603"/>
            </a:endParaRPr>
          </a:p>
          <a:p>
            <a:pPr algn="ctr">
              <a:buClr>
                <a:srgbClr val="000000"/>
              </a:buClr>
            </a:pPr>
            <a:endParaRPr lang="en-ZA" sz="1050" b="1" kern="0" dirty="0">
              <a:solidFill>
                <a:prstClr val="white"/>
              </a:solidFill>
              <a:effectLst>
                <a:outerShdw blurRad="38100" dist="38100" dir="2700000" algn="tl">
                  <a:srgbClr val="000000">
                    <a:alpha val="43137"/>
                  </a:srgbClr>
                </a:outerShdw>
              </a:effectLst>
              <a:latin typeface="Tw Cen MT" panose="020B0602020104020603"/>
            </a:endParaRPr>
          </a:p>
          <a:p>
            <a:pPr algn="ctr">
              <a:buClr>
                <a:srgbClr val="000000"/>
              </a:buClr>
            </a:pPr>
            <a:endParaRPr lang="en-ZA" sz="1050" b="1" kern="0" dirty="0">
              <a:solidFill>
                <a:prstClr val="white"/>
              </a:solidFill>
              <a:effectLst>
                <a:outerShdw blurRad="38100" dist="38100" dir="2700000" algn="tl">
                  <a:srgbClr val="000000">
                    <a:alpha val="43137"/>
                  </a:srgbClr>
                </a:outerShdw>
              </a:effectLst>
              <a:latin typeface="Tw Cen MT" panose="020B0602020104020603"/>
            </a:endParaRPr>
          </a:p>
          <a:p>
            <a:pPr algn="ctr">
              <a:buClr>
                <a:srgbClr val="000000"/>
              </a:buClr>
            </a:pPr>
            <a:endParaRPr lang="en-ZA" sz="1050" b="1" kern="0" dirty="0">
              <a:solidFill>
                <a:prstClr val="white"/>
              </a:solidFill>
              <a:effectLst>
                <a:outerShdw blurRad="38100" dist="38100" dir="2700000" algn="tl">
                  <a:srgbClr val="000000">
                    <a:alpha val="43137"/>
                  </a:srgbClr>
                </a:outerShdw>
              </a:effectLst>
              <a:latin typeface="Tw Cen MT" panose="020B0602020104020603"/>
            </a:endParaRPr>
          </a:p>
          <a:p>
            <a:pPr algn="ctr">
              <a:buClr>
                <a:srgbClr val="000000"/>
              </a:buClr>
            </a:pPr>
            <a:endParaRPr lang="en-ZA" sz="1050" b="1" kern="0" dirty="0">
              <a:solidFill>
                <a:prstClr val="white"/>
              </a:solidFill>
              <a:effectLst>
                <a:outerShdw blurRad="38100" dist="38100" dir="2700000" algn="tl">
                  <a:srgbClr val="000000">
                    <a:alpha val="43137"/>
                  </a:srgbClr>
                </a:outerShdw>
              </a:effectLst>
              <a:latin typeface="Tw Cen MT" panose="020B0602020104020603"/>
            </a:endParaRPr>
          </a:p>
          <a:p>
            <a:pPr algn="ctr">
              <a:buClr>
                <a:srgbClr val="000000"/>
              </a:buClr>
            </a:pPr>
            <a:endParaRPr lang="en-ZA" sz="1050" b="1" kern="0" dirty="0">
              <a:solidFill>
                <a:prstClr val="white"/>
              </a:solidFill>
              <a:effectLst>
                <a:outerShdw blurRad="38100" dist="38100" dir="2700000" algn="tl">
                  <a:srgbClr val="000000">
                    <a:alpha val="43137"/>
                  </a:srgbClr>
                </a:outerShdw>
              </a:effectLst>
              <a:latin typeface="Tw Cen MT" panose="020B0602020104020603"/>
            </a:endParaRPr>
          </a:p>
          <a:p>
            <a:pPr algn="ctr">
              <a:buClr>
                <a:srgbClr val="000000"/>
              </a:buClr>
            </a:pPr>
            <a:r>
              <a:rPr lang="en-ZA" sz="1400" b="1" kern="0" dirty="0">
                <a:solidFill>
                  <a:prstClr val="white"/>
                </a:solidFill>
                <a:effectLst>
                  <a:outerShdw blurRad="38100" dist="38100" dir="2700000" algn="tl">
                    <a:srgbClr val="000000">
                      <a:alpha val="43137"/>
                    </a:srgbClr>
                  </a:outerShdw>
                </a:effectLst>
                <a:latin typeface="Tw Cen MT" panose="020B0602020104020603"/>
              </a:rPr>
              <a:t>BOEGOEBAAI PORT &amp; GREEN HYDROGEN (GH2) CLUSTER</a:t>
            </a:r>
          </a:p>
          <a:p>
            <a:pPr algn="ctr">
              <a:buClr>
                <a:srgbClr val="000000"/>
              </a:buClr>
            </a:pPr>
            <a:endParaRPr lang="en-ZA" sz="1400" b="1" kern="0" dirty="0">
              <a:solidFill>
                <a:prstClr val="white"/>
              </a:solidFill>
              <a:effectLst>
                <a:outerShdw blurRad="38100" dist="38100" dir="2700000" algn="tl">
                  <a:srgbClr val="000000">
                    <a:alpha val="43137"/>
                  </a:srgbClr>
                </a:outerShdw>
              </a:effectLst>
              <a:latin typeface="Tw Cen MT" panose="020B0602020104020603"/>
            </a:endParaRPr>
          </a:p>
          <a:p>
            <a:pPr algn="ctr">
              <a:buClr>
                <a:srgbClr val="000000"/>
              </a:buClr>
            </a:pPr>
            <a:r>
              <a:rPr lang="en-ZA" sz="1400" b="1" kern="0" dirty="0">
                <a:solidFill>
                  <a:prstClr val="white"/>
                </a:solidFill>
                <a:effectLst>
                  <a:outerShdw blurRad="38100" dist="38100" dir="2700000" algn="tl">
                    <a:srgbClr val="000000">
                      <a:alpha val="43137"/>
                    </a:srgbClr>
                  </a:outerShdw>
                </a:effectLst>
                <a:latin typeface="Tw Cen MT" panose="020B0602020104020603"/>
              </a:rPr>
              <a:t>Location: </a:t>
            </a:r>
            <a:r>
              <a:rPr lang="en-ZA" sz="1400" kern="0" dirty="0">
                <a:solidFill>
                  <a:prstClr val="white"/>
                </a:solidFill>
                <a:effectLst>
                  <a:outerShdw blurRad="38100" dist="38100" dir="2700000" algn="tl">
                    <a:srgbClr val="000000">
                      <a:alpha val="43137"/>
                    </a:srgbClr>
                  </a:outerShdw>
                </a:effectLst>
                <a:latin typeface="Tw Cen MT" panose="020B0602020104020603"/>
              </a:rPr>
              <a:t>Boegoebaai </a:t>
            </a:r>
          </a:p>
          <a:p>
            <a:pPr algn="ctr">
              <a:buClr>
                <a:srgbClr val="000000"/>
              </a:buClr>
            </a:pPr>
            <a:endParaRPr lang="en-ZA" sz="1400" b="1" kern="0" dirty="0">
              <a:solidFill>
                <a:prstClr val="white"/>
              </a:solidFill>
              <a:effectLst>
                <a:outerShdw blurRad="38100" dist="38100" dir="2700000" algn="tl">
                  <a:srgbClr val="000000">
                    <a:alpha val="43137"/>
                  </a:srgbClr>
                </a:outerShdw>
              </a:effectLst>
              <a:latin typeface="Tw Cen MT" panose="020B0602020104020603"/>
            </a:endParaRPr>
          </a:p>
          <a:p>
            <a:pPr algn="ctr">
              <a:buClr>
                <a:srgbClr val="000000"/>
              </a:buClr>
            </a:pPr>
            <a:r>
              <a:rPr lang="en-ZA" sz="1400" b="1" kern="0" dirty="0">
                <a:solidFill>
                  <a:prstClr val="white"/>
                </a:solidFill>
                <a:effectLst>
                  <a:outerShdw blurRad="38100" dist="38100" dir="2700000" algn="tl">
                    <a:srgbClr val="000000">
                      <a:alpha val="43137"/>
                    </a:srgbClr>
                  </a:outerShdw>
                </a:effectLst>
                <a:latin typeface="Tw Cen MT" panose="020B0602020104020603"/>
              </a:rPr>
              <a:t>Estimated Investment Value:</a:t>
            </a:r>
          </a:p>
          <a:p>
            <a:pPr algn="ctr">
              <a:buClr>
                <a:srgbClr val="000000"/>
              </a:buClr>
            </a:pPr>
            <a:r>
              <a:rPr lang="en-ZA" sz="1400" b="1" kern="0" dirty="0">
                <a:solidFill>
                  <a:prstClr val="white"/>
                </a:solidFill>
                <a:effectLst>
                  <a:outerShdw blurRad="38100" dist="38100" dir="2700000" algn="tl">
                    <a:srgbClr val="000000">
                      <a:alpha val="43137"/>
                    </a:srgbClr>
                  </a:outerShdw>
                </a:effectLst>
                <a:latin typeface="Tw Cen MT" panose="020B0602020104020603"/>
              </a:rPr>
              <a:t> </a:t>
            </a:r>
            <a:r>
              <a:rPr lang="en-ZA" sz="1400" kern="0" dirty="0">
                <a:solidFill>
                  <a:prstClr val="white"/>
                </a:solidFill>
                <a:effectLst>
                  <a:outerShdw blurRad="38100" dist="38100" dir="2700000" algn="tl">
                    <a:srgbClr val="000000">
                      <a:alpha val="43137"/>
                    </a:srgbClr>
                  </a:outerShdw>
                </a:effectLst>
                <a:latin typeface="Tw Cen MT" panose="020B0602020104020603"/>
              </a:rPr>
              <a:t>ZAR 700 billion</a:t>
            </a:r>
          </a:p>
          <a:p>
            <a:pPr algn="ctr">
              <a:buClr>
                <a:srgbClr val="000000"/>
              </a:buClr>
            </a:pPr>
            <a:endParaRPr lang="en-ZA" sz="1400" b="1" kern="0" dirty="0">
              <a:solidFill>
                <a:prstClr val="white"/>
              </a:solidFill>
              <a:effectLst>
                <a:outerShdw blurRad="38100" dist="38100" dir="2700000" algn="tl">
                  <a:srgbClr val="000000">
                    <a:alpha val="43137"/>
                  </a:srgbClr>
                </a:outerShdw>
              </a:effectLst>
              <a:latin typeface="Tw Cen MT" panose="020B0602020104020603"/>
            </a:endParaRPr>
          </a:p>
          <a:p>
            <a:pPr algn="ctr">
              <a:buClr>
                <a:srgbClr val="000000"/>
              </a:buClr>
            </a:pPr>
            <a:r>
              <a:rPr lang="en-ZA" sz="1400" b="1" kern="0" dirty="0">
                <a:solidFill>
                  <a:prstClr val="white"/>
                </a:solidFill>
                <a:effectLst>
                  <a:outerShdw blurRad="38100" dist="38100" dir="2700000" algn="tl">
                    <a:srgbClr val="000000">
                      <a:alpha val="43137"/>
                    </a:srgbClr>
                  </a:outerShdw>
                </a:effectLst>
                <a:latin typeface="Tw Cen MT" panose="020B0602020104020603"/>
              </a:rPr>
              <a:t>Project Status: </a:t>
            </a:r>
          </a:p>
          <a:p>
            <a:pPr algn="ctr">
              <a:buClr>
                <a:srgbClr val="000000"/>
              </a:buClr>
            </a:pPr>
            <a:r>
              <a:rPr lang="en-ZA" sz="1400" kern="0" dirty="0">
                <a:solidFill>
                  <a:prstClr val="white"/>
                </a:solidFill>
                <a:effectLst>
                  <a:outerShdw blurRad="38100" dist="38100" dir="2700000" algn="tl">
                    <a:srgbClr val="000000">
                      <a:alpha val="43137"/>
                    </a:srgbClr>
                  </a:outerShdw>
                </a:effectLst>
                <a:latin typeface="Tw Cen MT" panose="020B0602020104020603"/>
              </a:rPr>
              <a:t>Pre-feasibility study phase with ambitions to initiate 2025 with construction phase</a:t>
            </a:r>
            <a:endParaRPr lang="en-US" sz="1400" kern="0" dirty="0">
              <a:solidFill>
                <a:prstClr val="white"/>
              </a:solidFill>
              <a:effectLst>
                <a:outerShdw blurRad="38100" dist="38100" dir="2700000" algn="tl">
                  <a:srgbClr val="000000">
                    <a:alpha val="43137"/>
                  </a:srgbClr>
                </a:outerShdw>
              </a:effectLst>
              <a:latin typeface="Tw Cen MT" panose="020B0602020104020603"/>
            </a:endParaRPr>
          </a:p>
        </p:txBody>
      </p:sp>
      <p:sp>
        <p:nvSpPr>
          <p:cNvPr id="22" name="Arrow: Left-Right 21">
            <a:extLst>
              <a:ext uri="{FF2B5EF4-FFF2-40B4-BE49-F238E27FC236}">
                <a16:creationId xmlns:a16="http://schemas.microsoft.com/office/drawing/2014/main" id="{40CDDAFB-155C-4126-BB7A-FA390D1CEA55}"/>
              </a:ext>
            </a:extLst>
          </p:cNvPr>
          <p:cNvSpPr/>
          <p:nvPr/>
        </p:nvSpPr>
        <p:spPr>
          <a:xfrm>
            <a:off x="487680" y="6027786"/>
            <a:ext cx="11216640" cy="481525"/>
          </a:xfrm>
          <a:prstGeom prst="leftRightArrow">
            <a:avLst/>
          </a:prstGeom>
          <a:solidFill>
            <a:schemeClr val="tx1">
              <a:lumMod val="75000"/>
              <a:lumOff val="25000"/>
            </a:schemeClr>
          </a:solidFill>
          <a:ln w="15875" cap="flat" cmpd="sng" algn="ctr">
            <a:solidFill>
              <a:srgbClr val="3E8853"/>
            </a:solidFill>
            <a:prstDash val="solid"/>
          </a:ln>
          <a:effectLst/>
          <a:scene3d>
            <a:camera prst="orthographicFront"/>
            <a:lightRig rig="threePt" dir="t"/>
          </a:scene3d>
          <a:sp3d>
            <a:bevelT prst="angle"/>
          </a:sp3d>
        </p:spPr>
      </p:sp>
      <p:pic>
        <p:nvPicPr>
          <p:cNvPr id="31" name="Picture 30">
            <a:extLst>
              <a:ext uri="{FF2B5EF4-FFF2-40B4-BE49-F238E27FC236}">
                <a16:creationId xmlns:a16="http://schemas.microsoft.com/office/drawing/2014/main" id="{4FD48D9A-0833-43D8-ACF0-BFD21917663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4" b="-851"/>
          <a:stretch/>
        </p:blipFill>
        <p:spPr>
          <a:xfrm>
            <a:off x="7544617" y="947817"/>
            <a:ext cx="2076313" cy="1937000"/>
          </a:xfrm>
          <a:prstGeom prst="ellipse">
            <a:avLst/>
          </a:prstGeom>
          <a:blipFill rotWithShape="0">
            <a:blip r:embed="rId5" cstate="email">
              <a:extLst>
                <a:ext uri="{28A0092B-C50C-407E-A947-70E740481C1C}">
                  <a14:useLocalDpi xmlns:a14="http://schemas.microsoft.com/office/drawing/2010/main"/>
                </a:ext>
              </a:extLst>
            </a:blip>
            <a:stretch>
              <a:fillRect/>
            </a:stretch>
          </a:blipFill>
        </p:spPr>
      </p:pic>
      <p:pic>
        <p:nvPicPr>
          <p:cNvPr id="28" name="Picture 27">
            <a:extLst>
              <a:ext uri="{FF2B5EF4-FFF2-40B4-BE49-F238E27FC236}">
                <a16:creationId xmlns:a16="http://schemas.microsoft.com/office/drawing/2014/main" id="{D1A4D825-6F9C-4F4B-8D81-93FF5567B9A0}"/>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7835031" y="740590"/>
            <a:ext cx="1495464" cy="566021"/>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33" name="Picture 32">
            <a:extLst>
              <a:ext uri="{FF2B5EF4-FFF2-40B4-BE49-F238E27FC236}">
                <a16:creationId xmlns:a16="http://schemas.microsoft.com/office/drawing/2014/main" id="{41949D22-8685-409E-983A-4AC9B80D4C33}"/>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9984432" y="1023600"/>
            <a:ext cx="1969008" cy="1893309"/>
          </a:xfrm>
          <a:prstGeom prst="ellipse">
            <a:avLst/>
          </a:prstGeom>
          <a:blipFill rotWithShape="0">
            <a:blip r:embed="rId8" cstate="email">
              <a:extLst>
                <a:ext uri="{28A0092B-C50C-407E-A947-70E740481C1C}">
                  <a14:useLocalDpi xmlns:a14="http://schemas.microsoft.com/office/drawing/2010/main"/>
                </a:ext>
              </a:extLst>
            </a:blip>
            <a:stretch>
              <a:fillRect/>
            </a:stretch>
          </a:blipFill>
        </p:spPr>
      </p:pic>
      <p:sp>
        <p:nvSpPr>
          <p:cNvPr id="34" name="Rectangle: Rounded Corners 33">
            <a:extLst>
              <a:ext uri="{FF2B5EF4-FFF2-40B4-BE49-F238E27FC236}">
                <a16:creationId xmlns:a16="http://schemas.microsoft.com/office/drawing/2014/main" id="{5B7CDE51-4962-4D1E-805C-9800CFE2CD79}"/>
              </a:ext>
            </a:extLst>
          </p:cNvPr>
          <p:cNvSpPr/>
          <p:nvPr/>
        </p:nvSpPr>
        <p:spPr>
          <a:xfrm>
            <a:off x="10192152" y="836916"/>
            <a:ext cx="1512168" cy="436563"/>
          </a:xfrm>
          <a:prstGeom prst="roundRect">
            <a:avLst/>
          </a:prstGeom>
          <a:solidFill>
            <a:srgbClr val="771B1E"/>
          </a:solidFill>
          <a:ln w="15875" cap="flat" cmpd="sng" algn="ctr">
            <a:noFill/>
            <a:prstDash val="solid"/>
          </a:ln>
          <a:effectLst/>
          <a:scene3d>
            <a:camera prst="orthographicFront"/>
            <a:lightRig rig="threePt" dir="t"/>
          </a:scene3d>
          <a:sp3d>
            <a:bevelT prst="angle"/>
          </a:sp3d>
        </p:spPr>
        <p:txBody>
          <a:bodyPr vert="horz" rtlCol="0" anchor="ctr"/>
          <a:lstStyle/>
          <a:p>
            <a:pPr algn="ctr">
              <a:buClr>
                <a:srgbClr val="000000"/>
              </a:buClr>
            </a:pPr>
            <a:r>
              <a:rPr lang="en-ZA" b="1" kern="0" dirty="0">
                <a:solidFill>
                  <a:prstClr val="white"/>
                </a:solidFill>
                <a:effectLst>
                  <a:outerShdw blurRad="38100" dist="38100" dir="2700000" algn="tl">
                    <a:srgbClr val="000000">
                      <a:alpha val="43137"/>
                    </a:srgbClr>
                  </a:outerShdw>
                </a:effectLst>
                <a:latin typeface="Tw Cen MT" panose="020B0602020104020603"/>
              </a:rPr>
              <a:t>DE AAR (LH)</a:t>
            </a:r>
          </a:p>
        </p:txBody>
      </p:sp>
      <p:pic>
        <p:nvPicPr>
          <p:cNvPr id="3" name="Picture 2">
            <a:extLst>
              <a:ext uri="{FF2B5EF4-FFF2-40B4-BE49-F238E27FC236}">
                <a16:creationId xmlns:a16="http://schemas.microsoft.com/office/drawing/2014/main" id="{CA7FD6B1-E0F2-A4EA-1EEC-9FF08D63F5D6}"/>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105134" y="1213792"/>
            <a:ext cx="2071744" cy="1312497"/>
          </a:xfrm>
          <a:prstGeom prst="roundRect">
            <a:avLst/>
          </a:prstGeom>
          <a:effectLst>
            <a:innerShdw blurRad="114300">
              <a:prstClr val="black"/>
            </a:innerShdw>
          </a:effectLst>
        </p:spPr>
      </p:pic>
      <p:pic>
        <p:nvPicPr>
          <p:cNvPr id="8" name="Picture 7">
            <a:extLst>
              <a:ext uri="{FF2B5EF4-FFF2-40B4-BE49-F238E27FC236}">
                <a16:creationId xmlns:a16="http://schemas.microsoft.com/office/drawing/2014/main" id="{5DBAF669-05A0-E180-BC41-10B2D9ADBBD3}"/>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76703" y="1264425"/>
            <a:ext cx="1997448" cy="998724"/>
          </a:xfrm>
          <a:prstGeom prst="rect">
            <a:avLst/>
          </a:prstGeom>
        </p:spPr>
      </p:pic>
    </p:spTree>
    <p:extLst>
      <p:ext uri="{BB962C8B-B14F-4D97-AF65-F5344CB8AC3E}">
        <p14:creationId xmlns:p14="http://schemas.microsoft.com/office/powerpoint/2010/main" val="434220280"/>
      </p:ext>
    </p:extLst>
  </p:cSld>
  <p:clrMapOvr>
    <a:masterClrMapping/>
  </p:clrMapOvr>
  <p:transition spd="slow">
    <p:pull/>
  </p:transition>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23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A996B6E-96F6-4779-A8D0-19249095F32D}"/>
              </a:ext>
            </a:extLst>
          </p:cNvPr>
          <p:cNvSpPr txBox="1"/>
          <p:nvPr/>
        </p:nvSpPr>
        <p:spPr>
          <a:xfrm>
            <a:off x="0" y="0"/>
            <a:ext cx="12192000" cy="593571"/>
          </a:xfrm>
          <a:prstGeom prst="rect">
            <a:avLst/>
          </a:prstGeom>
          <a:solidFill>
            <a:srgbClr val="3E8853"/>
          </a:solidFill>
          <a:ln w="15875" cap="flat" cmpd="sng" algn="ctr">
            <a:solidFill>
              <a:srgbClr val="3E8853"/>
            </a:solidFill>
            <a:prstDash val="solid"/>
          </a:ln>
          <a:effectLst/>
          <a:scene3d>
            <a:camera prst="orthographicFront"/>
            <a:lightRig rig="threePt" dir="t"/>
          </a:scene3d>
          <a:sp3d>
            <a:bevelT prst="angle"/>
          </a:sp3d>
        </p:spPr>
        <p:txBody>
          <a:bodyPr vert="horz" rtlCol="0" anchor="ctr"/>
          <a:lstStyle>
            <a:defPPr>
              <a:defRPr lang="en-US"/>
            </a:defPPr>
            <a:lvl1pPr algn="ctr">
              <a:buClr>
                <a:srgbClr val="000000"/>
              </a:buClr>
              <a:defRPr sz="1050" kern="0">
                <a:solidFill>
                  <a:prstClr val="white"/>
                </a:solidFill>
                <a:latin typeface="Tw Cen MT" panose="020B0602020104020603"/>
              </a:defRPr>
            </a:lvl1pPr>
          </a:lstStyle>
          <a:p>
            <a:r>
              <a:rPr lang="en-ZA" sz="3200" dirty="0"/>
              <a:t>BOEGOEBERG PORT &amp; GREEN HYDROGEN (GH2) CLUSTER: </a:t>
            </a:r>
            <a:r>
              <a:rPr lang="en-ZA" sz="3200" b="1" dirty="0"/>
              <a:t>GAZETTED </a:t>
            </a:r>
          </a:p>
        </p:txBody>
      </p:sp>
      <p:sp>
        <p:nvSpPr>
          <p:cNvPr id="4" name="TextBox 3">
            <a:extLst>
              <a:ext uri="{FF2B5EF4-FFF2-40B4-BE49-F238E27FC236}">
                <a16:creationId xmlns:a16="http://schemas.microsoft.com/office/drawing/2014/main" id="{170DFD6C-1D34-4DDB-A780-208268C8295D}"/>
              </a:ext>
            </a:extLst>
          </p:cNvPr>
          <p:cNvSpPr txBox="1"/>
          <p:nvPr/>
        </p:nvSpPr>
        <p:spPr>
          <a:xfrm>
            <a:off x="191502" y="689133"/>
            <a:ext cx="6409323" cy="550920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PROJECT POSITIONING: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Boegoebaai is approximately 60km north of Port Nolloth and 20km south of the border between Namibia and South Africa in the Richtersveld Local Municipality area. The primary opportunity of the site is the short distance between the coastline and relatively deep water. The location places it relatively close in proximity to rich mining and agriculture sectors compared to other existing ports. It is to be noted that the envisaged Boegoebaai deep water port will be a Greenfields development. The project is the first development of this magnitude to be undertaken by the Province in the last 26 years.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Arial Narrow" panose="020B0606020202030204" pitchFamily="34" charset="0"/>
                <a:ea typeface="+mn-ea"/>
                <a:cs typeface="+mn-cs"/>
              </a:rPr>
              <a:t>PROJECT UPDATE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With the advent of the new green hydrogen economy, the Boegoebaai Port has provided a platform to transcend its positioning and will enable the province to give effect to the key frontiers proposed in the 2021 SIDSSA. This has sparked the country to focus on developing the precursor Green Hydrogen Strategy with a focus on the Northern Cape towards driving the just energy transition agenda. The Northern Cape Green Hydrogen Strategy was launched to the global community at COP 26 in November 2021, with key articulations that drive its focus. There are key objectives that the strategy seeks to archive and that coupled with the MoA that has been signed between the Northern Cape Government and SASOL to facilitate feasibility studies that would provide certainty on the investment over the next two years.</a:t>
            </a:r>
          </a:p>
        </p:txBody>
      </p:sp>
      <p:pic>
        <p:nvPicPr>
          <p:cNvPr id="9" name="Picture 8">
            <a:extLst>
              <a:ext uri="{FF2B5EF4-FFF2-40B4-BE49-F238E27FC236}">
                <a16:creationId xmlns:a16="http://schemas.microsoft.com/office/drawing/2014/main" id="{4ECDA0A7-88C8-4090-81D6-E099B4FD95C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37759" y="1001561"/>
            <a:ext cx="2727583" cy="1922613"/>
          </a:xfrm>
          <a:prstGeom prst="roundRect">
            <a:avLst>
              <a:gd name="adj" fmla="val 25189"/>
            </a:avLst>
          </a:prstGeom>
          <a:scene3d>
            <a:camera prst="orthographicFront"/>
            <a:lightRig rig="threePt" dir="t"/>
          </a:scene3d>
          <a:sp3d>
            <a:bevelT prst="angle"/>
          </a:sp3d>
        </p:spPr>
      </p:pic>
      <p:pic>
        <p:nvPicPr>
          <p:cNvPr id="11" name="Picture 10">
            <a:extLst>
              <a:ext uri="{FF2B5EF4-FFF2-40B4-BE49-F238E27FC236}">
                <a16:creationId xmlns:a16="http://schemas.microsoft.com/office/drawing/2014/main" id="{17469D01-ADE4-485F-A355-CEF85971875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71424" y="3197512"/>
            <a:ext cx="5387836" cy="2811900"/>
          </a:xfrm>
          <a:prstGeom prst="roundRect">
            <a:avLst>
              <a:gd name="adj" fmla="val 4909"/>
            </a:avLst>
          </a:prstGeom>
          <a:scene3d>
            <a:camera prst="orthographicFront"/>
            <a:lightRig rig="threePt" dir="t"/>
          </a:scene3d>
          <a:sp3d>
            <a:bevelT prst="angle"/>
          </a:sp3d>
        </p:spPr>
      </p:pic>
      <p:sp>
        <p:nvSpPr>
          <p:cNvPr id="13" name="TextBox 12">
            <a:extLst>
              <a:ext uri="{FF2B5EF4-FFF2-40B4-BE49-F238E27FC236}">
                <a16:creationId xmlns:a16="http://schemas.microsoft.com/office/drawing/2014/main" id="{357DFCE3-E59B-45DC-90D9-70A6D4C58BEE}"/>
              </a:ext>
            </a:extLst>
          </p:cNvPr>
          <p:cNvSpPr txBox="1"/>
          <p:nvPr/>
        </p:nvSpPr>
        <p:spPr>
          <a:xfrm>
            <a:off x="191502" y="6188350"/>
            <a:ext cx="11496675"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The project is transitioning with work ensue together with the pathfinder investor to realise the throughputs that has been contemplated in the Northern Cape Hydrogen Strategy.</a:t>
            </a:r>
          </a:p>
        </p:txBody>
      </p:sp>
      <p:pic>
        <p:nvPicPr>
          <p:cNvPr id="15" name="Picture 14">
            <a:extLst>
              <a:ext uri="{FF2B5EF4-FFF2-40B4-BE49-F238E27FC236}">
                <a16:creationId xmlns:a16="http://schemas.microsoft.com/office/drawing/2014/main" id="{E8527AA4-8A7B-4219-855E-F26115E7630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592574" y="1001561"/>
            <a:ext cx="2667578" cy="1922613"/>
          </a:xfrm>
          <a:prstGeom prst="roundRect">
            <a:avLst>
              <a:gd name="adj" fmla="val 25189"/>
            </a:avLst>
          </a:prstGeom>
          <a:scene3d>
            <a:camera prst="orthographicFront"/>
            <a:lightRig rig="threePt" dir="t"/>
          </a:scene3d>
          <a:sp3d>
            <a:bevelT prst="angle"/>
          </a:sp3d>
        </p:spPr>
      </p:pic>
    </p:spTree>
    <p:extLst>
      <p:ext uri="{BB962C8B-B14F-4D97-AF65-F5344CB8AC3E}">
        <p14:creationId xmlns:p14="http://schemas.microsoft.com/office/powerpoint/2010/main" val="8495867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8B88BE-C109-AB78-2C87-25AD4E810CA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8D9AD5-F248-4919-864A-CFD76CC027D6}" type="slidenum">
              <a:rPr kumimoji="0" lang="en-ZA"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ZA"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8E7C9AD2-46C9-58F5-AC25-64FD9D507A2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16" y="1988840"/>
            <a:ext cx="2232248" cy="1039528"/>
          </a:xfrm>
          <a:prstGeom prst="rect">
            <a:avLst/>
          </a:prstGeom>
          <a:solidFill>
            <a:srgbClr val="006432"/>
          </a:solidFill>
        </p:spPr>
      </p:pic>
      <p:sp>
        <p:nvSpPr>
          <p:cNvPr id="4" name="Google Shape;112;p16">
            <a:extLst>
              <a:ext uri="{FF2B5EF4-FFF2-40B4-BE49-F238E27FC236}">
                <a16:creationId xmlns:a16="http://schemas.microsoft.com/office/drawing/2014/main" id="{9C192954-BBF5-DB03-72B5-665B16D971AF}"/>
              </a:ext>
            </a:extLst>
          </p:cNvPr>
          <p:cNvSpPr txBox="1">
            <a:spLocks/>
          </p:cNvSpPr>
          <p:nvPr/>
        </p:nvSpPr>
        <p:spPr>
          <a:xfrm>
            <a:off x="0" y="0"/>
            <a:ext cx="12192000" cy="1391920"/>
          </a:xfrm>
          <a:prstGeom prst="rect">
            <a:avLst/>
          </a:prstGeom>
          <a:solidFill>
            <a:srgbClr val="006432"/>
          </a:solidFill>
          <a:ln>
            <a:noFill/>
          </a:ln>
          <a:effectLst/>
          <a:scene3d>
            <a:camera prst="orthographicFront">
              <a:rot lat="0" lon="0" rev="0"/>
            </a:camera>
            <a:lightRig rig="contrasting" dir="t">
              <a:rot lat="0" lon="0" rev="7800000"/>
            </a:lightRig>
          </a:scene3d>
          <a:sp3d>
            <a:bevelT w="139700" h="139700"/>
          </a:sp3d>
        </p:spPr>
        <p:style>
          <a:lnRef idx="0">
            <a:schemeClr val="accent4"/>
          </a:lnRef>
          <a:fillRef idx="3">
            <a:schemeClr val="accent4"/>
          </a:fillRef>
          <a:effectRef idx="3">
            <a:schemeClr val="accent4"/>
          </a:effectRef>
          <a:fontRef idx="minor">
            <a:schemeClr val="lt1"/>
          </a:fontRef>
        </p:style>
        <p:txBody>
          <a:bodyPr vert="horz" lIns="91440" tIns="45720" rIns="91440" bIns="45720" rtlCol="0" anchor="ctr">
            <a:noAutofit/>
          </a:bodyPr>
          <a:lstStyle>
            <a:defPPr>
              <a:defRPr lang="en-US"/>
            </a:defPPr>
            <a:lvl1pPr>
              <a:lnSpc>
                <a:spcPct val="90000"/>
              </a:lnSpc>
              <a:spcBef>
                <a:spcPct val="0"/>
              </a:spcBef>
              <a:buNone/>
              <a:defRPr sz="2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457200" rtl="0" eaLnBrk="1" fontAlgn="auto" latinLnBrk="0" hangingPunct="1">
              <a:lnSpc>
                <a:spcPct val="90000"/>
              </a:lnSpc>
              <a:spcBef>
                <a:spcPct val="0"/>
              </a:spcBef>
              <a:spcAft>
                <a:spcPts val="0"/>
              </a:spcAft>
              <a:buClrTx/>
              <a:buSzTx/>
              <a:buFontTx/>
              <a:buNone/>
              <a:tabLst/>
              <a:defRPr/>
            </a:pPr>
            <a:r>
              <a:rPr lang="en-ZA" sz="3600" dirty="0">
                <a:solidFill>
                  <a:prstClr val="white"/>
                </a:solidFill>
                <a:latin typeface="Abel" panose="02000506030000020004" pitchFamily="2" charset="0"/>
              </a:rPr>
              <a:t>SA INC POLICY AND STRATEGY</a:t>
            </a:r>
            <a:r>
              <a:rPr kumimoji="0" lang="en-ZA" sz="3600" b="1" i="0" u="none" strike="noStrike" kern="1200" cap="none" spc="0" normalizeH="0" baseline="0" noProof="0" dirty="0">
                <a:ln>
                  <a:noFill/>
                </a:ln>
                <a:solidFill>
                  <a:prstClr val="white"/>
                </a:solidFill>
                <a:effectLst/>
                <a:uLnTx/>
                <a:uFillTx/>
                <a:latin typeface="Abel" panose="02000506030000020004" pitchFamily="2" charset="0"/>
              </a:rPr>
              <a:t>JUST ENERGY TRANSITION</a:t>
            </a:r>
          </a:p>
        </p:txBody>
      </p:sp>
      <p:pic>
        <p:nvPicPr>
          <p:cNvPr id="7" name="Picture 6">
            <a:extLst>
              <a:ext uri="{FF2B5EF4-FFF2-40B4-BE49-F238E27FC236}">
                <a16:creationId xmlns:a16="http://schemas.microsoft.com/office/drawing/2014/main" id="{51441951-40D2-3BE4-6FBA-9C9531B9912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57840" y="273939"/>
            <a:ext cx="1349282" cy="628343"/>
          </a:xfrm>
          <a:prstGeom prst="rect">
            <a:avLst/>
          </a:prstGeom>
        </p:spPr>
      </p:pic>
      <p:graphicFrame>
        <p:nvGraphicFramePr>
          <p:cNvPr id="8" name="Diagram 7">
            <a:extLst>
              <a:ext uri="{FF2B5EF4-FFF2-40B4-BE49-F238E27FC236}">
                <a16:creationId xmlns:a16="http://schemas.microsoft.com/office/drawing/2014/main" id="{2BDADE01-9947-09F7-0275-2067965128C4}"/>
              </a:ext>
            </a:extLst>
          </p:cNvPr>
          <p:cNvGraphicFramePr/>
          <p:nvPr>
            <p:extLst>
              <p:ext uri="{D42A27DB-BD31-4B8C-83A1-F6EECF244321}">
                <p14:modId xmlns:p14="http://schemas.microsoft.com/office/powerpoint/2010/main" val="293384315"/>
              </p:ext>
            </p:extLst>
          </p:nvPr>
        </p:nvGraphicFramePr>
        <p:xfrm>
          <a:off x="2367280" y="1016000"/>
          <a:ext cx="7183120" cy="620775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Picture 4">
            <a:extLst>
              <a:ext uri="{FF2B5EF4-FFF2-40B4-BE49-F238E27FC236}">
                <a16:creationId xmlns:a16="http://schemas.microsoft.com/office/drawing/2014/main" id="{B4E0FAE4-0C4D-3545-7A5C-70CF99944D2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7516" y="3028368"/>
            <a:ext cx="2232248" cy="35015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344201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a:extLst>
              <a:ext uri="{FF2B5EF4-FFF2-40B4-BE49-F238E27FC236}">
                <a16:creationId xmlns:a16="http://schemas.microsoft.com/office/drawing/2014/main" id="{0949F32B-3315-D73D-5EA3-4D59592EE40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04" imgH="405" progId="TCLayout.ActiveDocument.1">
                  <p:embed/>
                </p:oleObj>
              </mc:Choice>
              <mc:Fallback>
                <p:oleObj name="think-cell Slide" r:id="rId3" imgW="404" imgH="405" progId="TCLayout.ActiveDocument.1">
                  <p:embed/>
                  <p:pic>
                    <p:nvPicPr>
                      <p:cNvPr id="15" name="Object 14" hidden="1">
                        <a:extLst>
                          <a:ext uri="{FF2B5EF4-FFF2-40B4-BE49-F238E27FC236}">
                            <a16:creationId xmlns:a16="http://schemas.microsoft.com/office/drawing/2014/main" id="{0949F32B-3315-D73D-5EA3-4D59592EE40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ADC5F39D-98C4-8EF5-4D84-835852EA2BFE}"/>
              </a:ext>
            </a:extLst>
          </p:cNvPr>
          <p:cNvSpPr>
            <a:spLocks noGrp="1"/>
          </p:cNvSpPr>
          <p:nvPr>
            <p:ph type="sldNum" sz="quarter" idx="12"/>
          </p:nvPr>
        </p:nvSpPr>
        <p:spPr/>
        <p:txBody>
          <a:bodyPr/>
          <a:lstStyle/>
          <a:p>
            <a:pPr marL="0" marR="0" lvl="0" indent="0" algn="r" defTabSz="914400" rtl="0" eaLnBrk="1" fontAlgn="auto" latinLnBrk="0" hangingPunct="1">
              <a:lnSpc>
                <a:spcPct val="90000"/>
              </a:lnSpc>
              <a:spcBef>
                <a:spcPts val="0"/>
              </a:spcBef>
              <a:spcAft>
                <a:spcPts val="0"/>
              </a:spcAft>
              <a:buClrTx/>
              <a:buSzTx/>
              <a:buFontTx/>
              <a:buNone/>
              <a:tabLst/>
              <a:defRPr/>
            </a:pPr>
            <a:fld id="{5D52C252-7021-43A4-9CC9-1840FD42BF97}" type="slidenum">
              <a:rPr kumimoji="0" lang="en-ZA" sz="1200" b="0" i="0" u="none" strike="noStrike" kern="1200" cap="none" spc="0" normalizeH="0" baseline="0" noProof="0" smtClean="0">
                <a:ln>
                  <a:noFill/>
                </a:ln>
                <a:solidFill>
                  <a:srgbClr val="006432"/>
                </a:solidFill>
                <a:effectLst/>
                <a:uLnTx/>
                <a:uFillTx/>
                <a:latin typeface="Abel"/>
                <a:ea typeface="+mn-ea"/>
                <a:cs typeface="+mn-cs"/>
              </a:rPr>
              <a:pPr marL="0" marR="0" lvl="0" indent="0" algn="r" defTabSz="914400" rtl="0" eaLnBrk="1" fontAlgn="auto" latinLnBrk="0" hangingPunct="1">
                <a:lnSpc>
                  <a:spcPct val="90000"/>
                </a:lnSpc>
                <a:spcBef>
                  <a:spcPts val="0"/>
                </a:spcBef>
                <a:spcAft>
                  <a:spcPts val="0"/>
                </a:spcAft>
                <a:buClrTx/>
                <a:buSzTx/>
                <a:buFontTx/>
                <a:buNone/>
                <a:tabLst/>
                <a:defRPr/>
              </a:pPr>
              <a:t>28</a:t>
            </a:fld>
            <a:endParaRPr kumimoji="0" lang="en-ZA" sz="1200" b="0" i="0" u="none" strike="noStrike" kern="1200" cap="none" spc="0" normalizeH="0" baseline="0" noProof="0">
              <a:ln>
                <a:noFill/>
              </a:ln>
              <a:solidFill>
                <a:srgbClr val="006432"/>
              </a:solidFill>
              <a:effectLst/>
              <a:uLnTx/>
              <a:uFillTx/>
              <a:latin typeface="Abel"/>
              <a:ea typeface="+mn-ea"/>
              <a:cs typeface="+mn-cs"/>
            </a:endParaRPr>
          </a:p>
        </p:txBody>
      </p:sp>
      <p:sp>
        <p:nvSpPr>
          <p:cNvPr id="4" name="Title 3">
            <a:extLst>
              <a:ext uri="{FF2B5EF4-FFF2-40B4-BE49-F238E27FC236}">
                <a16:creationId xmlns:a16="http://schemas.microsoft.com/office/drawing/2014/main" id="{03F22A27-B5E7-71EE-5C9E-4CB7E12D3F84}"/>
              </a:ext>
            </a:extLst>
          </p:cNvPr>
          <p:cNvSpPr>
            <a:spLocks noGrp="1"/>
          </p:cNvSpPr>
          <p:nvPr>
            <p:ph type="title"/>
          </p:nvPr>
        </p:nvSpPr>
        <p:spPr/>
        <p:txBody>
          <a:bodyPr>
            <a:normAutofit/>
          </a:bodyPr>
          <a:lstStyle/>
          <a:p>
            <a:r>
              <a:rPr lang="en-ZA" sz="3200" b="1" dirty="0">
                <a:solidFill>
                  <a:prstClr val="white"/>
                </a:solidFill>
                <a:latin typeface="Abel" panose="02000506030000020004" pitchFamily="2" charset="0"/>
              </a:rPr>
              <a:t>Northern Cape GH2 Development Programme</a:t>
            </a:r>
            <a:br>
              <a:rPr lang="en-ZA" sz="3200" b="1" dirty="0">
                <a:solidFill>
                  <a:prstClr val="white"/>
                </a:solidFill>
                <a:latin typeface="Abel" panose="02000506030000020004" pitchFamily="2" charset="0"/>
              </a:rPr>
            </a:br>
            <a:r>
              <a:rPr lang="en-ZA" sz="1400" b="1" dirty="0">
                <a:solidFill>
                  <a:prstClr val="white"/>
                </a:solidFill>
                <a:latin typeface="Abel" panose="02000506030000020004" pitchFamily="2" charset="0"/>
              </a:rPr>
              <a:t>Boegoebaai SEZ Layout</a:t>
            </a:r>
            <a:endParaRPr lang="en-GB" dirty="0"/>
          </a:p>
        </p:txBody>
      </p:sp>
      <p:pic>
        <p:nvPicPr>
          <p:cNvPr id="9" name="Picture 8">
            <a:extLst>
              <a:ext uri="{FF2B5EF4-FFF2-40B4-BE49-F238E27FC236}">
                <a16:creationId xmlns:a16="http://schemas.microsoft.com/office/drawing/2014/main" id="{171ADCC7-BA1F-8E0A-E220-09C839A7C26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37971" y="916386"/>
            <a:ext cx="10896169" cy="5291764"/>
          </a:xfrm>
          <a:prstGeom prst="roundRect">
            <a:avLst>
              <a:gd name="adj" fmla="val 2988"/>
            </a:avLst>
          </a:prstGeom>
          <a:effectLst/>
        </p:spPr>
      </p:pic>
      <p:sp>
        <p:nvSpPr>
          <p:cNvPr id="10" name="Rectangle: Rounded Corners 9">
            <a:extLst>
              <a:ext uri="{FF2B5EF4-FFF2-40B4-BE49-F238E27FC236}">
                <a16:creationId xmlns:a16="http://schemas.microsoft.com/office/drawing/2014/main" id="{CF4FC86D-B134-CD40-A531-8B91DF18B20D}"/>
              </a:ext>
            </a:extLst>
          </p:cNvPr>
          <p:cNvSpPr/>
          <p:nvPr/>
        </p:nvSpPr>
        <p:spPr>
          <a:xfrm rot="2321122">
            <a:off x="2778858" y="3202117"/>
            <a:ext cx="1146996" cy="709592"/>
          </a:xfrm>
          <a:prstGeom prst="roundRect">
            <a:avLst>
              <a:gd name="adj" fmla="val 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dirty="0">
                <a:ln>
                  <a:noFill/>
                </a:ln>
                <a:solidFill>
                  <a:srgbClr val="002060"/>
                </a:solidFill>
                <a:effectLst/>
                <a:uLnTx/>
                <a:uFillTx/>
                <a:latin typeface="Abel"/>
                <a:ea typeface="+mn-ea"/>
                <a:cs typeface="+mn-cs"/>
              </a:rPr>
              <a:t>CONFIRMED GH2 PRODUCER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100" b="0" i="0" u="none" strike="noStrike" kern="1200" cap="none" spc="0" normalizeH="0" baseline="0" noProof="0" dirty="0">
                <a:ln>
                  <a:noFill/>
                </a:ln>
                <a:solidFill>
                  <a:srgbClr val="002060"/>
                </a:solidFill>
                <a:effectLst/>
                <a:uLnTx/>
                <a:uFillTx/>
                <a:latin typeface="Abel"/>
                <a:ea typeface="+mn-ea"/>
                <a:cs typeface="+mn-cs"/>
              </a:rPr>
              <a:t>3750HA</a:t>
            </a:r>
          </a:p>
        </p:txBody>
      </p:sp>
      <p:pic>
        <p:nvPicPr>
          <p:cNvPr id="1026" name="Picture 2">
            <a:extLst>
              <a:ext uri="{FF2B5EF4-FFF2-40B4-BE49-F238E27FC236}">
                <a16:creationId xmlns:a16="http://schemas.microsoft.com/office/drawing/2014/main" id="{449EF442-C755-4DEF-29DA-272FE68F7EF8}"/>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010139" y="3408801"/>
            <a:ext cx="1298420" cy="1410154"/>
          </a:xfrm>
          <a:prstGeom prst="rect">
            <a:avLst/>
          </a:prstGeom>
          <a:noFill/>
          <a:effectLst>
            <a:innerShdw blurRad="63500" dist="50800" dir="8100000">
              <a:prstClr val="black">
                <a:alpha val="50000"/>
              </a:prstClr>
            </a:innerShdw>
          </a:effectLst>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AF6E859D-CF88-4161-B081-DAEA95DA5691}"/>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08650" y="2015265"/>
            <a:ext cx="1298420" cy="131044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3FB3587F-6142-8B3C-B5CC-2B940B3992DB}"/>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993999" y="4521913"/>
            <a:ext cx="1298420" cy="1410154"/>
          </a:xfrm>
          <a:prstGeom prst="rect">
            <a:avLst/>
          </a:prstGeom>
          <a:noFill/>
          <a:effectLst>
            <a:innerShdw blurRad="63500" dist="50800" dir="8100000">
              <a:prstClr val="black">
                <a:alpha val="50000"/>
              </a:prstClr>
            </a:innerShdw>
          </a:effectLst>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3870ADDB-9F25-452C-01F6-09F70154255E}"/>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842027" y="4993977"/>
            <a:ext cx="1298420" cy="1410154"/>
          </a:xfrm>
          <a:prstGeom prst="rect">
            <a:avLst/>
          </a:prstGeom>
          <a:noFill/>
          <a:effectLst>
            <a:innerShdw blurRad="63500" dist="50800" dir="8100000">
              <a:prstClr val="black">
                <a:alpha val="50000"/>
              </a:prstClr>
            </a:innerShdw>
          </a:effectLst>
          <a:extLst>
            <a:ext uri="{909E8E84-426E-40DD-AFC4-6F175D3DCCD1}">
              <a14:hiddenFill xmlns:a14="http://schemas.microsoft.com/office/drawing/2010/main">
                <a:solidFill>
                  <a:srgbClr val="FFFFFF"/>
                </a:solidFill>
              </a14:hiddenFill>
            </a:ext>
          </a:extLst>
        </p:spPr>
      </p:pic>
      <p:sp>
        <p:nvSpPr>
          <p:cNvPr id="20" name="Rectangle: Rounded Corners 19">
            <a:extLst>
              <a:ext uri="{FF2B5EF4-FFF2-40B4-BE49-F238E27FC236}">
                <a16:creationId xmlns:a16="http://schemas.microsoft.com/office/drawing/2014/main" id="{5ED206B7-4465-9077-5DFA-E4834CCCEE28}"/>
              </a:ext>
            </a:extLst>
          </p:cNvPr>
          <p:cNvSpPr/>
          <p:nvPr/>
        </p:nvSpPr>
        <p:spPr>
          <a:xfrm>
            <a:off x="419099" y="5377053"/>
            <a:ext cx="4527655" cy="752345"/>
          </a:xfrm>
          <a:prstGeom prst="roundRect">
            <a:avLst>
              <a:gd name="adj" fmla="val 3905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b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400" b="1" i="0" u="none" strike="noStrike" kern="1200" cap="none" spc="0" normalizeH="0" baseline="0" noProof="0" dirty="0">
                <a:ln>
                  <a:noFill/>
                </a:ln>
                <a:solidFill>
                  <a:prstClr val="white"/>
                </a:solidFill>
                <a:effectLst/>
                <a:uLnTx/>
                <a:uFillTx/>
                <a:latin typeface="Abel" panose="02000506030000020004" pitchFamily="2" charset="0"/>
                <a:ea typeface="+mn-ea"/>
                <a:cs typeface="+mn-cs"/>
              </a:rPr>
              <a:t>BOEGOEBERG SEZ PHASING LAYOUT</a:t>
            </a:r>
          </a:p>
        </p:txBody>
      </p:sp>
      <p:sp>
        <p:nvSpPr>
          <p:cNvPr id="14" name="TextBox 13">
            <a:extLst>
              <a:ext uri="{FF2B5EF4-FFF2-40B4-BE49-F238E27FC236}">
                <a16:creationId xmlns:a16="http://schemas.microsoft.com/office/drawing/2014/main" id="{B1DC16D4-668C-B5E0-E0A6-81965695EF1B}"/>
              </a:ext>
            </a:extLst>
          </p:cNvPr>
          <p:cNvSpPr txBox="1"/>
          <p:nvPr/>
        </p:nvSpPr>
        <p:spPr>
          <a:xfrm>
            <a:off x="547358" y="6158713"/>
            <a:ext cx="6093500" cy="368049"/>
          </a:xfrm>
          <a:prstGeom prst="rect">
            <a:avLst/>
          </a:prstGeom>
          <a:noFill/>
        </p:spPr>
        <p:txBody>
          <a:bodyPr wrap="square">
            <a:spAutoFit/>
          </a:bodyPr>
          <a:lstStyle/>
          <a:p>
            <a:pPr marL="0" marR="0" lvl="0" indent="0" algn="l" defTabSz="914400" rtl="0" eaLnBrk="1" fontAlgn="auto" latinLnBrk="0" hangingPunct="1">
              <a:lnSpc>
                <a:spcPts val="22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000000"/>
                </a:solidFill>
                <a:effectLst/>
                <a:uLnTx/>
                <a:uFillTx/>
                <a:latin typeface="Abel" panose="02000506030000020004" pitchFamily="2" charset="0"/>
                <a:ea typeface="+mn-ea"/>
                <a:cs typeface="+mn-cs"/>
              </a:rPr>
              <a:t>30000ha enabling the Master Plan </a:t>
            </a:r>
          </a:p>
        </p:txBody>
      </p:sp>
      <p:sp>
        <p:nvSpPr>
          <p:cNvPr id="6" name="Rectangle: Rounded Corners 5">
            <a:extLst>
              <a:ext uri="{FF2B5EF4-FFF2-40B4-BE49-F238E27FC236}">
                <a16:creationId xmlns:a16="http://schemas.microsoft.com/office/drawing/2014/main" id="{E2435CC8-7C73-CE30-BA2A-7968ECEE2D06}"/>
              </a:ext>
            </a:extLst>
          </p:cNvPr>
          <p:cNvSpPr/>
          <p:nvPr/>
        </p:nvSpPr>
        <p:spPr>
          <a:xfrm>
            <a:off x="6404178" y="1532936"/>
            <a:ext cx="2800781" cy="515111"/>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600" b="1" i="0" u="none" strike="noStrike" kern="1200" cap="none" spc="0" normalizeH="0" baseline="0" noProof="0" dirty="0">
                <a:ln>
                  <a:noFill/>
                </a:ln>
                <a:solidFill>
                  <a:prstClr val="white"/>
                </a:solidFill>
                <a:effectLst/>
                <a:uLnTx/>
                <a:uFillTx/>
                <a:latin typeface="Abel" panose="02000506030000020004" pitchFamily="2" charset="0"/>
                <a:ea typeface="+mn-ea"/>
                <a:cs typeface="+mn-cs"/>
              </a:rPr>
              <a:t>Parcels available for investment </a:t>
            </a:r>
            <a:endParaRPr kumimoji="0" lang="en-US" sz="1600" b="1" i="0" u="none" strike="noStrike" kern="1200" cap="none" spc="0" normalizeH="0" baseline="0" noProof="0" dirty="0">
              <a:ln>
                <a:noFill/>
              </a:ln>
              <a:solidFill>
                <a:prstClr val="white"/>
              </a:solidFill>
              <a:effectLst/>
              <a:uLnTx/>
              <a:uFillTx/>
              <a:latin typeface="Abel" panose="02000506030000020004" pitchFamily="2" charset="0"/>
              <a:ea typeface="+mn-ea"/>
              <a:cs typeface="+mn-cs"/>
            </a:endParaRPr>
          </a:p>
        </p:txBody>
      </p:sp>
      <p:sp>
        <p:nvSpPr>
          <p:cNvPr id="3" name="Rectangle 2">
            <a:extLst>
              <a:ext uri="{FF2B5EF4-FFF2-40B4-BE49-F238E27FC236}">
                <a16:creationId xmlns:a16="http://schemas.microsoft.com/office/drawing/2014/main" id="{F0C706F7-E39A-F6C0-120B-D27802570962}"/>
              </a:ext>
            </a:extLst>
          </p:cNvPr>
          <p:cNvSpPr/>
          <p:nvPr/>
        </p:nvSpPr>
        <p:spPr>
          <a:xfrm>
            <a:off x="1430868" y="2217974"/>
            <a:ext cx="1812846" cy="984564"/>
          </a:xfrm>
          <a:custGeom>
            <a:avLst/>
            <a:gdLst>
              <a:gd name="connsiteX0" fmla="*/ 0 w 1739641"/>
              <a:gd name="connsiteY0" fmla="*/ 0 h 752344"/>
              <a:gd name="connsiteX1" fmla="*/ 1739641 w 1739641"/>
              <a:gd name="connsiteY1" fmla="*/ 0 h 752344"/>
              <a:gd name="connsiteX2" fmla="*/ 1739641 w 1739641"/>
              <a:gd name="connsiteY2" fmla="*/ 752344 h 752344"/>
              <a:gd name="connsiteX3" fmla="*/ 0 w 1739641"/>
              <a:gd name="connsiteY3" fmla="*/ 752344 h 752344"/>
              <a:gd name="connsiteX4" fmla="*/ 0 w 1739641"/>
              <a:gd name="connsiteY4" fmla="*/ 0 h 752344"/>
              <a:gd name="connsiteX0" fmla="*/ 0 w 1739641"/>
              <a:gd name="connsiteY0" fmla="*/ 125129 h 877473"/>
              <a:gd name="connsiteX1" fmla="*/ 1152500 w 1739641"/>
              <a:gd name="connsiteY1" fmla="*/ 0 h 877473"/>
              <a:gd name="connsiteX2" fmla="*/ 1739641 w 1739641"/>
              <a:gd name="connsiteY2" fmla="*/ 877473 h 877473"/>
              <a:gd name="connsiteX3" fmla="*/ 0 w 1739641"/>
              <a:gd name="connsiteY3" fmla="*/ 877473 h 877473"/>
              <a:gd name="connsiteX4" fmla="*/ 0 w 1739641"/>
              <a:gd name="connsiteY4" fmla="*/ 125129 h 877473"/>
              <a:gd name="connsiteX0" fmla="*/ 0 w 1672264"/>
              <a:gd name="connsiteY0" fmla="*/ 125129 h 877473"/>
              <a:gd name="connsiteX1" fmla="*/ 1152500 w 1672264"/>
              <a:gd name="connsiteY1" fmla="*/ 0 h 877473"/>
              <a:gd name="connsiteX2" fmla="*/ 1672264 w 1672264"/>
              <a:gd name="connsiteY2" fmla="*/ 328833 h 877473"/>
              <a:gd name="connsiteX3" fmla="*/ 0 w 1672264"/>
              <a:gd name="connsiteY3" fmla="*/ 877473 h 877473"/>
              <a:gd name="connsiteX4" fmla="*/ 0 w 1672264"/>
              <a:gd name="connsiteY4" fmla="*/ 125129 h 877473"/>
              <a:gd name="connsiteX0" fmla="*/ 57752 w 1672264"/>
              <a:gd name="connsiteY0" fmla="*/ 519765 h 877473"/>
              <a:gd name="connsiteX1" fmla="*/ 1152500 w 1672264"/>
              <a:gd name="connsiteY1" fmla="*/ 0 h 877473"/>
              <a:gd name="connsiteX2" fmla="*/ 1672264 w 1672264"/>
              <a:gd name="connsiteY2" fmla="*/ 328833 h 877473"/>
              <a:gd name="connsiteX3" fmla="*/ 0 w 1672264"/>
              <a:gd name="connsiteY3" fmla="*/ 877473 h 877473"/>
              <a:gd name="connsiteX4" fmla="*/ 57752 w 1672264"/>
              <a:gd name="connsiteY4" fmla="*/ 519765 h 877473"/>
              <a:gd name="connsiteX0" fmla="*/ 0 w 1614512"/>
              <a:gd name="connsiteY0" fmla="*/ 519765 h 944850"/>
              <a:gd name="connsiteX1" fmla="*/ 1094748 w 1614512"/>
              <a:gd name="connsiteY1" fmla="*/ 0 h 944850"/>
              <a:gd name="connsiteX2" fmla="*/ 1614512 w 1614512"/>
              <a:gd name="connsiteY2" fmla="*/ 328833 h 944850"/>
              <a:gd name="connsiteX3" fmla="*/ 192505 w 1614512"/>
              <a:gd name="connsiteY3" fmla="*/ 944850 h 944850"/>
              <a:gd name="connsiteX4" fmla="*/ 0 w 1614512"/>
              <a:gd name="connsiteY4" fmla="*/ 519765 h 944850"/>
              <a:gd name="connsiteX0" fmla="*/ 0 w 1807018"/>
              <a:gd name="connsiteY0" fmla="*/ 673769 h 944850"/>
              <a:gd name="connsiteX1" fmla="*/ 1287254 w 1807018"/>
              <a:gd name="connsiteY1" fmla="*/ 0 h 944850"/>
              <a:gd name="connsiteX2" fmla="*/ 1807018 w 1807018"/>
              <a:gd name="connsiteY2" fmla="*/ 328833 h 944850"/>
              <a:gd name="connsiteX3" fmla="*/ 385011 w 1807018"/>
              <a:gd name="connsiteY3" fmla="*/ 944850 h 944850"/>
              <a:gd name="connsiteX4" fmla="*/ 0 w 1807018"/>
              <a:gd name="connsiteY4" fmla="*/ 673769 h 944850"/>
              <a:gd name="connsiteX0" fmla="*/ 0 w 1807018"/>
              <a:gd name="connsiteY0" fmla="*/ 779647 h 1050728"/>
              <a:gd name="connsiteX1" fmla="*/ 1479759 w 1807018"/>
              <a:gd name="connsiteY1" fmla="*/ 0 h 1050728"/>
              <a:gd name="connsiteX2" fmla="*/ 1807018 w 1807018"/>
              <a:gd name="connsiteY2" fmla="*/ 434711 h 1050728"/>
              <a:gd name="connsiteX3" fmla="*/ 385011 w 1807018"/>
              <a:gd name="connsiteY3" fmla="*/ 1050728 h 1050728"/>
              <a:gd name="connsiteX4" fmla="*/ 0 w 1807018"/>
              <a:gd name="connsiteY4" fmla="*/ 779647 h 1050728"/>
              <a:gd name="connsiteX0" fmla="*/ 0 w 1807018"/>
              <a:gd name="connsiteY0" fmla="*/ 779647 h 1050728"/>
              <a:gd name="connsiteX1" fmla="*/ 1479759 w 1807018"/>
              <a:gd name="connsiteY1" fmla="*/ 0 h 1050728"/>
              <a:gd name="connsiteX2" fmla="*/ 1674796 w 1807018"/>
              <a:gd name="connsiteY2" fmla="*/ 251830 h 1050728"/>
              <a:gd name="connsiteX3" fmla="*/ 1807018 w 1807018"/>
              <a:gd name="connsiteY3" fmla="*/ 434711 h 1050728"/>
              <a:gd name="connsiteX4" fmla="*/ 385011 w 1807018"/>
              <a:gd name="connsiteY4" fmla="*/ 1050728 h 1050728"/>
              <a:gd name="connsiteX5" fmla="*/ 0 w 1807018"/>
              <a:gd name="connsiteY5" fmla="*/ 779647 h 1050728"/>
              <a:gd name="connsiteX0" fmla="*/ 0 w 1809549"/>
              <a:gd name="connsiteY0" fmla="*/ 779647 h 1050728"/>
              <a:gd name="connsiteX1" fmla="*/ 1479759 w 1809549"/>
              <a:gd name="connsiteY1" fmla="*/ 0 h 1050728"/>
              <a:gd name="connsiteX2" fmla="*/ 1809549 w 1809549"/>
              <a:gd name="connsiteY2" fmla="*/ 136327 h 1050728"/>
              <a:gd name="connsiteX3" fmla="*/ 1807018 w 1809549"/>
              <a:gd name="connsiteY3" fmla="*/ 434711 h 1050728"/>
              <a:gd name="connsiteX4" fmla="*/ 385011 w 1809549"/>
              <a:gd name="connsiteY4" fmla="*/ 1050728 h 1050728"/>
              <a:gd name="connsiteX5" fmla="*/ 0 w 1809549"/>
              <a:gd name="connsiteY5" fmla="*/ 779647 h 1050728"/>
              <a:gd name="connsiteX0" fmla="*/ 0 w 1809549"/>
              <a:gd name="connsiteY0" fmla="*/ 779647 h 1050728"/>
              <a:gd name="connsiteX1" fmla="*/ 1479759 w 1809549"/>
              <a:gd name="connsiteY1" fmla="*/ 0 h 1050728"/>
              <a:gd name="connsiteX2" fmla="*/ 1809549 w 1809549"/>
              <a:gd name="connsiteY2" fmla="*/ 136327 h 1050728"/>
              <a:gd name="connsiteX3" fmla="*/ 1743518 w 1809549"/>
              <a:gd name="connsiteY3" fmla="*/ 455878 h 1050728"/>
              <a:gd name="connsiteX4" fmla="*/ 385011 w 1809549"/>
              <a:gd name="connsiteY4" fmla="*/ 1050728 h 1050728"/>
              <a:gd name="connsiteX5" fmla="*/ 0 w 1809549"/>
              <a:gd name="connsiteY5" fmla="*/ 779647 h 1050728"/>
              <a:gd name="connsiteX0" fmla="*/ 0 w 1809549"/>
              <a:gd name="connsiteY0" fmla="*/ 779647 h 1050728"/>
              <a:gd name="connsiteX1" fmla="*/ 1479759 w 1809549"/>
              <a:gd name="connsiteY1" fmla="*/ 0 h 1050728"/>
              <a:gd name="connsiteX2" fmla="*/ 1809549 w 1809549"/>
              <a:gd name="connsiteY2" fmla="*/ 136327 h 1050728"/>
              <a:gd name="connsiteX3" fmla="*/ 1743518 w 1809549"/>
              <a:gd name="connsiteY3" fmla="*/ 455878 h 1050728"/>
              <a:gd name="connsiteX4" fmla="*/ 385011 w 1809549"/>
              <a:gd name="connsiteY4" fmla="*/ 1050728 h 1050728"/>
              <a:gd name="connsiteX5" fmla="*/ 0 w 1809549"/>
              <a:gd name="connsiteY5" fmla="*/ 779647 h 1050728"/>
              <a:gd name="connsiteX0" fmla="*/ 0 w 1809549"/>
              <a:gd name="connsiteY0" fmla="*/ 779647 h 1008394"/>
              <a:gd name="connsiteX1" fmla="*/ 1479759 w 1809549"/>
              <a:gd name="connsiteY1" fmla="*/ 0 h 1008394"/>
              <a:gd name="connsiteX2" fmla="*/ 1809549 w 1809549"/>
              <a:gd name="connsiteY2" fmla="*/ 136327 h 1008394"/>
              <a:gd name="connsiteX3" fmla="*/ 1743518 w 1809549"/>
              <a:gd name="connsiteY3" fmla="*/ 455878 h 1008394"/>
              <a:gd name="connsiteX4" fmla="*/ 473911 w 1809549"/>
              <a:gd name="connsiteY4" fmla="*/ 1008394 h 1008394"/>
              <a:gd name="connsiteX5" fmla="*/ 0 w 1809549"/>
              <a:gd name="connsiteY5" fmla="*/ 779647 h 1008394"/>
              <a:gd name="connsiteX0" fmla="*/ 0 w 1809549"/>
              <a:gd name="connsiteY0" fmla="*/ 779647 h 1008394"/>
              <a:gd name="connsiteX1" fmla="*/ 1479759 w 1809549"/>
              <a:gd name="connsiteY1" fmla="*/ 0 h 1008394"/>
              <a:gd name="connsiteX2" fmla="*/ 1809549 w 1809549"/>
              <a:gd name="connsiteY2" fmla="*/ 136327 h 1008394"/>
              <a:gd name="connsiteX3" fmla="*/ 1743518 w 1809549"/>
              <a:gd name="connsiteY3" fmla="*/ 455878 h 1008394"/>
              <a:gd name="connsiteX4" fmla="*/ 473911 w 1809549"/>
              <a:gd name="connsiteY4" fmla="*/ 1008394 h 1008394"/>
              <a:gd name="connsiteX5" fmla="*/ 85603 w 1809549"/>
              <a:gd name="connsiteY5" fmla="*/ 811521 h 1008394"/>
              <a:gd name="connsiteX6" fmla="*/ 0 w 1809549"/>
              <a:gd name="connsiteY6" fmla="*/ 779647 h 1008394"/>
              <a:gd name="connsiteX0" fmla="*/ 0 w 1809549"/>
              <a:gd name="connsiteY0" fmla="*/ 779647 h 1008394"/>
              <a:gd name="connsiteX1" fmla="*/ 1479759 w 1809549"/>
              <a:gd name="connsiteY1" fmla="*/ 0 h 1008394"/>
              <a:gd name="connsiteX2" fmla="*/ 1809549 w 1809549"/>
              <a:gd name="connsiteY2" fmla="*/ 136327 h 1008394"/>
              <a:gd name="connsiteX3" fmla="*/ 1743518 w 1809549"/>
              <a:gd name="connsiteY3" fmla="*/ 455878 h 1008394"/>
              <a:gd name="connsiteX4" fmla="*/ 473911 w 1809549"/>
              <a:gd name="connsiteY4" fmla="*/ 1008394 h 1008394"/>
              <a:gd name="connsiteX5" fmla="*/ 182969 w 1809549"/>
              <a:gd name="connsiteY5" fmla="*/ 815754 h 1008394"/>
              <a:gd name="connsiteX6" fmla="*/ 0 w 1809549"/>
              <a:gd name="connsiteY6" fmla="*/ 779647 h 1008394"/>
              <a:gd name="connsiteX0" fmla="*/ 0 w 1809549"/>
              <a:gd name="connsiteY0" fmla="*/ 779647 h 1008394"/>
              <a:gd name="connsiteX1" fmla="*/ 1479759 w 1809549"/>
              <a:gd name="connsiteY1" fmla="*/ 0 h 1008394"/>
              <a:gd name="connsiteX2" fmla="*/ 1809549 w 1809549"/>
              <a:gd name="connsiteY2" fmla="*/ 136327 h 1008394"/>
              <a:gd name="connsiteX3" fmla="*/ 1743518 w 1809549"/>
              <a:gd name="connsiteY3" fmla="*/ 455878 h 1008394"/>
              <a:gd name="connsiteX4" fmla="*/ 473911 w 1809549"/>
              <a:gd name="connsiteY4" fmla="*/ 1008394 h 1008394"/>
              <a:gd name="connsiteX5" fmla="*/ 335369 w 1809549"/>
              <a:gd name="connsiteY5" fmla="*/ 913121 h 1008394"/>
              <a:gd name="connsiteX6" fmla="*/ 182969 w 1809549"/>
              <a:gd name="connsiteY6" fmla="*/ 815754 h 1008394"/>
              <a:gd name="connsiteX7" fmla="*/ 0 w 1809549"/>
              <a:gd name="connsiteY7" fmla="*/ 779647 h 1008394"/>
              <a:gd name="connsiteX0" fmla="*/ 0 w 1809549"/>
              <a:gd name="connsiteY0" fmla="*/ 779647 h 1008394"/>
              <a:gd name="connsiteX1" fmla="*/ 1479759 w 1809549"/>
              <a:gd name="connsiteY1" fmla="*/ 0 h 1008394"/>
              <a:gd name="connsiteX2" fmla="*/ 1809549 w 1809549"/>
              <a:gd name="connsiteY2" fmla="*/ 136327 h 1008394"/>
              <a:gd name="connsiteX3" fmla="*/ 1743518 w 1809549"/>
              <a:gd name="connsiteY3" fmla="*/ 455878 h 1008394"/>
              <a:gd name="connsiteX4" fmla="*/ 473911 w 1809549"/>
              <a:gd name="connsiteY4" fmla="*/ 1008394 h 1008394"/>
              <a:gd name="connsiteX5" fmla="*/ 403102 w 1809549"/>
              <a:gd name="connsiteY5" fmla="*/ 853854 h 1008394"/>
              <a:gd name="connsiteX6" fmla="*/ 182969 w 1809549"/>
              <a:gd name="connsiteY6" fmla="*/ 815754 h 1008394"/>
              <a:gd name="connsiteX7" fmla="*/ 0 w 1809549"/>
              <a:gd name="connsiteY7" fmla="*/ 779647 h 1008394"/>
              <a:gd name="connsiteX0" fmla="*/ 0 w 1809549"/>
              <a:gd name="connsiteY0" fmla="*/ 779647 h 1008394"/>
              <a:gd name="connsiteX1" fmla="*/ 1479759 w 1809549"/>
              <a:gd name="connsiteY1" fmla="*/ 0 h 1008394"/>
              <a:gd name="connsiteX2" fmla="*/ 1809549 w 1809549"/>
              <a:gd name="connsiteY2" fmla="*/ 136327 h 1008394"/>
              <a:gd name="connsiteX3" fmla="*/ 1743518 w 1809549"/>
              <a:gd name="connsiteY3" fmla="*/ 455878 h 1008394"/>
              <a:gd name="connsiteX4" fmla="*/ 473911 w 1809549"/>
              <a:gd name="connsiteY4" fmla="*/ 1008394 h 1008394"/>
              <a:gd name="connsiteX5" fmla="*/ 403102 w 1809549"/>
              <a:gd name="connsiteY5" fmla="*/ 853854 h 1008394"/>
              <a:gd name="connsiteX6" fmla="*/ 182969 w 1809549"/>
              <a:gd name="connsiteY6" fmla="*/ 819987 h 1008394"/>
              <a:gd name="connsiteX7" fmla="*/ 0 w 1809549"/>
              <a:gd name="connsiteY7" fmla="*/ 779647 h 1008394"/>
              <a:gd name="connsiteX0" fmla="*/ 0 w 1809549"/>
              <a:gd name="connsiteY0" fmla="*/ 779647 h 1033794"/>
              <a:gd name="connsiteX1" fmla="*/ 1479759 w 1809549"/>
              <a:gd name="connsiteY1" fmla="*/ 0 h 1033794"/>
              <a:gd name="connsiteX2" fmla="*/ 1809549 w 1809549"/>
              <a:gd name="connsiteY2" fmla="*/ 136327 h 1033794"/>
              <a:gd name="connsiteX3" fmla="*/ 1743518 w 1809549"/>
              <a:gd name="connsiteY3" fmla="*/ 455878 h 1033794"/>
              <a:gd name="connsiteX4" fmla="*/ 444278 w 1809549"/>
              <a:gd name="connsiteY4" fmla="*/ 1033794 h 1033794"/>
              <a:gd name="connsiteX5" fmla="*/ 403102 w 1809549"/>
              <a:gd name="connsiteY5" fmla="*/ 853854 h 1033794"/>
              <a:gd name="connsiteX6" fmla="*/ 182969 w 1809549"/>
              <a:gd name="connsiteY6" fmla="*/ 819987 h 1033794"/>
              <a:gd name="connsiteX7" fmla="*/ 0 w 1809549"/>
              <a:gd name="connsiteY7" fmla="*/ 779647 h 1033794"/>
              <a:gd name="connsiteX0" fmla="*/ 0 w 1809549"/>
              <a:gd name="connsiteY0" fmla="*/ 783963 h 1038110"/>
              <a:gd name="connsiteX1" fmla="*/ 1564272 w 1809549"/>
              <a:gd name="connsiteY1" fmla="*/ 0 h 1038110"/>
              <a:gd name="connsiteX2" fmla="*/ 1809549 w 1809549"/>
              <a:gd name="connsiteY2" fmla="*/ 140643 h 1038110"/>
              <a:gd name="connsiteX3" fmla="*/ 1743518 w 1809549"/>
              <a:gd name="connsiteY3" fmla="*/ 460194 h 1038110"/>
              <a:gd name="connsiteX4" fmla="*/ 444278 w 1809549"/>
              <a:gd name="connsiteY4" fmla="*/ 1038110 h 1038110"/>
              <a:gd name="connsiteX5" fmla="*/ 403102 w 1809549"/>
              <a:gd name="connsiteY5" fmla="*/ 858170 h 1038110"/>
              <a:gd name="connsiteX6" fmla="*/ 182969 w 1809549"/>
              <a:gd name="connsiteY6" fmla="*/ 824303 h 1038110"/>
              <a:gd name="connsiteX7" fmla="*/ 0 w 1809549"/>
              <a:gd name="connsiteY7" fmla="*/ 783963 h 1038110"/>
              <a:gd name="connsiteX0" fmla="*/ 0 w 1809549"/>
              <a:gd name="connsiteY0" fmla="*/ 783963 h 1038110"/>
              <a:gd name="connsiteX1" fmla="*/ 1564272 w 1809549"/>
              <a:gd name="connsiteY1" fmla="*/ 0 h 1038110"/>
              <a:gd name="connsiteX2" fmla="*/ 1809549 w 1809549"/>
              <a:gd name="connsiteY2" fmla="*/ 140643 h 1038110"/>
              <a:gd name="connsiteX3" fmla="*/ 1743518 w 1809549"/>
              <a:gd name="connsiteY3" fmla="*/ 460194 h 1038110"/>
              <a:gd name="connsiteX4" fmla="*/ 444278 w 1809549"/>
              <a:gd name="connsiteY4" fmla="*/ 1038110 h 1038110"/>
              <a:gd name="connsiteX5" fmla="*/ 403102 w 1809549"/>
              <a:gd name="connsiteY5" fmla="*/ 858170 h 1038110"/>
              <a:gd name="connsiteX6" fmla="*/ 191420 w 1809549"/>
              <a:gd name="connsiteY6" fmla="*/ 824303 h 1038110"/>
              <a:gd name="connsiteX7" fmla="*/ 0 w 1809549"/>
              <a:gd name="connsiteY7" fmla="*/ 783963 h 1038110"/>
              <a:gd name="connsiteX0" fmla="*/ 0 w 1809549"/>
              <a:gd name="connsiteY0" fmla="*/ 783963 h 1003589"/>
              <a:gd name="connsiteX1" fmla="*/ 1564272 w 1809549"/>
              <a:gd name="connsiteY1" fmla="*/ 0 h 1003589"/>
              <a:gd name="connsiteX2" fmla="*/ 1809549 w 1809549"/>
              <a:gd name="connsiteY2" fmla="*/ 140643 h 1003589"/>
              <a:gd name="connsiteX3" fmla="*/ 1743518 w 1809549"/>
              <a:gd name="connsiteY3" fmla="*/ 460194 h 1003589"/>
              <a:gd name="connsiteX4" fmla="*/ 440052 w 1809549"/>
              <a:gd name="connsiteY4" fmla="*/ 1003589 h 1003589"/>
              <a:gd name="connsiteX5" fmla="*/ 403102 w 1809549"/>
              <a:gd name="connsiteY5" fmla="*/ 858170 h 1003589"/>
              <a:gd name="connsiteX6" fmla="*/ 191420 w 1809549"/>
              <a:gd name="connsiteY6" fmla="*/ 824303 h 1003589"/>
              <a:gd name="connsiteX7" fmla="*/ 0 w 1809549"/>
              <a:gd name="connsiteY7" fmla="*/ 783963 h 1003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9549" h="1003589">
                <a:moveTo>
                  <a:pt x="0" y="783963"/>
                </a:moveTo>
                <a:lnTo>
                  <a:pt x="1564272" y="0"/>
                </a:lnTo>
                <a:lnTo>
                  <a:pt x="1809549" y="140643"/>
                </a:lnTo>
                <a:cubicBezTo>
                  <a:pt x="1808705" y="240104"/>
                  <a:pt x="1773996" y="373433"/>
                  <a:pt x="1743518" y="460194"/>
                </a:cubicBezTo>
                <a:lnTo>
                  <a:pt x="440052" y="1003589"/>
                </a:lnTo>
                <a:lnTo>
                  <a:pt x="403102" y="858170"/>
                </a:lnTo>
                <a:lnTo>
                  <a:pt x="191420" y="824303"/>
                </a:lnTo>
                <a:lnTo>
                  <a:pt x="0" y="783963"/>
                </a:lnTo>
                <a:close/>
              </a:path>
            </a:pathLst>
          </a:custGeom>
          <a:solidFill>
            <a:srgbClr val="006432">
              <a:alpha val="5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bel"/>
              <a:ea typeface="+mn-ea"/>
              <a:cs typeface="+mn-cs"/>
            </a:endParaRPr>
          </a:p>
        </p:txBody>
      </p:sp>
      <p:sp>
        <p:nvSpPr>
          <p:cNvPr id="5" name="TextBox 4">
            <a:extLst>
              <a:ext uri="{FF2B5EF4-FFF2-40B4-BE49-F238E27FC236}">
                <a16:creationId xmlns:a16="http://schemas.microsoft.com/office/drawing/2014/main" id="{59D21347-23EC-269C-180D-4FFE1EA3885C}"/>
              </a:ext>
            </a:extLst>
          </p:cNvPr>
          <p:cNvSpPr txBox="1"/>
          <p:nvPr/>
        </p:nvSpPr>
        <p:spPr>
          <a:xfrm>
            <a:off x="141131" y="3701119"/>
            <a:ext cx="1456521" cy="6815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bIns="72000" rtlCol="0" anchor="ctr"/>
          <a:lstStyle>
            <a:defPPr>
              <a:defRPr lang="en-US"/>
            </a:defPPr>
            <a:lvl1pPr>
              <a:defRPr sz="2400" b="1">
                <a:solidFill>
                  <a:schemeClr val="bg1"/>
                </a:solidFill>
                <a:latin typeface="Abel" panose="02000506030000020004" pitchFamily="2"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1" i="0" u="none" strike="noStrike" kern="1200" cap="none" spc="0" normalizeH="0" baseline="0" noProof="0" dirty="0">
                <a:ln>
                  <a:noFill/>
                </a:ln>
                <a:solidFill>
                  <a:prstClr val="white"/>
                </a:solidFill>
                <a:effectLst/>
                <a:uLnTx/>
                <a:uFillTx/>
                <a:latin typeface="Abel" panose="02000506030000020004" pitchFamily="2" charset="0"/>
                <a:ea typeface="+mn-ea"/>
                <a:cs typeface="+mn-cs"/>
              </a:rPr>
              <a:t>Proposed Conservancy Area</a:t>
            </a:r>
          </a:p>
        </p:txBody>
      </p:sp>
      <p:cxnSp>
        <p:nvCxnSpPr>
          <p:cNvPr id="8" name="Connector: Elbow 7">
            <a:extLst>
              <a:ext uri="{FF2B5EF4-FFF2-40B4-BE49-F238E27FC236}">
                <a16:creationId xmlns:a16="http://schemas.microsoft.com/office/drawing/2014/main" id="{347EC880-D5AE-C2D4-9135-06C1412F695F}"/>
              </a:ext>
            </a:extLst>
          </p:cNvPr>
          <p:cNvCxnSpPr>
            <a:cxnSpLocks/>
            <a:stCxn id="3" idx="5"/>
            <a:endCxn id="5" idx="0"/>
          </p:cNvCxnSpPr>
          <p:nvPr/>
        </p:nvCxnSpPr>
        <p:spPr>
          <a:xfrm flipH="1">
            <a:off x="869392" y="3059876"/>
            <a:ext cx="965312" cy="641243"/>
          </a:xfrm>
          <a:prstGeom prst="bentConnector4">
            <a:avLst>
              <a:gd name="adj1" fmla="val 250"/>
              <a:gd name="adj2" fmla="val 61124"/>
            </a:avLst>
          </a:prstGeom>
          <a:ln>
            <a:tailEnd type="triangle"/>
          </a:ln>
        </p:spPr>
        <p:style>
          <a:lnRef idx="3">
            <a:schemeClr val="accent6"/>
          </a:lnRef>
          <a:fillRef idx="0">
            <a:schemeClr val="accent6"/>
          </a:fillRef>
          <a:effectRef idx="2">
            <a:schemeClr val="accent6"/>
          </a:effectRef>
          <a:fontRef idx="minor">
            <a:schemeClr val="tx1"/>
          </a:fontRef>
        </p:style>
      </p:cxnSp>
      <p:sp>
        <p:nvSpPr>
          <p:cNvPr id="7" name="Rectangle: Rounded Corners 6">
            <a:extLst>
              <a:ext uri="{FF2B5EF4-FFF2-40B4-BE49-F238E27FC236}">
                <a16:creationId xmlns:a16="http://schemas.microsoft.com/office/drawing/2014/main" id="{2A64FEBA-D708-E87D-0287-3BC11B7BADD1}"/>
              </a:ext>
            </a:extLst>
          </p:cNvPr>
          <p:cNvSpPr/>
          <p:nvPr/>
        </p:nvSpPr>
        <p:spPr>
          <a:xfrm rot="2321122">
            <a:off x="2130636" y="1213558"/>
            <a:ext cx="753955" cy="763140"/>
          </a:xfrm>
          <a:custGeom>
            <a:avLst/>
            <a:gdLst>
              <a:gd name="connsiteX0" fmla="*/ 0 w 728714"/>
              <a:gd name="connsiteY0" fmla="*/ 0 h 657513"/>
              <a:gd name="connsiteX1" fmla="*/ 728714 w 728714"/>
              <a:gd name="connsiteY1" fmla="*/ 0 h 657513"/>
              <a:gd name="connsiteX2" fmla="*/ 728714 w 728714"/>
              <a:gd name="connsiteY2" fmla="*/ 657513 h 657513"/>
              <a:gd name="connsiteX3" fmla="*/ 0 w 728714"/>
              <a:gd name="connsiteY3" fmla="*/ 657513 h 657513"/>
              <a:gd name="connsiteX4" fmla="*/ 0 w 728714"/>
              <a:gd name="connsiteY4" fmla="*/ 0 h 657513"/>
              <a:gd name="connsiteX0" fmla="*/ 20293 w 749007"/>
              <a:gd name="connsiteY0" fmla="*/ 0 h 738842"/>
              <a:gd name="connsiteX1" fmla="*/ 749007 w 749007"/>
              <a:gd name="connsiteY1" fmla="*/ 0 h 738842"/>
              <a:gd name="connsiteX2" fmla="*/ 749007 w 749007"/>
              <a:gd name="connsiteY2" fmla="*/ 657513 h 738842"/>
              <a:gd name="connsiteX3" fmla="*/ 0 w 749007"/>
              <a:gd name="connsiteY3" fmla="*/ 738842 h 738842"/>
              <a:gd name="connsiteX4" fmla="*/ 20293 w 749007"/>
              <a:gd name="connsiteY4" fmla="*/ 0 h 738842"/>
              <a:gd name="connsiteX0" fmla="*/ 20293 w 753955"/>
              <a:gd name="connsiteY0" fmla="*/ 24298 h 763140"/>
              <a:gd name="connsiteX1" fmla="*/ 753955 w 753955"/>
              <a:gd name="connsiteY1" fmla="*/ 0 h 763140"/>
              <a:gd name="connsiteX2" fmla="*/ 749007 w 753955"/>
              <a:gd name="connsiteY2" fmla="*/ 681811 h 763140"/>
              <a:gd name="connsiteX3" fmla="*/ 0 w 753955"/>
              <a:gd name="connsiteY3" fmla="*/ 763140 h 763140"/>
              <a:gd name="connsiteX4" fmla="*/ 20293 w 753955"/>
              <a:gd name="connsiteY4" fmla="*/ 24298 h 763140"/>
              <a:gd name="connsiteX0" fmla="*/ 26759 w 753955"/>
              <a:gd name="connsiteY0" fmla="*/ 67930 h 763140"/>
              <a:gd name="connsiteX1" fmla="*/ 753955 w 753955"/>
              <a:gd name="connsiteY1" fmla="*/ 0 h 763140"/>
              <a:gd name="connsiteX2" fmla="*/ 749007 w 753955"/>
              <a:gd name="connsiteY2" fmla="*/ 681811 h 763140"/>
              <a:gd name="connsiteX3" fmla="*/ 0 w 753955"/>
              <a:gd name="connsiteY3" fmla="*/ 763140 h 763140"/>
              <a:gd name="connsiteX4" fmla="*/ 26759 w 753955"/>
              <a:gd name="connsiteY4" fmla="*/ 67930 h 763140"/>
              <a:gd name="connsiteX0" fmla="*/ 26759 w 753955"/>
              <a:gd name="connsiteY0" fmla="*/ 67930 h 763140"/>
              <a:gd name="connsiteX1" fmla="*/ 753955 w 753955"/>
              <a:gd name="connsiteY1" fmla="*/ 0 h 763140"/>
              <a:gd name="connsiteX2" fmla="*/ 748495 w 753955"/>
              <a:gd name="connsiteY2" fmla="*/ 645615 h 763140"/>
              <a:gd name="connsiteX3" fmla="*/ 0 w 753955"/>
              <a:gd name="connsiteY3" fmla="*/ 763140 h 763140"/>
              <a:gd name="connsiteX4" fmla="*/ 26759 w 753955"/>
              <a:gd name="connsiteY4" fmla="*/ 67930 h 763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955" h="763140">
                <a:moveTo>
                  <a:pt x="26759" y="67930"/>
                </a:moveTo>
                <a:lnTo>
                  <a:pt x="753955" y="0"/>
                </a:lnTo>
                <a:cubicBezTo>
                  <a:pt x="752306" y="227270"/>
                  <a:pt x="750144" y="418345"/>
                  <a:pt x="748495" y="645615"/>
                </a:cubicBezTo>
                <a:lnTo>
                  <a:pt x="0" y="763140"/>
                </a:lnTo>
                <a:lnTo>
                  <a:pt x="26759" y="67930"/>
                </a:ln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dirty="0">
                <a:ln>
                  <a:noFill/>
                </a:ln>
                <a:solidFill>
                  <a:srgbClr val="002060"/>
                </a:solidFill>
                <a:effectLst/>
                <a:uLnTx/>
                <a:uFillTx/>
                <a:latin typeface="Abel"/>
                <a:ea typeface="+mn-ea"/>
                <a:cs typeface="+mn-cs"/>
              </a:rPr>
              <a:t>FUTURE TANK STORAGE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000" b="0" i="0" u="none" strike="noStrike" kern="1200" cap="none" spc="0" normalizeH="0" baseline="0" noProof="0" dirty="0">
                <a:ln>
                  <a:noFill/>
                </a:ln>
                <a:solidFill>
                  <a:srgbClr val="002060"/>
                </a:solidFill>
                <a:effectLst/>
                <a:uLnTx/>
                <a:uFillTx/>
                <a:latin typeface="Abel"/>
                <a:ea typeface="+mn-ea"/>
                <a:cs typeface="+mn-cs"/>
              </a:rPr>
              <a:t>1500HA</a:t>
            </a:r>
          </a:p>
        </p:txBody>
      </p:sp>
      <p:cxnSp>
        <p:nvCxnSpPr>
          <p:cNvPr id="12" name="Connector: Elbow 11">
            <a:extLst>
              <a:ext uri="{FF2B5EF4-FFF2-40B4-BE49-F238E27FC236}">
                <a16:creationId xmlns:a16="http://schemas.microsoft.com/office/drawing/2014/main" id="{DD7FF97A-19C2-FAD4-5B9C-1FC8BD646135}"/>
              </a:ext>
            </a:extLst>
          </p:cNvPr>
          <p:cNvCxnSpPr>
            <a:cxnSpLocks/>
            <a:stCxn id="6" idx="2"/>
          </p:cNvCxnSpPr>
          <p:nvPr/>
        </p:nvCxnSpPr>
        <p:spPr>
          <a:xfrm rot="5400000">
            <a:off x="5876271" y="2704661"/>
            <a:ext cx="2584913" cy="1271685"/>
          </a:xfrm>
          <a:prstGeom prst="bentConnector3">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3" name="Connector: Elbow 12">
            <a:extLst>
              <a:ext uri="{FF2B5EF4-FFF2-40B4-BE49-F238E27FC236}">
                <a16:creationId xmlns:a16="http://schemas.microsoft.com/office/drawing/2014/main" id="{E504BC8D-14C9-7988-5B2E-0704C9349300}"/>
              </a:ext>
            </a:extLst>
          </p:cNvPr>
          <p:cNvCxnSpPr>
            <a:cxnSpLocks/>
            <a:stCxn id="6" idx="2"/>
          </p:cNvCxnSpPr>
          <p:nvPr/>
        </p:nvCxnSpPr>
        <p:spPr>
          <a:xfrm rot="16200000" flipH="1">
            <a:off x="6655334" y="3197282"/>
            <a:ext cx="2749948" cy="451478"/>
          </a:xfrm>
          <a:prstGeom prst="bentConnector3">
            <a:avLst>
              <a:gd name="adj1" fmla="val 50000"/>
            </a:avLst>
          </a:prstGeom>
          <a:ln>
            <a:tailEnd type="triangle"/>
          </a:ln>
        </p:spPr>
        <p:style>
          <a:lnRef idx="3">
            <a:schemeClr val="accent6"/>
          </a:lnRef>
          <a:fillRef idx="0">
            <a:schemeClr val="accent6"/>
          </a:fillRef>
          <a:effectRef idx="2">
            <a:schemeClr val="accent6"/>
          </a:effectRef>
          <a:fontRef idx="minor">
            <a:schemeClr val="tx1"/>
          </a:fontRef>
        </p:style>
      </p:cxnSp>
      <p:graphicFrame>
        <p:nvGraphicFramePr>
          <p:cNvPr id="27" name="Table 27">
            <a:extLst>
              <a:ext uri="{FF2B5EF4-FFF2-40B4-BE49-F238E27FC236}">
                <a16:creationId xmlns:a16="http://schemas.microsoft.com/office/drawing/2014/main" id="{375C26C4-56BE-CCCE-CF38-8762CC9FC8EE}"/>
              </a:ext>
            </a:extLst>
          </p:cNvPr>
          <p:cNvGraphicFramePr>
            <a:graphicFrameLocks noGrp="1"/>
          </p:cNvGraphicFramePr>
          <p:nvPr/>
        </p:nvGraphicFramePr>
        <p:xfrm>
          <a:off x="9047596" y="2563083"/>
          <a:ext cx="3134764" cy="3595630"/>
        </p:xfrm>
        <a:graphic>
          <a:graphicData uri="http://schemas.openxmlformats.org/drawingml/2006/table">
            <a:tbl>
              <a:tblPr firstRow="1" bandRow="1">
                <a:tableStyleId>{93296810-A885-4BE3-A3E7-6D5BEEA58F35}</a:tableStyleId>
              </a:tblPr>
              <a:tblGrid>
                <a:gridCol w="1314890">
                  <a:extLst>
                    <a:ext uri="{9D8B030D-6E8A-4147-A177-3AD203B41FA5}">
                      <a16:colId xmlns:a16="http://schemas.microsoft.com/office/drawing/2014/main" val="625113771"/>
                    </a:ext>
                  </a:extLst>
                </a:gridCol>
                <a:gridCol w="980466">
                  <a:extLst>
                    <a:ext uri="{9D8B030D-6E8A-4147-A177-3AD203B41FA5}">
                      <a16:colId xmlns:a16="http://schemas.microsoft.com/office/drawing/2014/main" val="428163314"/>
                    </a:ext>
                  </a:extLst>
                </a:gridCol>
                <a:gridCol w="839408">
                  <a:extLst>
                    <a:ext uri="{9D8B030D-6E8A-4147-A177-3AD203B41FA5}">
                      <a16:colId xmlns:a16="http://schemas.microsoft.com/office/drawing/2014/main" val="1977364725"/>
                    </a:ext>
                  </a:extLst>
                </a:gridCol>
              </a:tblGrid>
              <a:tr h="285813">
                <a:tc gridSpan="3">
                  <a:txBody>
                    <a:bodyPr/>
                    <a:lstStyle/>
                    <a:p>
                      <a:pPr algn="ctr"/>
                      <a:r>
                        <a:rPr lang="en-ZA" sz="1200" dirty="0"/>
                        <a:t>USER EXTENT IN m</a:t>
                      </a:r>
                      <a:r>
                        <a:rPr lang="en-ZA" sz="1200" baseline="30000" dirty="0"/>
                        <a:t>2 </a:t>
                      </a:r>
                      <a:r>
                        <a:rPr lang="en-ZA" sz="1200" dirty="0"/>
                        <a:t>/ ha</a:t>
                      </a:r>
                      <a:endParaRPr lang="en-US" sz="1200" dirty="0"/>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060438097"/>
                  </a:ext>
                </a:extLst>
              </a:tr>
              <a:tr h="285813">
                <a:tc>
                  <a:txBody>
                    <a:bodyPr/>
                    <a:lstStyle/>
                    <a:p>
                      <a:r>
                        <a:rPr lang="en-ZA" sz="1050" b="1" dirty="0"/>
                        <a:t>Users</a:t>
                      </a:r>
                      <a:endParaRPr lang="en-US" sz="1050" b="1" dirty="0"/>
                    </a:p>
                  </a:txBody>
                  <a:tcPr/>
                </a:tc>
                <a:tc>
                  <a:txBody>
                    <a:bodyPr/>
                    <a:lstStyle/>
                    <a:p>
                      <a:r>
                        <a:rPr lang="en-ZA" sz="1050" b="1" dirty="0"/>
                        <a:t>Extent (m</a:t>
                      </a:r>
                      <a:r>
                        <a:rPr lang="en-ZA" sz="1050" b="1" baseline="30000" dirty="0"/>
                        <a:t>2</a:t>
                      </a:r>
                      <a:r>
                        <a:rPr lang="en-ZA" sz="1050" b="1" dirty="0"/>
                        <a:t>)</a:t>
                      </a:r>
                      <a:endParaRPr lang="en-US" sz="1050" b="1" dirty="0"/>
                    </a:p>
                  </a:txBody>
                  <a:tcPr/>
                </a:tc>
                <a:tc>
                  <a:txBody>
                    <a:bodyPr/>
                    <a:lstStyle/>
                    <a:p>
                      <a:r>
                        <a:rPr lang="en-ZA" sz="1050" b="1" dirty="0"/>
                        <a:t>Extent (ha)</a:t>
                      </a:r>
                      <a:endParaRPr lang="en-US" sz="1050" b="1" dirty="0"/>
                    </a:p>
                  </a:txBody>
                  <a:tcPr/>
                </a:tc>
                <a:extLst>
                  <a:ext uri="{0D108BD9-81ED-4DB2-BD59-A6C34878D82A}">
                    <a16:rowId xmlns:a16="http://schemas.microsoft.com/office/drawing/2014/main" val="3406242233"/>
                  </a:ext>
                </a:extLst>
              </a:tr>
              <a:tr h="285813">
                <a:tc>
                  <a:txBody>
                    <a:bodyPr/>
                    <a:lstStyle/>
                    <a:p>
                      <a:pPr marL="228600" indent="-228600">
                        <a:buAutoNum type="arabicPeriod"/>
                      </a:pPr>
                      <a:r>
                        <a:rPr lang="en-ZA" sz="1000" dirty="0"/>
                        <a:t>Transnet</a:t>
                      </a:r>
                      <a:endParaRPr lang="en-US" sz="1000" dirty="0"/>
                    </a:p>
                  </a:txBody>
                  <a:tcPr/>
                </a:tc>
                <a:tc>
                  <a:txBody>
                    <a:bodyPr/>
                    <a:lstStyle/>
                    <a:p>
                      <a:r>
                        <a:rPr lang="en-ZA" sz="1000" dirty="0"/>
                        <a:t>28 820 000m</a:t>
                      </a:r>
                      <a:r>
                        <a:rPr lang="en-ZA" sz="1000" baseline="30000" dirty="0"/>
                        <a:t>2</a:t>
                      </a:r>
                      <a:endParaRPr lang="en-US" sz="1000" dirty="0"/>
                    </a:p>
                  </a:txBody>
                  <a:tcPr/>
                </a:tc>
                <a:tc>
                  <a:txBody>
                    <a:bodyPr/>
                    <a:lstStyle/>
                    <a:p>
                      <a:r>
                        <a:rPr lang="en-ZA" sz="1000" dirty="0"/>
                        <a:t>2882 ha</a:t>
                      </a:r>
                      <a:endParaRPr lang="en-US" sz="1000" dirty="0"/>
                    </a:p>
                  </a:txBody>
                  <a:tcPr/>
                </a:tc>
                <a:extLst>
                  <a:ext uri="{0D108BD9-81ED-4DB2-BD59-A6C34878D82A}">
                    <a16:rowId xmlns:a16="http://schemas.microsoft.com/office/drawing/2014/main" val="3331329008"/>
                  </a:ext>
                </a:extLst>
              </a:tr>
              <a:tr h="451687">
                <a:tc>
                  <a:txBody>
                    <a:bodyPr/>
                    <a:lstStyle/>
                    <a:p>
                      <a:r>
                        <a:rPr lang="en-ZA" sz="1000" kern="1200" dirty="0">
                          <a:solidFill>
                            <a:schemeClr val="dk1"/>
                          </a:solidFill>
                          <a:latin typeface="+mn-lt"/>
                          <a:ea typeface="+mn-ea"/>
                          <a:cs typeface="+mn-cs"/>
                        </a:rPr>
                        <a:t>2. Confirmed 1st phase investor</a:t>
                      </a:r>
                      <a:endParaRPr lang="en-US" sz="1000" kern="1200" dirty="0">
                        <a:solidFill>
                          <a:schemeClr val="dk1"/>
                        </a:solidFill>
                        <a:latin typeface="+mn-lt"/>
                        <a:ea typeface="+mn-ea"/>
                        <a:cs typeface="+mn-cs"/>
                      </a:endParaRPr>
                    </a:p>
                  </a:txBody>
                  <a:tcPr/>
                </a:tc>
                <a:tc>
                  <a:txBody>
                    <a:bodyPr/>
                    <a:lstStyle/>
                    <a:p>
                      <a:r>
                        <a:rPr lang="en-ZA" sz="1000" dirty="0"/>
                        <a:t>37 500 000m</a:t>
                      </a:r>
                      <a:r>
                        <a:rPr lang="en-ZA" sz="1000" baseline="30000" dirty="0"/>
                        <a:t>2</a:t>
                      </a:r>
                      <a:endParaRPr lang="en-US" sz="1000" dirty="0"/>
                    </a:p>
                  </a:txBody>
                  <a:tcPr/>
                </a:tc>
                <a:tc>
                  <a:txBody>
                    <a:bodyPr/>
                    <a:lstStyle/>
                    <a:p>
                      <a:r>
                        <a:rPr lang="en-ZA" sz="1000" dirty="0"/>
                        <a:t>3750 ha</a:t>
                      </a:r>
                      <a:endParaRPr lang="en-US" sz="1000" dirty="0"/>
                    </a:p>
                  </a:txBody>
                  <a:tcPr/>
                </a:tc>
                <a:extLst>
                  <a:ext uri="{0D108BD9-81ED-4DB2-BD59-A6C34878D82A}">
                    <a16:rowId xmlns:a16="http://schemas.microsoft.com/office/drawing/2014/main" val="2704432787"/>
                  </a:ext>
                </a:extLst>
              </a:tr>
              <a:tr h="285813">
                <a:tc>
                  <a:txBody>
                    <a:bodyPr/>
                    <a:lstStyle/>
                    <a:p>
                      <a:r>
                        <a:rPr lang="en-ZA" sz="1000" kern="1200" dirty="0">
                          <a:solidFill>
                            <a:schemeClr val="dk1"/>
                          </a:solidFill>
                          <a:latin typeface="+mn-lt"/>
                          <a:ea typeface="+mn-ea"/>
                          <a:cs typeface="+mn-cs"/>
                        </a:rPr>
                        <a:t>3. Phase 1</a:t>
                      </a:r>
                      <a:endParaRPr lang="en-US" sz="1000" kern="1200" dirty="0">
                        <a:solidFill>
                          <a:schemeClr val="dk1"/>
                        </a:solidFill>
                        <a:latin typeface="+mn-lt"/>
                        <a:ea typeface="+mn-ea"/>
                        <a:cs typeface="+mn-cs"/>
                      </a:endParaRPr>
                    </a:p>
                  </a:txBody>
                  <a:tcPr/>
                </a:tc>
                <a:tc>
                  <a:txBody>
                    <a:bodyPr/>
                    <a:lstStyle/>
                    <a:p>
                      <a:r>
                        <a:rPr lang="en-ZA" sz="1000" dirty="0"/>
                        <a:t>5 000 000m</a:t>
                      </a:r>
                      <a:r>
                        <a:rPr lang="en-ZA" sz="1000" baseline="30000" dirty="0"/>
                        <a:t>2</a:t>
                      </a:r>
                      <a:endParaRPr lang="en-US" sz="1000" dirty="0"/>
                    </a:p>
                  </a:txBody>
                  <a:tcPr/>
                </a:tc>
                <a:tc>
                  <a:txBody>
                    <a:bodyPr/>
                    <a:lstStyle/>
                    <a:p>
                      <a:r>
                        <a:rPr lang="en-ZA" sz="1000" dirty="0"/>
                        <a:t>500 ha</a:t>
                      </a:r>
                      <a:endParaRPr lang="en-US" sz="1000" dirty="0"/>
                    </a:p>
                  </a:txBody>
                  <a:tcPr/>
                </a:tc>
                <a:extLst>
                  <a:ext uri="{0D108BD9-81ED-4DB2-BD59-A6C34878D82A}">
                    <a16:rowId xmlns:a16="http://schemas.microsoft.com/office/drawing/2014/main" val="3983029494"/>
                  </a:ext>
                </a:extLst>
              </a:tr>
              <a:tr h="285813">
                <a:tc>
                  <a:txBody>
                    <a:bodyPr/>
                    <a:lstStyle/>
                    <a:p>
                      <a:r>
                        <a:rPr lang="en-ZA" sz="1000" kern="1200" dirty="0">
                          <a:solidFill>
                            <a:schemeClr val="dk1"/>
                          </a:solidFill>
                          <a:latin typeface="+mn-lt"/>
                          <a:ea typeface="+mn-ea"/>
                          <a:cs typeface="+mn-cs"/>
                        </a:rPr>
                        <a:t>4. Phase 2</a:t>
                      </a:r>
                      <a:endParaRPr lang="en-US" sz="1000" kern="1200" dirty="0">
                        <a:solidFill>
                          <a:schemeClr val="dk1"/>
                        </a:solidFill>
                        <a:latin typeface="+mn-lt"/>
                        <a:ea typeface="+mn-ea"/>
                        <a:cs typeface="+mn-cs"/>
                      </a:endParaRPr>
                    </a:p>
                  </a:txBody>
                  <a:tcPr/>
                </a:tc>
                <a:tc>
                  <a:txBody>
                    <a:bodyPr/>
                    <a:lstStyle/>
                    <a:p>
                      <a:r>
                        <a:rPr lang="en-ZA" sz="1000" dirty="0"/>
                        <a:t>4 600 000m</a:t>
                      </a:r>
                      <a:r>
                        <a:rPr lang="en-ZA" sz="1000" baseline="30000" dirty="0"/>
                        <a:t>2</a:t>
                      </a:r>
                      <a:endParaRPr lang="en-US" sz="1000" dirty="0"/>
                    </a:p>
                  </a:txBody>
                  <a:tcPr/>
                </a:tc>
                <a:tc>
                  <a:txBody>
                    <a:bodyPr/>
                    <a:lstStyle/>
                    <a:p>
                      <a:r>
                        <a:rPr lang="en-ZA" sz="1000" dirty="0"/>
                        <a:t>460 ha</a:t>
                      </a:r>
                      <a:endParaRPr lang="en-US" sz="1000" dirty="0"/>
                    </a:p>
                  </a:txBody>
                  <a:tcPr/>
                </a:tc>
                <a:extLst>
                  <a:ext uri="{0D108BD9-81ED-4DB2-BD59-A6C34878D82A}">
                    <a16:rowId xmlns:a16="http://schemas.microsoft.com/office/drawing/2014/main" val="2571278058"/>
                  </a:ext>
                </a:extLst>
              </a:tr>
              <a:tr h="285813">
                <a:tc>
                  <a:txBody>
                    <a:bodyPr/>
                    <a:lstStyle/>
                    <a:p>
                      <a:r>
                        <a:rPr lang="en-ZA" sz="1000" kern="1200" dirty="0">
                          <a:solidFill>
                            <a:schemeClr val="dk1"/>
                          </a:solidFill>
                          <a:latin typeface="+mn-lt"/>
                          <a:ea typeface="+mn-ea"/>
                          <a:cs typeface="+mn-cs"/>
                        </a:rPr>
                        <a:t>5. Phase 3</a:t>
                      </a:r>
                      <a:endParaRPr lang="en-US" sz="1000" kern="1200" dirty="0">
                        <a:solidFill>
                          <a:schemeClr val="dk1"/>
                        </a:solidFill>
                        <a:latin typeface="+mn-lt"/>
                        <a:ea typeface="+mn-ea"/>
                        <a:cs typeface="+mn-cs"/>
                      </a:endParaRPr>
                    </a:p>
                  </a:txBody>
                  <a:tcPr/>
                </a:tc>
                <a:tc>
                  <a:txBody>
                    <a:bodyPr/>
                    <a:lstStyle/>
                    <a:p>
                      <a:r>
                        <a:rPr lang="en-ZA" sz="1000" dirty="0"/>
                        <a:t>m</a:t>
                      </a:r>
                      <a:r>
                        <a:rPr lang="en-ZA" sz="1000" baseline="30000" dirty="0"/>
                        <a:t>2</a:t>
                      </a:r>
                      <a:endParaRPr lang="en-US" sz="1000" dirty="0"/>
                    </a:p>
                  </a:txBody>
                  <a:tcPr/>
                </a:tc>
                <a:tc>
                  <a:txBody>
                    <a:bodyPr/>
                    <a:lstStyle/>
                    <a:p>
                      <a:r>
                        <a:rPr lang="en-ZA" sz="1000" dirty="0"/>
                        <a:t>830 ha</a:t>
                      </a:r>
                      <a:endParaRPr lang="en-US" sz="1000" dirty="0"/>
                    </a:p>
                  </a:txBody>
                  <a:tcPr/>
                </a:tc>
                <a:extLst>
                  <a:ext uri="{0D108BD9-81ED-4DB2-BD59-A6C34878D82A}">
                    <a16:rowId xmlns:a16="http://schemas.microsoft.com/office/drawing/2014/main" val="3271993059"/>
                  </a:ext>
                </a:extLst>
              </a:tr>
              <a:tr h="285813">
                <a:tc>
                  <a:txBody>
                    <a:bodyPr/>
                    <a:lstStyle/>
                    <a:p>
                      <a:r>
                        <a:rPr lang="en-ZA" sz="1000" kern="1200" dirty="0">
                          <a:solidFill>
                            <a:schemeClr val="dk1"/>
                          </a:solidFill>
                          <a:latin typeface="+mn-lt"/>
                          <a:ea typeface="+mn-ea"/>
                          <a:cs typeface="+mn-cs"/>
                        </a:rPr>
                        <a:t>6. Future GH2</a:t>
                      </a:r>
                      <a:endParaRPr lang="en-US" sz="1000" kern="1200" dirty="0">
                        <a:solidFill>
                          <a:schemeClr val="dk1"/>
                        </a:solidFill>
                        <a:latin typeface="+mn-lt"/>
                        <a:ea typeface="+mn-ea"/>
                        <a:cs typeface="+mn-cs"/>
                      </a:endParaRPr>
                    </a:p>
                  </a:txBody>
                  <a:tcPr/>
                </a:tc>
                <a:tc>
                  <a:txBody>
                    <a:bodyPr/>
                    <a:lstStyle/>
                    <a:p>
                      <a:r>
                        <a:rPr lang="en-ZA" sz="1000" dirty="0"/>
                        <a:t>m</a:t>
                      </a:r>
                      <a:r>
                        <a:rPr lang="en-ZA" sz="1000" baseline="30000" dirty="0"/>
                        <a:t>2</a:t>
                      </a:r>
                      <a:endParaRPr lang="en-US" sz="1000" dirty="0"/>
                    </a:p>
                  </a:txBody>
                  <a:tcPr/>
                </a:tc>
                <a:tc>
                  <a:txBody>
                    <a:bodyPr/>
                    <a:lstStyle/>
                    <a:p>
                      <a:r>
                        <a:rPr lang="en-ZA" sz="1000" dirty="0"/>
                        <a:t>3700 ha</a:t>
                      </a:r>
                      <a:endParaRPr lang="en-US" sz="1000" dirty="0"/>
                    </a:p>
                  </a:txBody>
                  <a:tcPr/>
                </a:tc>
                <a:extLst>
                  <a:ext uri="{0D108BD9-81ED-4DB2-BD59-A6C34878D82A}">
                    <a16:rowId xmlns:a16="http://schemas.microsoft.com/office/drawing/2014/main" val="243393707"/>
                  </a:ext>
                </a:extLst>
              </a:tr>
              <a:tr h="285813">
                <a:tc>
                  <a:txBody>
                    <a:bodyPr/>
                    <a:lstStyle/>
                    <a:p>
                      <a:r>
                        <a:rPr lang="en-ZA" sz="1000" kern="1200" dirty="0">
                          <a:solidFill>
                            <a:schemeClr val="dk1"/>
                          </a:solidFill>
                          <a:latin typeface="+mn-lt"/>
                          <a:ea typeface="+mn-ea"/>
                          <a:cs typeface="+mn-cs"/>
                        </a:rPr>
                        <a:t>7. Future Expansion 01</a:t>
                      </a:r>
                      <a:endParaRPr lang="en-US" sz="1000" kern="1200" dirty="0">
                        <a:solidFill>
                          <a:schemeClr val="dk1"/>
                        </a:solidFill>
                        <a:latin typeface="+mn-lt"/>
                        <a:ea typeface="+mn-ea"/>
                        <a:cs typeface="+mn-cs"/>
                      </a:endParaRPr>
                    </a:p>
                  </a:txBody>
                  <a:tcPr/>
                </a:tc>
                <a:tc>
                  <a:txBody>
                    <a:bodyPr/>
                    <a:lstStyle/>
                    <a:p>
                      <a:r>
                        <a:rPr lang="en-ZA" sz="1000" dirty="0"/>
                        <a:t>m</a:t>
                      </a:r>
                      <a:r>
                        <a:rPr lang="en-ZA" sz="1000" baseline="30000" dirty="0"/>
                        <a:t>2</a:t>
                      </a:r>
                      <a:endParaRPr lang="en-US" sz="1000" dirty="0"/>
                    </a:p>
                  </a:txBody>
                  <a:tcPr/>
                </a:tc>
                <a:tc>
                  <a:txBody>
                    <a:bodyPr/>
                    <a:lstStyle/>
                    <a:p>
                      <a:r>
                        <a:rPr lang="en-ZA" sz="1000" dirty="0"/>
                        <a:t>3400 ha</a:t>
                      </a:r>
                      <a:endParaRPr lang="en-US" sz="1000" dirty="0"/>
                    </a:p>
                  </a:txBody>
                  <a:tcPr/>
                </a:tc>
                <a:extLst>
                  <a:ext uri="{0D108BD9-81ED-4DB2-BD59-A6C34878D82A}">
                    <a16:rowId xmlns:a16="http://schemas.microsoft.com/office/drawing/2014/main" val="4139970071"/>
                  </a:ext>
                </a:extLst>
              </a:tr>
              <a:tr h="285813">
                <a:tc>
                  <a:txBody>
                    <a:bodyPr/>
                    <a:lstStyle/>
                    <a:p>
                      <a:r>
                        <a:rPr lang="en-ZA" sz="1000" kern="1200" dirty="0">
                          <a:solidFill>
                            <a:schemeClr val="dk1"/>
                          </a:solidFill>
                          <a:latin typeface="+mn-lt"/>
                          <a:ea typeface="+mn-ea"/>
                          <a:cs typeface="+mn-cs"/>
                        </a:rPr>
                        <a:t>6. Future Expansion 02</a:t>
                      </a:r>
                      <a:endParaRPr lang="en-US" sz="1000" kern="1200" dirty="0">
                        <a:solidFill>
                          <a:schemeClr val="dk1"/>
                        </a:solidFill>
                        <a:latin typeface="+mn-lt"/>
                        <a:ea typeface="+mn-ea"/>
                        <a:cs typeface="+mn-cs"/>
                      </a:endParaRPr>
                    </a:p>
                  </a:txBody>
                  <a:tcPr/>
                </a:tc>
                <a:tc>
                  <a:txBody>
                    <a:bodyPr/>
                    <a:lstStyle/>
                    <a:p>
                      <a:r>
                        <a:rPr lang="en-ZA" sz="1000" dirty="0"/>
                        <a:t>13000000m</a:t>
                      </a:r>
                      <a:r>
                        <a:rPr lang="en-ZA" sz="1000" baseline="30000" dirty="0"/>
                        <a:t>2</a:t>
                      </a:r>
                      <a:endParaRPr lang="en-US" sz="1000" dirty="0"/>
                    </a:p>
                  </a:txBody>
                  <a:tcPr/>
                </a:tc>
                <a:tc>
                  <a:txBody>
                    <a:bodyPr/>
                    <a:lstStyle/>
                    <a:p>
                      <a:r>
                        <a:rPr lang="en-ZA" sz="1000" dirty="0"/>
                        <a:t>1300 ha</a:t>
                      </a:r>
                      <a:endParaRPr lang="en-US" sz="1000" dirty="0"/>
                    </a:p>
                  </a:txBody>
                  <a:tcPr/>
                </a:tc>
                <a:extLst>
                  <a:ext uri="{0D108BD9-81ED-4DB2-BD59-A6C34878D82A}">
                    <a16:rowId xmlns:a16="http://schemas.microsoft.com/office/drawing/2014/main" val="2141782423"/>
                  </a:ext>
                </a:extLst>
              </a:tr>
              <a:tr h="285813">
                <a:tc>
                  <a:txBody>
                    <a:bodyPr/>
                    <a:lstStyle/>
                    <a:p>
                      <a:r>
                        <a:rPr lang="en-ZA" sz="1000" kern="1200" dirty="0">
                          <a:solidFill>
                            <a:schemeClr val="dk1"/>
                          </a:solidFill>
                          <a:latin typeface="+mn-lt"/>
                          <a:ea typeface="+mn-ea"/>
                          <a:cs typeface="+mn-cs"/>
                        </a:rPr>
                        <a:t>7. Future Tank</a:t>
                      </a:r>
                      <a:endParaRPr lang="en-US" sz="100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00" dirty="0"/>
                        <a:t>15 000 000m</a:t>
                      </a:r>
                      <a:r>
                        <a:rPr lang="en-ZA" sz="1000" baseline="30000" dirty="0"/>
                        <a:t>2</a:t>
                      </a:r>
                      <a:endParaRPr lang="en-US" sz="1000" dirty="0"/>
                    </a:p>
                  </a:txBody>
                  <a:tcPr/>
                </a:tc>
                <a:tc>
                  <a:txBody>
                    <a:bodyPr/>
                    <a:lstStyle/>
                    <a:p>
                      <a:r>
                        <a:rPr lang="en-ZA" sz="1000" dirty="0"/>
                        <a:t>1500 ha</a:t>
                      </a:r>
                      <a:endParaRPr lang="en-US" sz="1000" dirty="0"/>
                    </a:p>
                  </a:txBody>
                  <a:tcPr/>
                </a:tc>
                <a:extLst>
                  <a:ext uri="{0D108BD9-81ED-4DB2-BD59-A6C34878D82A}">
                    <a16:rowId xmlns:a16="http://schemas.microsoft.com/office/drawing/2014/main" val="1911226409"/>
                  </a:ext>
                </a:extLst>
              </a:tr>
              <a:tr h="285813">
                <a:tc>
                  <a:txBody>
                    <a:bodyPr/>
                    <a:lstStyle/>
                    <a:p>
                      <a:r>
                        <a:rPr lang="en-ZA" sz="1000" b="1" kern="1200" dirty="0">
                          <a:solidFill>
                            <a:schemeClr val="dk1"/>
                          </a:solidFill>
                          <a:latin typeface="+mn-lt"/>
                          <a:ea typeface="+mn-ea"/>
                          <a:cs typeface="+mn-cs"/>
                        </a:rPr>
                        <a:t>Total</a:t>
                      </a:r>
                      <a:endParaRPr lang="en-US" sz="1000" b="1"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000" b="1" dirty="0"/>
                        <a:t>337720000m</a:t>
                      </a:r>
                      <a:r>
                        <a:rPr lang="en-ZA" sz="1000" b="1" baseline="30000" dirty="0"/>
                        <a:t>2</a:t>
                      </a:r>
                      <a:endParaRPr lang="en-US" sz="1000" b="1" dirty="0"/>
                    </a:p>
                  </a:txBody>
                  <a:tcPr/>
                </a:tc>
                <a:tc>
                  <a:txBody>
                    <a:bodyPr/>
                    <a:lstStyle/>
                    <a:p>
                      <a:r>
                        <a:rPr lang="en-ZA" sz="1000" b="1" dirty="0"/>
                        <a:t>33 772 ha</a:t>
                      </a:r>
                      <a:endParaRPr lang="en-US" sz="1000" b="1" dirty="0"/>
                    </a:p>
                  </a:txBody>
                  <a:tcPr/>
                </a:tc>
                <a:extLst>
                  <a:ext uri="{0D108BD9-81ED-4DB2-BD59-A6C34878D82A}">
                    <a16:rowId xmlns:a16="http://schemas.microsoft.com/office/drawing/2014/main" val="1328997705"/>
                  </a:ext>
                </a:extLst>
              </a:tr>
            </a:tbl>
          </a:graphicData>
        </a:graphic>
      </p:graphicFrame>
      <p:cxnSp>
        <p:nvCxnSpPr>
          <p:cNvPr id="28" name="Connector: Elbow 27">
            <a:extLst>
              <a:ext uri="{FF2B5EF4-FFF2-40B4-BE49-F238E27FC236}">
                <a16:creationId xmlns:a16="http://schemas.microsoft.com/office/drawing/2014/main" id="{A689F447-45CF-CA9C-9B1B-929217984B72}"/>
              </a:ext>
            </a:extLst>
          </p:cNvPr>
          <p:cNvCxnSpPr>
            <a:cxnSpLocks/>
          </p:cNvCxnSpPr>
          <p:nvPr/>
        </p:nvCxnSpPr>
        <p:spPr>
          <a:xfrm rot="10800000">
            <a:off x="6521740" y="4318001"/>
            <a:ext cx="2525856" cy="567269"/>
          </a:xfrm>
          <a:prstGeom prst="bentConnector3">
            <a:avLst>
              <a:gd name="adj1" fmla="val 8770"/>
            </a:avLst>
          </a:prstGeom>
          <a:ln>
            <a:prstDash val="sysDash"/>
            <a:tailEnd type="triangle"/>
          </a:ln>
        </p:spPr>
        <p:style>
          <a:lnRef idx="3">
            <a:schemeClr val="accent6"/>
          </a:lnRef>
          <a:fillRef idx="0">
            <a:schemeClr val="accent6"/>
          </a:fillRef>
          <a:effectRef idx="2">
            <a:schemeClr val="accent6"/>
          </a:effectRef>
          <a:fontRef idx="minor">
            <a:schemeClr val="tx1"/>
          </a:fontRef>
        </p:style>
      </p:cxnSp>
      <p:cxnSp>
        <p:nvCxnSpPr>
          <p:cNvPr id="33" name="Connector: Elbow 32">
            <a:extLst>
              <a:ext uri="{FF2B5EF4-FFF2-40B4-BE49-F238E27FC236}">
                <a16:creationId xmlns:a16="http://schemas.microsoft.com/office/drawing/2014/main" id="{463B4CB8-1BDD-CE6F-69E2-18A2906D1F79}"/>
              </a:ext>
            </a:extLst>
          </p:cNvPr>
          <p:cNvCxnSpPr>
            <a:cxnSpLocks/>
          </p:cNvCxnSpPr>
          <p:nvPr/>
        </p:nvCxnSpPr>
        <p:spPr>
          <a:xfrm rot="10800000">
            <a:off x="8256049" y="4632962"/>
            <a:ext cx="831350" cy="545040"/>
          </a:xfrm>
          <a:prstGeom prst="bentConnector3">
            <a:avLst>
              <a:gd name="adj1" fmla="val 50000"/>
            </a:avLst>
          </a:prstGeom>
          <a:ln>
            <a:prstDash val="sysDash"/>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1933271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2A559BF7-8DEE-9D33-1485-04812DB9751F}"/>
              </a:ext>
            </a:extLst>
          </p:cNvPr>
          <p:cNvSpPr/>
          <p:nvPr/>
        </p:nvSpPr>
        <p:spPr>
          <a:xfrm>
            <a:off x="266700" y="1157276"/>
            <a:ext cx="3979448" cy="5170371"/>
          </a:xfrm>
          <a:prstGeom prst="roundRect">
            <a:avLst>
              <a:gd name="adj" fmla="val 8145"/>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bel"/>
              <a:ea typeface="+mn-ea"/>
              <a:cs typeface="+mn-cs"/>
            </a:endParaRPr>
          </a:p>
        </p:txBody>
      </p:sp>
      <p:sp>
        <p:nvSpPr>
          <p:cNvPr id="4" name="TextBox 3">
            <a:extLst>
              <a:ext uri="{FF2B5EF4-FFF2-40B4-BE49-F238E27FC236}">
                <a16:creationId xmlns:a16="http://schemas.microsoft.com/office/drawing/2014/main" id="{20AC9AD8-2135-06F0-7FB4-8DC5E5288B18}"/>
              </a:ext>
            </a:extLst>
          </p:cNvPr>
          <p:cNvSpPr txBox="1"/>
          <p:nvPr/>
        </p:nvSpPr>
        <p:spPr>
          <a:xfrm>
            <a:off x="463371" y="1334594"/>
            <a:ext cx="3700699" cy="5016758"/>
          </a:xfrm>
          <a:prstGeom prst="rect">
            <a:avLst/>
          </a:prstGeom>
          <a:noFill/>
        </p:spPr>
        <p:txBody>
          <a:bodyPr rot="0" spcFirstLastPara="0" vertOverflow="overflow" horzOverflow="overflow" vert="horz" wrap="square" lIns="3600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000" b="1" i="0" u="none" strike="noStrike" kern="1200" cap="none" spc="0" normalizeH="0" baseline="0" noProof="0" dirty="0">
                <a:ln>
                  <a:noFill/>
                </a:ln>
                <a:solidFill>
                  <a:srgbClr val="006432"/>
                </a:solidFill>
                <a:effectLst/>
                <a:uLnTx/>
                <a:uFillTx/>
                <a:latin typeface="Abel"/>
                <a:ea typeface="+mn-lt"/>
                <a:cs typeface="+mn-lt"/>
              </a:rPr>
              <a:t>How will funding be driven? </a:t>
            </a:r>
          </a:p>
          <a:p>
            <a:pPr marL="361950" marR="0" lvl="1" indent="-180975" algn="l" defTabSz="914400" rtl="0" eaLnBrk="1" fontAlgn="auto" latinLnBrk="0" hangingPunct="1">
              <a:lnSpc>
                <a:spcPct val="100000"/>
              </a:lnSpc>
              <a:spcBef>
                <a:spcPts val="0"/>
              </a:spcBef>
              <a:spcAft>
                <a:spcPts val="0"/>
              </a:spcAft>
              <a:buClrTx/>
              <a:buSzTx/>
              <a:buFont typeface="Arial,Sans-Serif"/>
              <a:buChar char="•"/>
              <a:tabLst/>
              <a:defRPr/>
            </a:pPr>
            <a:r>
              <a:rPr kumimoji="0" lang="en-ZA" sz="1600" b="0" i="0" u="none" strike="noStrike" kern="1200" cap="none" spc="0" normalizeH="0" baseline="0" noProof="0" dirty="0">
                <a:ln>
                  <a:noFill/>
                </a:ln>
                <a:solidFill>
                  <a:srgbClr val="000000"/>
                </a:solidFill>
                <a:effectLst/>
                <a:uLnTx/>
                <a:uFillTx/>
                <a:latin typeface="Abel"/>
                <a:ea typeface="+mn-lt"/>
                <a:cs typeface="+mn-lt"/>
              </a:rPr>
              <a:t>Funding would be driven by various local and global use cases such as industrial power, road transport, shipping, steel manufacturing, mining, agriculture and downstream industries </a:t>
            </a:r>
            <a:endParaRPr kumimoji="0" lang="en-US" sz="1600" b="0" i="0" u="none" strike="noStrike" kern="1200" cap="none" spc="0" normalizeH="0" baseline="0" noProof="0" dirty="0">
              <a:ln>
                <a:noFill/>
              </a:ln>
              <a:solidFill>
                <a:srgbClr val="006432"/>
              </a:solidFill>
              <a:effectLst/>
              <a:uLnTx/>
              <a:uFillTx/>
              <a:latin typeface="Abel"/>
              <a:ea typeface="+mn-lt"/>
              <a:cs typeface="+mn-lt"/>
            </a:endParaRPr>
          </a:p>
          <a:p>
            <a:pPr marL="742950" marR="0" lvl="1" indent="-285750" algn="l" defTabSz="914400" rtl="0" eaLnBrk="1" fontAlgn="auto" latinLnBrk="0" hangingPunct="1">
              <a:lnSpc>
                <a:spcPct val="100000"/>
              </a:lnSpc>
              <a:spcBef>
                <a:spcPts val="0"/>
              </a:spcBef>
              <a:spcAft>
                <a:spcPts val="0"/>
              </a:spcAft>
              <a:buClrTx/>
              <a:buSzTx/>
              <a:buFont typeface="Arial,Sans-Serif"/>
              <a:buChar char="•"/>
              <a:tabLst/>
              <a:defRPr/>
            </a:pPr>
            <a:endParaRPr kumimoji="0" lang="en-ZA" sz="2000" b="1" i="0" u="none" strike="noStrike" kern="1200" cap="none" spc="0" normalizeH="0" baseline="0" noProof="0" dirty="0">
              <a:ln>
                <a:noFill/>
              </a:ln>
              <a:solidFill>
                <a:srgbClr val="006432"/>
              </a:solidFill>
              <a:effectLst/>
              <a:uLnTx/>
              <a:uFillTx/>
              <a:latin typeface="Abel"/>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000" b="1" i="0" u="none" strike="noStrike" kern="1200" cap="none" spc="0" normalizeH="0" baseline="0" noProof="0" dirty="0">
                <a:ln>
                  <a:noFill/>
                </a:ln>
                <a:solidFill>
                  <a:srgbClr val="006432"/>
                </a:solidFill>
                <a:effectLst/>
                <a:uLnTx/>
                <a:uFillTx/>
                <a:latin typeface="Abel"/>
                <a:ea typeface="+mn-lt"/>
                <a:cs typeface="+mn-lt"/>
              </a:rPr>
              <a:t>Establishing the industry will require investment in </a:t>
            </a:r>
          </a:p>
          <a:p>
            <a:pPr marL="361950" marR="0" lvl="1" indent="-180975" algn="l" defTabSz="914400" rtl="0" eaLnBrk="1" fontAlgn="auto" latinLnBrk="0" hangingPunct="1">
              <a:lnSpc>
                <a:spcPct val="100000"/>
              </a:lnSpc>
              <a:spcBef>
                <a:spcPts val="0"/>
              </a:spcBef>
              <a:spcAft>
                <a:spcPts val="0"/>
              </a:spcAft>
              <a:buClrTx/>
              <a:buSzTx/>
              <a:buFont typeface="Arial,Sans-Serif"/>
              <a:buChar char="•"/>
              <a:tabLst/>
              <a:defRPr/>
            </a:pPr>
            <a:r>
              <a:rPr kumimoji="0" lang="en-ZA" sz="1600" b="1" i="0" u="none" strike="noStrike" kern="1200" cap="none" spc="0" normalizeH="0" baseline="0" noProof="0" dirty="0">
                <a:ln>
                  <a:noFill/>
                </a:ln>
                <a:solidFill>
                  <a:srgbClr val="006432"/>
                </a:solidFill>
                <a:effectLst/>
                <a:uLnTx/>
                <a:uFillTx/>
                <a:latin typeface="Abel"/>
                <a:ea typeface="+mn-lt"/>
                <a:cs typeface="+mn-lt"/>
              </a:rPr>
              <a:t>Infrastructure </a:t>
            </a:r>
            <a:r>
              <a:rPr kumimoji="0" lang="en-ZA" sz="1600" b="0" i="0" u="none" strike="noStrike" kern="1200" cap="none" spc="0" normalizeH="0" baseline="0" noProof="0" dirty="0">
                <a:ln>
                  <a:noFill/>
                </a:ln>
                <a:solidFill>
                  <a:srgbClr val="000000"/>
                </a:solidFill>
                <a:effectLst/>
                <a:uLnTx/>
                <a:uFillTx/>
                <a:latin typeface="Abel"/>
                <a:ea typeface="+mn-lt"/>
                <a:cs typeface="+mn-lt"/>
              </a:rPr>
              <a:t>– port, grid, roads, rail, pipelines, city services, dwellings, schools, waste</a:t>
            </a:r>
            <a:endParaRPr kumimoji="0" lang="en-US" sz="1600" b="0" i="0" u="none" strike="noStrike" kern="1200" cap="none" spc="0" normalizeH="0" baseline="0" noProof="0" dirty="0">
              <a:ln>
                <a:noFill/>
              </a:ln>
              <a:solidFill>
                <a:srgbClr val="000000"/>
              </a:solidFill>
              <a:effectLst/>
              <a:uLnTx/>
              <a:uFillTx/>
              <a:latin typeface="Abel"/>
              <a:ea typeface="+mn-lt"/>
              <a:cs typeface="+mn-lt"/>
            </a:endParaRPr>
          </a:p>
          <a:p>
            <a:pPr marL="361950" marR="0" lvl="1" indent="-180975" algn="l" defTabSz="914400" rtl="0" eaLnBrk="1" fontAlgn="auto" latinLnBrk="0" hangingPunct="1">
              <a:lnSpc>
                <a:spcPct val="100000"/>
              </a:lnSpc>
              <a:spcBef>
                <a:spcPts val="0"/>
              </a:spcBef>
              <a:spcAft>
                <a:spcPts val="0"/>
              </a:spcAft>
              <a:buClrTx/>
              <a:buSzTx/>
              <a:buFont typeface="Arial,Sans-Serif"/>
              <a:buChar char="•"/>
              <a:tabLst/>
              <a:defRPr/>
            </a:pPr>
            <a:r>
              <a:rPr kumimoji="0" lang="en-ZA" sz="1600" b="1" i="0" u="none" strike="noStrike" kern="1200" cap="none" spc="0" normalizeH="0" baseline="0" noProof="0" dirty="0">
                <a:ln>
                  <a:noFill/>
                </a:ln>
                <a:solidFill>
                  <a:srgbClr val="006432"/>
                </a:solidFill>
                <a:effectLst/>
                <a:uLnTx/>
                <a:uFillTx/>
                <a:latin typeface="Abel"/>
                <a:ea typeface="+mn-lt"/>
                <a:cs typeface="+mn-lt"/>
              </a:rPr>
              <a:t>Industry</a:t>
            </a:r>
            <a:r>
              <a:rPr kumimoji="0" lang="en-ZA" sz="1600" b="0" i="0" u="none" strike="noStrike" kern="1200" cap="none" spc="0" normalizeH="0" baseline="0" noProof="0" dirty="0">
                <a:ln>
                  <a:noFill/>
                </a:ln>
                <a:solidFill>
                  <a:srgbClr val="000000"/>
                </a:solidFill>
                <a:effectLst/>
                <a:uLnTx/>
                <a:uFillTx/>
                <a:latin typeface="Abel"/>
                <a:ea typeface="+mn-lt"/>
                <a:cs typeface="+mn-lt"/>
              </a:rPr>
              <a:t> – battery park, GH2 gig factory, RE components, fertiliser, beneficiation</a:t>
            </a:r>
            <a:endParaRPr kumimoji="0" lang="en-US" sz="1600" b="0" i="0" u="none" strike="noStrike" kern="1200" cap="none" spc="0" normalizeH="0" baseline="0" noProof="0" dirty="0">
              <a:ln>
                <a:noFill/>
              </a:ln>
              <a:solidFill>
                <a:srgbClr val="000000"/>
              </a:solidFill>
              <a:effectLst/>
              <a:uLnTx/>
              <a:uFillTx/>
              <a:latin typeface="Abel"/>
              <a:ea typeface="+mn-lt"/>
              <a:cs typeface="+mn-lt"/>
            </a:endParaRPr>
          </a:p>
          <a:p>
            <a:pPr marL="361950" marR="0" lvl="1" indent="-180975" algn="l" defTabSz="914400" rtl="0" eaLnBrk="1" fontAlgn="auto" latinLnBrk="0" hangingPunct="1">
              <a:lnSpc>
                <a:spcPct val="100000"/>
              </a:lnSpc>
              <a:spcBef>
                <a:spcPts val="0"/>
              </a:spcBef>
              <a:spcAft>
                <a:spcPts val="0"/>
              </a:spcAft>
              <a:buClrTx/>
              <a:buSzTx/>
              <a:buFont typeface="Arial,Sans-Serif"/>
              <a:buChar char="•"/>
              <a:tabLst/>
              <a:defRPr/>
            </a:pPr>
            <a:r>
              <a:rPr kumimoji="0" lang="en-ZA" sz="1600" b="1" i="0" u="none" strike="noStrike" kern="1200" cap="none" spc="0" normalizeH="0" baseline="0" noProof="0" dirty="0">
                <a:ln>
                  <a:noFill/>
                </a:ln>
                <a:solidFill>
                  <a:srgbClr val="006432"/>
                </a:solidFill>
                <a:effectLst/>
                <a:uLnTx/>
                <a:uFillTx/>
                <a:latin typeface="Abel"/>
                <a:ea typeface="+mn-lt"/>
                <a:cs typeface="+mn-lt"/>
              </a:rPr>
              <a:t>Green Hydrogen </a:t>
            </a:r>
            <a:r>
              <a:rPr kumimoji="0" lang="en-ZA" sz="1600" b="0" i="0" u="none" strike="noStrike" kern="1200" cap="none" spc="0" normalizeH="0" baseline="0" noProof="0" dirty="0">
                <a:ln>
                  <a:noFill/>
                </a:ln>
                <a:solidFill>
                  <a:srgbClr val="000000"/>
                </a:solidFill>
                <a:effectLst/>
                <a:uLnTx/>
                <a:uFillTx/>
                <a:latin typeface="Abel"/>
                <a:ea typeface="+mn-lt"/>
                <a:cs typeface="+mn-lt"/>
              </a:rPr>
              <a:t>– desalination, electrolysis, synthesis, storage</a:t>
            </a:r>
            <a:endParaRPr kumimoji="0" lang="en-US" sz="1600" b="0" i="0" u="none" strike="noStrike" kern="1200" cap="none" spc="0" normalizeH="0" baseline="0" noProof="0" dirty="0">
              <a:ln>
                <a:noFill/>
              </a:ln>
              <a:solidFill>
                <a:srgbClr val="000000"/>
              </a:solidFill>
              <a:effectLst/>
              <a:uLnTx/>
              <a:uFillTx/>
              <a:latin typeface="Abel"/>
              <a:ea typeface="+mn-lt"/>
              <a:cs typeface="+mn-lt"/>
            </a:endParaRPr>
          </a:p>
          <a:p>
            <a:pPr marL="361950" marR="0" lvl="1" indent="-180975" algn="l" defTabSz="914400" rtl="0" eaLnBrk="1" fontAlgn="auto" latinLnBrk="0" hangingPunct="1">
              <a:lnSpc>
                <a:spcPct val="100000"/>
              </a:lnSpc>
              <a:spcBef>
                <a:spcPts val="0"/>
              </a:spcBef>
              <a:spcAft>
                <a:spcPts val="0"/>
              </a:spcAft>
              <a:buClrTx/>
              <a:buSzTx/>
              <a:buFont typeface="Arial,Sans-Serif"/>
              <a:buChar char="•"/>
              <a:tabLst/>
              <a:defRPr/>
            </a:pPr>
            <a:r>
              <a:rPr kumimoji="0" lang="en-ZA" sz="1600" b="1" i="0" u="none" strike="noStrike" kern="1200" cap="none" spc="0" normalizeH="0" baseline="0" noProof="0" dirty="0">
                <a:ln>
                  <a:noFill/>
                </a:ln>
                <a:solidFill>
                  <a:srgbClr val="006432"/>
                </a:solidFill>
                <a:effectLst/>
                <a:uLnTx/>
                <a:uFillTx/>
                <a:latin typeface="Abel"/>
                <a:ea typeface="+mn-lt"/>
                <a:cs typeface="+mn-lt"/>
              </a:rPr>
              <a:t>Renewable energy</a:t>
            </a:r>
            <a:r>
              <a:rPr kumimoji="0" lang="en-ZA" sz="1600" b="0" i="0" u="none" strike="noStrike" kern="1200" cap="none" spc="0" normalizeH="0" baseline="0" noProof="0" dirty="0">
                <a:ln>
                  <a:noFill/>
                </a:ln>
                <a:solidFill>
                  <a:srgbClr val="000000"/>
                </a:solidFill>
                <a:effectLst/>
                <a:uLnTx/>
                <a:uFillTx/>
                <a:latin typeface="Abel"/>
                <a:ea typeface="+mn-lt"/>
                <a:cs typeface="+mn-lt"/>
              </a:rPr>
              <a:t> – land, solar, wind</a:t>
            </a:r>
            <a:endParaRPr kumimoji="0" lang="en-US" sz="1600" b="0" i="0" u="none" strike="noStrike" kern="1200" cap="none" spc="0" normalizeH="0" baseline="0" noProof="0" dirty="0">
              <a:ln>
                <a:noFill/>
              </a:ln>
              <a:solidFill>
                <a:srgbClr val="000000"/>
              </a:solidFill>
              <a:effectLst/>
              <a:uLnTx/>
              <a:uFillTx/>
              <a:latin typeface="Abel"/>
              <a:ea typeface="+mn-lt"/>
              <a:cs typeface="+mn-lt"/>
            </a:endParaRPr>
          </a:p>
        </p:txBody>
      </p:sp>
      <p:pic>
        <p:nvPicPr>
          <p:cNvPr id="2" name="Picture 5" descr="Diagram&#10;&#10;Description automatically generated">
            <a:extLst>
              <a:ext uri="{FF2B5EF4-FFF2-40B4-BE49-F238E27FC236}">
                <a16:creationId xmlns:a16="http://schemas.microsoft.com/office/drawing/2014/main" id="{5845F87F-9833-A296-7C8B-B7097E4F349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09123" y="2307495"/>
            <a:ext cx="7605962" cy="3393228"/>
          </a:xfrm>
          <a:prstGeom prst="rect">
            <a:avLst/>
          </a:prstGeom>
        </p:spPr>
      </p:pic>
      <p:sp>
        <p:nvSpPr>
          <p:cNvPr id="5" name="Title 4">
            <a:extLst>
              <a:ext uri="{FF2B5EF4-FFF2-40B4-BE49-F238E27FC236}">
                <a16:creationId xmlns:a16="http://schemas.microsoft.com/office/drawing/2014/main" id="{E4872A88-559C-3630-6710-0D981017486A}"/>
              </a:ext>
            </a:extLst>
          </p:cNvPr>
          <p:cNvSpPr>
            <a:spLocks noGrp="1"/>
          </p:cNvSpPr>
          <p:nvPr>
            <p:ph type="title"/>
          </p:nvPr>
        </p:nvSpPr>
        <p:spPr>
          <a:xfrm>
            <a:off x="437971" y="1"/>
            <a:ext cx="9963329" cy="828672"/>
          </a:xfrm>
        </p:spPr>
        <p:txBody>
          <a:bodyPr>
            <a:normAutofit/>
          </a:bodyPr>
          <a:lstStyle/>
          <a:p>
            <a:r>
              <a:rPr lang="en-ZA" sz="3200" b="1" dirty="0">
                <a:latin typeface="Abel"/>
              </a:rPr>
              <a:t>Investment opportunities – capital requirement</a:t>
            </a:r>
            <a:endParaRPr lang="en-GB" dirty="0"/>
          </a:p>
        </p:txBody>
      </p:sp>
    </p:spTree>
    <p:extLst>
      <p:ext uri="{BB962C8B-B14F-4D97-AF65-F5344CB8AC3E}">
        <p14:creationId xmlns:p14="http://schemas.microsoft.com/office/powerpoint/2010/main" val="3481905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9 Most Beautiful Regions in South Africa (with Map) - Touropia">
            <a:extLst>
              <a:ext uri="{FF2B5EF4-FFF2-40B4-BE49-F238E27FC236}">
                <a16:creationId xmlns:a16="http://schemas.microsoft.com/office/drawing/2014/main" id="{38C1D9F1-06A8-42DF-9892-3B1FC4ED7A0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01156" y="732147"/>
            <a:ext cx="6302282" cy="474616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11632"/>
            <a:ext cx="12192000" cy="537048"/>
          </a:xfr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w="12700" cap="flat" cmpd="sng" algn="ctr">
            <a:solidFill>
              <a:schemeClr val="bg1"/>
            </a:solidFill>
            <a:prstDash val="solid"/>
            <a:miter lim="800000"/>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90000"/>
          </a:bodyPr>
          <a:lstStyle/>
          <a:p>
            <a:r>
              <a:rPr lang="en-ZA" sz="3600" b="1" dirty="0">
                <a:solidFill>
                  <a:srgbClr val="0A5478"/>
                </a:solidFill>
                <a:latin typeface="+mn-lt"/>
                <a:ea typeface="+mn-ea"/>
                <a:cs typeface="+mn-cs"/>
              </a:rPr>
              <a:t>WELL-GOVERNED SOUTH AFRICA AND NORTHERN CAPE</a:t>
            </a:r>
            <a:endParaRPr lang="en-US" sz="3600" b="1" dirty="0">
              <a:solidFill>
                <a:srgbClr val="0A5478"/>
              </a:solidFill>
              <a:latin typeface="+mn-lt"/>
              <a:ea typeface="+mn-ea"/>
              <a:cs typeface="+mn-cs"/>
            </a:endParaRPr>
          </a:p>
        </p:txBody>
      </p:sp>
      <p:sp>
        <p:nvSpPr>
          <p:cNvPr id="4" name="Slide Number Placeholder 3">
            <a:extLst>
              <a:ext uri="{FF2B5EF4-FFF2-40B4-BE49-F238E27FC236}">
                <a16:creationId xmlns:a16="http://schemas.microsoft.com/office/drawing/2014/main" id="{74255EAA-5CF0-4080-9BB0-5E4DA49F5B6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8D9AD5-F248-4919-864A-CFD76CC027D6}" type="slidenum">
              <a:rPr kumimoji="0" lang="en-ZA"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ZA"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9" name="TextBox 2">
            <a:extLst>
              <a:ext uri="{FF2B5EF4-FFF2-40B4-BE49-F238E27FC236}">
                <a16:creationId xmlns:a16="http://schemas.microsoft.com/office/drawing/2014/main" id="{D843E537-9023-44B3-8F0A-19F435A25CBF}"/>
              </a:ext>
            </a:extLst>
          </p:cNvPr>
          <p:cNvSpPr txBox="1">
            <a:spLocks noChangeArrowheads="1"/>
          </p:cNvSpPr>
          <p:nvPr/>
        </p:nvSpPr>
        <p:spPr bwMode="auto">
          <a:xfrm>
            <a:off x="231906" y="870048"/>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93000"/>
              </a:lnSpc>
              <a:spcBef>
                <a:spcPts val="0"/>
              </a:spcBef>
              <a:spcAft>
                <a:spcPts val="0"/>
              </a:spcAft>
              <a:buClr>
                <a:srgbClr val="000000"/>
              </a:buClr>
              <a:buSzPct val="100000"/>
              <a:buFont typeface="Times New Roman" panose="02020603050405020304" pitchFamily="18" charset="0"/>
              <a:buNone/>
              <a:tabLst/>
              <a:defRPr/>
            </a:pPr>
            <a:r>
              <a:rPr kumimoji="0" lang="en-ZA"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1</a:t>
            </a:r>
            <a:endParaRPr kumimoji="0" lang="en-US"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15" name="TextBox 2">
            <a:extLst>
              <a:ext uri="{FF2B5EF4-FFF2-40B4-BE49-F238E27FC236}">
                <a16:creationId xmlns:a16="http://schemas.microsoft.com/office/drawing/2014/main" id="{DCA4FB0A-F6B4-4213-8526-BB77B7DA9D57}"/>
              </a:ext>
            </a:extLst>
          </p:cNvPr>
          <p:cNvSpPr txBox="1">
            <a:spLocks noChangeArrowheads="1"/>
          </p:cNvSpPr>
          <p:nvPr/>
        </p:nvSpPr>
        <p:spPr bwMode="auto">
          <a:xfrm>
            <a:off x="254508" y="1735901"/>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93000"/>
              </a:lnSpc>
              <a:spcBef>
                <a:spcPts val="0"/>
              </a:spcBef>
              <a:spcAft>
                <a:spcPts val="0"/>
              </a:spcAft>
              <a:buClr>
                <a:srgbClr val="000000"/>
              </a:buClr>
              <a:buSzPct val="100000"/>
              <a:buFont typeface="Times New Roman" panose="02020603050405020304" pitchFamily="18" charset="0"/>
              <a:buNone/>
              <a:tabLst/>
              <a:defRPr/>
            </a:pPr>
            <a:r>
              <a:rPr kumimoji="0" lang="en-ZA"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2</a:t>
            </a:r>
            <a:endParaRPr kumimoji="0" lang="en-US"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16" name="TextBox 2">
            <a:extLst>
              <a:ext uri="{FF2B5EF4-FFF2-40B4-BE49-F238E27FC236}">
                <a16:creationId xmlns:a16="http://schemas.microsoft.com/office/drawing/2014/main" id="{7A24B31E-67F5-4904-9E04-3EBC163B8B6E}"/>
              </a:ext>
            </a:extLst>
          </p:cNvPr>
          <p:cNvSpPr txBox="1">
            <a:spLocks noChangeArrowheads="1"/>
          </p:cNvSpPr>
          <p:nvPr/>
        </p:nvSpPr>
        <p:spPr bwMode="auto">
          <a:xfrm>
            <a:off x="248658" y="2648607"/>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93000"/>
              </a:lnSpc>
              <a:spcBef>
                <a:spcPts val="0"/>
              </a:spcBef>
              <a:spcAft>
                <a:spcPts val="0"/>
              </a:spcAft>
              <a:buClr>
                <a:srgbClr val="000000"/>
              </a:buClr>
              <a:buSzPct val="100000"/>
              <a:buFont typeface="Times New Roman" panose="02020603050405020304" pitchFamily="18" charset="0"/>
              <a:buNone/>
              <a:tabLst/>
              <a:defRPr/>
            </a:pPr>
            <a:r>
              <a:rPr kumimoji="0" lang="en-ZA"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3</a:t>
            </a:r>
            <a:endParaRPr kumimoji="0" lang="en-US"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17" name="TextBox 2">
            <a:extLst>
              <a:ext uri="{FF2B5EF4-FFF2-40B4-BE49-F238E27FC236}">
                <a16:creationId xmlns:a16="http://schemas.microsoft.com/office/drawing/2014/main" id="{795ED2F7-D053-4755-ADE0-E079E0270820}"/>
              </a:ext>
            </a:extLst>
          </p:cNvPr>
          <p:cNvSpPr txBox="1">
            <a:spLocks noChangeArrowheads="1"/>
          </p:cNvSpPr>
          <p:nvPr/>
        </p:nvSpPr>
        <p:spPr bwMode="auto">
          <a:xfrm>
            <a:off x="231906" y="3529700"/>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93000"/>
              </a:lnSpc>
              <a:spcBef>
                <a:spcPts val="0"/>
              </a:spcBef>
              <a:spcAft>
                <a:spcPts val="0"/>
              </a:spcAft>
              <a:buClr>
                <a:srgbClr val="000000"/>
              </a:buClr>
              <a:buSzPct val="100000"/>
              <a:buFont typeface="Times New Roman" panose="02020603050405020304" pitchFamily="18" charset="0"/>
              <a:buNone/>
              <a:tabLst/>
              <a:defRPr/>
            </a:pPr>
            <a:r>
              <a:rPr kumimoji="0" lang="en-ZA"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4</a:t>
            </a:r>
            <a:endParaRPr kumimoji="0" lang="en-US"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18" name="TextBox 2">
            <a:extLst>
              <a:ext uri="{FF2B5EF4-FFF2-40B4-BE49-F238E27FC236}">
                <a16:creationId xmlns:a16="http://schemas.microsoft.com/office/drawing/2014/main" id="{6AFD7BCE-1DE8-4DED-AAB9-3819BCD1C42E}"/>
              </a:ext>
            </a:extLst>
          </p:cNvPr>
          <p:cNvSpPr txBox="1">
            <a:spLocks noChangeArrowheads="1"/>
          </p:cNvSpPr>
          <p:nvPr/>
        </p:nvSpPr>
        <p:spPr bwMode="auto">
          <a:xfrm>
            <a:off x="219482" y="4359481"/>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93000"/>
              </a:lnSpc>
              <a:spcBef>
                <a:spcPts val="0"/>
              </a:spcBef>
              <a:spcAft>
                <a:spcPts val="0"/>
              </a:spcAft>
              <a:buClr>
                <a:srgbClr val="000000"/>
              </a:buClr>
              <a:buSzPct val="100000"/>
              <a:buFont typeface="Times New Roman" panose="02020603050405020304" pitchFamily="18" charset="0"/>
              <a:buNone/>
              <a:tabLst/>
              <a:defRPr/>
            </a:pPr>
            <a:r>
              <a:rPr kumimoji="0" lang="en-ZA"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5</a:t>
            </a:r>
            <a:endParaRPr kumimoji="0" lang="en-US"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sp>
        <p:nvSpPr>
          <p:cNvPr id="19" name="TextBox 2">
            <a:extLst>
              <a:ext uri="{FF2B5EF4-FFF2-40B4-BE49-F238E27FC236}">
                <a16:creationId xmlns:a16="http://schemas.microsoft.com/office/drawing/2014/main" id="{364777D0-30E0-458D-BC83-7CA1DB4791D5}"/>
              </a:ext>
            </a:extLst>
          </p:cNvPr>
          <p:cNvSpPr txBox="1">
            <a:spLocks noChangeArrowheads="1"/>
          </p:cNvSpPr>
          <p:nvPr/>
        </p:nvSpPr>
        <p:spPr bwMode="auto">
          <a:xfrm>
            <a:off x="250801" y="4841155"/>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marL="0" marR="0" lvl="0" indent="0" algn="ctr" defTabSz="914400" rtl="0" eaLnBrk="1" fontAlgn="auto" latinLnBrk="0" hangingPunct="1">
              <a:lnSpc>
                <a:spcPct val="93000"/>
              </a:lnSpc>
              <a:spcBef>
                <a:spcPts val="0"/>
              </a:spcBef>
              <a:spcAft>
                <a:spcPts val="0"/>
              </a:spcAft>
              <a:buClr>
                <a:srgbClr val="000000"/>
              </a:buClr>
              <a:buSzPct val="100000"/>
              <a:buFont typeface="Times New Roman" panose="02020603050405020304" pitchFamily="18" charset="0"/>
              <a:buNone/>
              <a:tabLst/>
              <a:defRPr/>
            </a:pPr>
            <a:r>
              <a:rPr kumimoji="0" lang="en-ZA"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rPr>
              <a:t>6</a:t>
            </a:r>
            <a:endParaRPr kumimoji="0" lang="en-US" alt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panose="020B0600070205080204" pitchFamily="34" charset="-128"/>
              <a:cs typeface="+mn-cs"/>
            </a:endParaRPr>
          </a:p>
        </p:txBody>
      </p:sp>
      <p:pic>
        <p:nvPicPr>
          <p:cNvPr id="1026" name="Picture 2"/>
          <p:cNvPicPr>
            <a:picLocks noChangeAspect="1" noChangeArrowheads="1"/>
          </p:cNvPicPr>
          <p:nvPr/>
        </p:nvPicPr>
        <p:blipFill>
          <a:blip r:embed="rId4" cstate="print"/>
          <a:srcRect/>
          <a:stretch>
            <a:fillRect/>
          </a:stretch>
        </p:blipFill>
        <p:spPr bwMode="auto">
          <a:xfrm>
            <a:off x="9117723" y="854256"/>
            <a:ext cx="2694201" cy="2199852"/>
          </a:xfrm>
          <a:prstGeom prst="roundRect">
            <a:avLst>
              <a:gd name="adj" fmla="val 6128"/>
            </a:avLst>
          </a:prstGeom>
          <a:ln w="38100">
            <a:solidFill>
              <a:schemeClr val="accent5">
                <a:lumMod val="50000"/>
              </a:schemeClr>
            </a:solidFill>
          </a:ln>
          <a:effectLst>
            <a:outerShdw blurRad="50800" dist="38100" dir="5400000" algn="t" rotWithShape="0">
              <a:prstClr val="black">
                <a:alpha val="40000"/>
              </a:prstClr>
            </a:outerShdw>
          </a:effectLst>
        </p:spPr>
      </p:pic>
      <p:pic>
        <p:nvPicPr>
          <p:cNvPr id="1028"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8490" y="663221"/>
            <a:ext cx="1625609" cy="2066286"/>
          </a:xfrm>
          <a:prstGeom prst="roundRect">
            <a:avLst>
              <a:gd name="adj" fmla="val 6128"/>
            </a:avLst>
          </a:prstGeom>
          <a:ln w="38100">
            <a:solidFill>
              <a:schemeClr val="accent5">
                <a:lumMod val="50000"/>
              </a:schemeClr>
            </a:solidFill>
          </a:ln>
          <a:effectLst>
            <a:outerShdw blurRad="50800" dist="38100" dir="5400000" algn="t" rotWithShape="0">
              <a:prstClr val="black">
                <a:alpha val="40000"/>
              </a:prstClr>
            </a:outerShdw>
          </a:effectLst>
        </p:spPr>
      </p:pic>
      <p:pic>
        <p:nvPicPr>
          <p:cNvPr id="1029" name="Picture 5"/>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54636" y="3665144"/>
            <a:ext cx="1633099" cy="2009775"/>
          </a:xfrm>
          <a:prstGeom prst="roundRect">
            <a:avLst>
              <a:gd name="adj" fmla="val 6128"/>
            </a:avLst>
          </a:prstGeom>
          <a:ln w="38100">
            <a:solidFill>
              <a:schemeClr val="accent5">
                <a:lumMod val="50000"/>
              </a:schemeClr>
            </a:solidFill>
          </a:ln>
          <a:effectLst>
            <a:outerShdw blurRad="50800" dist="38100" dir="5400000" algn="t" rotWithShape="0">
              <a:prstClr val="black">
                <a:alpha val="40000"/>
              </a:prstClr>
            </a:outerShdw>
          </a:effectLst>
        </p:spPr>
      </p:pic>
      <p:sp>
        <p:nvSpPr>
          <p:cNvPr id="27" name="Explosion 2 26"/>
          <p:cNvSpPr/>
          <p:nvPr/>
        </p:nvSpPr>
        <p:spPr>
          <a:xfrm>
            <a:off x="9254001" y="3240259"/>
            <a:ext cx="2495600" cy="578882"/>
          </a:xfrm>
          <a:prstGeom prst="roundRect">
            <a:avLst/>
          </a:prstGeom>
          <a:solidFill>
            <a:srgbClr val="0E3C54"/>
          </a:solidFill>
          <a:scene3d>
            <a:camera prst="orthographicFront"/>
            <a:lightRig rig="threePt" dir="t"/>
          </a:scene3d>
          <a:sp3d>
            <a:bevelT prst="angle"/>
          </a:sp3d>
        </p:spPr>
        <p:style>
          <a:lnRef idx="0">
            <a:schemeClr val="accent5"/>
          </a:lnRef>
          <a:fillRef idx="3">
            <a:schemeClr val="accent5"/>
          </a:fillRef>
          <a:effectRef idx="3">
            <a:schemeClr val="accent5"/>
          </a:effectRef>
          <a:fontRef idx="minor">
            <a:schemeClr val="lt1"/>
          </a:fontRef>
        </p:style>
        <p:txBody>
          <a:bodyPr vert="horz" wrap="square" rtlCol="0">
            <a:spAutoFit/>
          </a:bodyPr>
          <a:lstStyle/>
          <a:p>
            <a:pPr algn="ctr"/>
            <a:r>
              <a:rPr lang="en-ZA" sz="1400" b="1" i="1" dirty="0">
                <a:solidFill>
                  <a:schemeClr val="bg1"/>
                </a:solidFill>
                <a:effectLst>
                  <a:outerShdw blurRad="38100" dist="38100" dir="2700000" algn="tl">
                    <a:srgbClr val="000000">
                      <a:alpha val="43137"/>
                    </a:srgbClr>
                  </a:outerShdw>
                </a:effectLst>
                <a:latin typeface="Candara" panose="020E0502030303020204" pitchFamily="34" charset="0"/>
                <a:cs typeface="Arial" panose="020B0604020202020204" pitchFamily="34" charset="0"/>
              </a:rPr>
              <a:t>South African President: </a:t>
            </a:r>
          </a:p>
          <a:p>
            <a:pPr algn="ctr"/>
            <a:r>
              <a:rPr lang="en-ZA" sz="1400" b="1" i="1" dirty="0">
                <a:solidFill>
                  <a:schemeClr val="bg1"/>
                </a:solidFill>
                <a:effectLst>
                  <a:outerShdw blurRad="38100" dist="38100" dir="2700000" algn="tl">
                    <a:srgbClr val="000000">
                      <a:alpha val="43137"/>
                    </a:srgbClr>
                  </a:outerShdw>
                </a:effectLst>
                <a:latin typeface="Candara" panose="020E0502030303020204" pitchFamily="34" charset="0"/>
                <a:cs typeface="Arial" panose="020B0604020202020204" pitchFamily="34" charset="0"/>
              </a:rPr>
              <a:t>Mr Cyril </a:t>
            </a:r>
            <a:r>
              <a:rPr lang="en-ZA" sz="1400" b="1" i="1" dirty="0" err="1">
                <a:solidFill>
                  <a:schemeClr val="bg1"/>
                </a:solidFill>
                <a:effectLst>
                  <a:outerShdw blurRad="38100" dist="38100" dir="2700000" algn="tl">
                    <a:srgbClr val="000000">
                      <a:alpha val="43137"/>
                    </a:srgbClr>
                  </a:outerShdw>
                </a:effectLst>
                <a:latin typeface="Candara" panose="020E0502030303020204" pitchFamily="34" charset="0"/>
                <a:cs typeface="Arial" panose="020B0604020202020204" pitchFamily="34" charset="0"/>
              </a:rPr>
              <a:t>Ramaphosa</a:t>
            </a:r>
            <a:endParaRPr lang="en-US" sz="1400" b="1" i="1" dirty="0">
              <a:solidFill>
                <a:schemeClr val="bg1"/>
              </a:solidFill>
              <a:effectLst>
                <a:outerShdw blurRad="38100" dist="38100" dir="2700000" algn="tl">
                  <a:srgbClr val="000000">
                    <a:alpha val="43137"/>
                  </a:srgbClr>
                </a:outerShdw>
              </a:effectLst>
              <a:latin typeface="Candara" panose="020E0502030303020204" pitchFamily="34" charset="0"/>
              <a:cs typeface="Arial" panose="020B0604020202020204" pitchFamily="34" charset="0"/>
            </a:endParaRPr>
          </a:p>
        </p:txBody>
      </p:sp>
      <p:sp>
        <p:nvSpPr>
          <p:cNvPr id="28" name="Explosion 2 27"/>
          <p:cNvSpPr/>
          <p:nvPr/>
        </p:nvSpPr>
        <p:spPr>
          <a:xfrm>
            <a:off x="86344" y="2749418"/>
            <a:ext cx="2429939" cy="578882"/>
          </a:xfrm>
          <a:prstGeom prst="roundRect">
            <a:avLst/>
          </a:prstGeom>
          <a:solidFill>
            <a:srgbClr val="0E3C54"/>
          </a:solidFill>
          <a:scene3d>
            <a:camera prst="orthographicFront"/>
            <a:lightRig rig="threePt" dir="t"/>
          </a:scene3d>
          <a:sp3d>
            <a:bevelT prst="angle"/>
          </a:sp3d>
        </p:spPr>
        <p:style>
          <a:lnRef idx="0">
            <a:schemeClr val="accent5"/>
          </a:lnRef>
          <a:fillRef idx="3">
            <a:schemeClr val="accent5"/>
          </a:fillRef>
          <a:effectRef idx="3">
            <a:schemeClr val="accent5"/>
          </a:effectRef>
          <a:fontRef idx="minor">
            <a:schemeClr val="lt1"/>
          </a:fontRef>
        </p:style>
        <p:txBody>
          <a:bodyPr vert="horz" wrap="square" rtlCol="0">
            <a:spAutoFit/>
          </a:bodyPr>
          <a:lstStyle/>
          <a:p>
            <a:pPr algn="ctr"/>
            <a:r>
              <a:rPr lang="en-ZA" sz="1400" b="1" i="1" dirty="0">
                <a:solidFill>
                  <a:schemeClr val="bg1"/>
                </a:solidFill>
                <a:effectLst>
                  <a:outerShdw blurRad="38100" dist="38100" dir="2700000" algn="tl">
                    <a:srgbClr val="000000">
                      <a:alpha val="43137"/>
                    </a:srgbClr>
                  </a:outerShdw>
                </a:effectLst>
                <a:latin typeface="Candara" panose="020E0502030303020204" pitchFamily="34" charset="0"/>
                <a:cs typeface="Arial" panose="020B0604020202020204" pitchFamily="34" charset="0"/>
              </a:rPr>
              <a:t>Northern Cape Premier: </a:t>
            </a:r>
          </a:p>
          <a:p>
            <a:pPr algn="ctr"/>
            <a:r>
              <a:rPr lang="en-ZA" sz="1400" b="1" i="1" dirty="0">
                <a:solidFill>
                  <a:schemeClr val="bg1"/>
                </a:solidFill>
                <a:effectLst>
                  <a:outerShdw blurRad="38100" dist="38100" dir="2700000" algn="tl">
                    <a:srgbClr val="000000">
                      <a:alpha val="43137"/>
                    </a:srgbClr>
                  </a:outerShdw>
                </a:effectLst>
                <a:latin typeface="Candara" panose="020E0502030303020204" pitchFamily="34" charset="0"/>
                <a:cs typeface="Arial" panose="020B0604020202020204" pitchFamily="34" charset="0"/>
              </a:rPr>
              <a:t>Dr Zamani Saul</a:t>
            </a:r>
            <a:endParaRPr lang="en-US" sz="1600" b="1" i="1" dirty="0">
              <a:solidFill>
                <a:schemeClr val="bg1"/>
              </a:solidFill>
              <a:effectLst>
                <a:outerShdw blurRad="38100" dist="38100" dir="2700000" algn="tl">
                  <a:srgbClr val="000000">
                    <a:alpha val="43137"/>
                  </a:srgbClr>
                </a:outerShdw>
              </a:effectLst>
              <a:latin typeface="Candara" panose="020E0502030303020204" pitchFamily="34" charset="0"/>
              <a:cs typeface="Arial" panose="020B0604020202020204" pitchFamily="34" charset="0"/>
            </a:endParaRPr>
          </a:p>
        </p:txBody>
      </p:sp>
      <p:sp>
        <p:nvSpPr>
          <p:cNvPr id="29" name="Explosion 2 28"/>
          <p:cNvSpPr/>
          <p:nvPr/>
        </p:nvSpPr>
        <p:spPr>
          <a:xfrm>
            <a:off x="131787" y="5759784"/>
            <a:ext cx="2328272" cy="817245"/>
          </a:xfrm>
          <a:prstGeom prst="roundRect">
            <a:avLst/>
          </a:prstGeom>
          <a:solidFill>
            <a:srgbClr val="0E3C54"/>
          </a:solidFill>
          <a:scene3d>
            <a:camera prst="orthographicFront"/>
            <a:lightRig rig="threePt" dir="t"/>
          </a:scene3d>
          <a:sp3d>
            <a:bevelT prst="angle"/>
          </a:sp3d>
        </p:spPr>
        <p:style>
          <a:lnRef idx="0">
            <a:schemeClr val="accent5"/>
          </a:lnRef>
          <a:fillRef idx="3">
            <a:schemeClr val="accent5"/>
          </a:fillRef>
          <a:effectRef idx="3">
            <a:schemeClr val="accent5"/>
          </a:effectRef>
          <a:fontRef idx="minor">
            <a:schemeClr val="lt1"/>
          </a:fontRef>
        </p:style>
        <p:txBody>
          <a:bodyPr vert="horz" wrap="square" rtlCol="0">
            <a:spAutoFit/>
          </a:bodyPr>
          <a:lstStyle/>
          <a:p>
            <a:pPr algn="ctr"/>
            <a:r>
              <a:rPr lang="en-ZA" sz="1400" b="1" i="1" dirty="0">
                <a:solidFill>
                  <a:schemeClr val="bg1"/>
                </a:solidFill>
                <a:effectLst>
                  <a:outerShdw blurRad="38100" dist="38100" dir="2700000" algn="tl">
                    <a:srgbClr val="000000">
                      <a:alpha val="43137"/>
                    </a:srgbClr>
                  </a:outerShdw>
                </a:effectLst>
                <a:latin typeface="Candara" panose="020E0502030303020204" pitchFamily="34" charset="0"/>
                <a:cs typeface="Arial" panose="020B0604020202020204" pitchFamily="34" charset="0"/>
              </a:rPr>
              <a:t>MEC: Finance, Economic Development &amp; Tourism: Mr Abraham </a:t>
            </a:r>
            <a:r>
              <a:rPr lang="en-ZA" sz="1400" b="1" i="1" dirty="0" err="1">
                <a:solidFill>
                  <a:schemeClr val="bg1"/>
                </a:solidFill>
                <a:effectLst>
                  <a:outerShdw blurRad="38100" dist="38100" dir="2700000" algn="tl">
                    <a:srgbClr val="000000">
                      <a:alpha val="43137"/>
                    </a:srgbClr>
                  </a:outerShdw>
                </a:effectLst>
                <a:latin typeface="Candara" panose="020E0502030303020204" pitchFamily="34" charset="0"/>
                <a:cs typeface="Arial" panose="020B0604020202020204" pitchFamily="34" charset="0"/>
              </a:rPr>
              <a:t>Vosloo</a:t>
            </a:r>
            <a:endParaRPr lang="en-US" sz="1400" b="1" i="1" dirty="0">
              <a:solidFill>
                <a:schemeClr val="bg1"/>
              </a:solidFill>
              <a:effectLst>
                <a:outerShdw blurRad="38100" dist="38100" dir="2700000" algn="tl">
                  <a:srgbClr val="000000">
                    <a:alpha val="43137"/>
                  </a:srgbClr>
                </a:outerShdw>
              </a:effectLst>
              <a:latin typeface="Candara" panose="020E0502030303020204" pitchFamily="34" charset="0"/>
              <a:cs typeface="Arial" panose="020B0604020202020204" pitchFamily="34" charset="0"/>
            </a:endParaRPr>
          </a:p>
        </p:txBody>
      </p:sp>
      <p:pic>
        <p:nvPicPr>
          <p:cNvPr id="25" name="Picture 24">
            <a:extLst>
              <a:ext uri="{FF2B5EF4-FFF2-40B4-BE49-F238E27FC236}">
                <a16:creationId xmlns:a16="http://schemas.microsoft.com/office/drawing/2014/main" id="{8C417009-6E41-4A77-9063-F627741F75D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467326" y="3167911"/>
            <a:ext cx="1210968" cy="952858"/>
          </a:xfrm>
          <a:prstGeom prst="rect">
            <a:avLst/>
          </a:prstGeom>
        </p:spPr>
      </p:pic>
      <p:pic>
        <p:nvPicPr>
          <p:cNvPr id="3" name="Picture 2" descr="Coat of arms of South Africa - Wikipedia">
            <a:extLst>
              <a:ext uri="{FF2B5EF4-FFF2-40B4-BE49-F238E27FC236}">
                <a16:creationId xmlns:a16="http://schemas.microsoft.com/office/drawing/2014/main" id="{3DA4F9F3-FD66-4F5F-A792-8150230C8348}"/>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9823942" y="4031842"/>
            <a:ext cx="1281762" cy="168721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id="{E63EDCAD-CD9D-46BB-8127-EEFC2B12198E}"/>
              </a:ext>
            </a:extLst>
          </p:cNvPr>
          <p:cNvSpPr/>
          <p:nvPr/>
        </p:nvSpPr>
        <p:spPr>
          <a:xfrm>
            <a:off x="48123" y="617606"/>
            <a:ext cx="2495600" cy="6103869"/>
          </a:xfrm>
          <a:prstGeom prst="roundRect">
            <a:avLst/>
          </a:prstGeom>
          <a:noFill/>
          <a:ln w="38100">
            <a:solidFill>
              <a:srgbClr val="0E3C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cxnSp>
        <p:nvCxnSpPr>
          <p:cNvPr id="11" name="Connector: Elbow 10">
            <a:extLst>
              <a:ext uri="{FF2B5EF4-FFF2-40B4-BE49-F238E27FC236}">
                <a16:creationId xmlns:a16="http://schemas.microsoft.com/office/drawing/2014/main" id="{485CE498-4A9C-4C5C-8955-D330F8729B1A}"/>
              </a:ext>
            </a:extLst>
          </p:cNvPr>
          <p:cNvCxnSpPr>
            <a:stCxn id="8" idx="3"/>
          </p:cNvCxnSpPr>
          <p:nvPr/>
        </p:nvCxnSpPr>
        <p:spPr>
          <a:xfrm flipV="1">
            <a:off x="2543723" y="3512690"/>
            <a:ext cx="779236" cy="156851"/>
          </a:xfrm>
          <a:prstGeom prst="bentConnector3">
            <a:avLst/>
          </a:prstGeom>
          <a:ln w="38100">
            <a:solidFill>
              <a:srgbClr val="0E3C54"/>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E04BAD1C-5905-42DC-851B-459CF960D49D}"/>
              </a:ext>
            </a:extLst>
          </p:cNvPr>
          <p:cNvSpPr txBox="1"/>
          <p:nvPr/>
        </p:nvSpPr>
        <p:spPr>
          <a:xfrm>
            <a:off x="3790243" y="2749418"/>
            <a:ext cx="902811" cy="523220"/>
          </a:xfrm>
          <a:prstGeom prst="rect">
            <a:avLst/>
          </a:prstGeom>
          <a:noFill/>
        </p:spPr>
        <p:txBody>
          <a:bodyPr wrap="none" rtlCol="0">
            <a:spAutoFit/>
          </a:bodyPr>
          <a:lstStyle/>
          <a:p>
            <a:pPr algn="ctr"/>
            <a:r>
              <a:rPr lang="en-ZA" sz="1400" b="1" i="1" dirty="0">
                <a:solidFill>
                  <a:schemeClr val="bg1"/>
                </a:solidFill>
              </a:rPr>
              <a:t>Northern </a:t>
            </a:r>
          </a:p>
          <a:p>
            <a:pPr algn="ctr"/>
            <a:r>
              <a:rPr lang="en-ZA" sz="1400" b="1" i="1" dirty="0">
                <a:solidFill>
                  <a:schemeClr val="bg1"/>
                </a:solidFill>
              </a:rPr>
              <a:t>Cape</a:t>
            </a:r>
          </a:p>
        </p:txBody>
      </p:sp>
      <p:sp>
        <p:nvSpPr>
          <p:cNvPr id="33" name="Oval 32">
            <a:extLst>
              <a:ext uri="{FF2B5EF4-FFF2-40B4-BE49-F238E27FC236}">
                <a16:creationId xmlns:a16="http://schemas.microsoft.com/office/drawing/2014/main" id="{11A68896-9F3F-4C94-A7FF-DBE4232A8DF0}"/>
              </a:ext>
            </a:extLst>
          </p:cNvPr>
          <p:cNvSpPr/>
          <p:nvPr/>
        </p:nvSpPr>
        <p:spPr>
          <a:xfrm>
            <a:off x="2543722" y="617606"/>
            <a:ext cx="6066877" cy="5508247"/>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5" name="Picture 4">
            <a:extLst>
              <a:ext uri="{FF2B5EF4-FFF2-40B4-BE49-F238E27FC236}">
                <a16:creationId xmlns:a16="http://schemas.microsoft.com/office/drawing/2014/main" id="{1DAD63BD-BB77-4E9D-825E-2FC1F28F2E1C}"/>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475514" y="1618990"/>
            <a:ext cx="1449434" cy="964533"/>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1030" name="Picture 6"/>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528048" y="4372065"/>
            <a:ext cx="2495600" cy="2134121"/>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32" name="Picture 2" descr="The Southern African Development Community (SADC): Outstanding Contribution  to Socio-Economic Development Southern Africa 2020 | CFI.co">
            <a:extLst>
              <a:ext uri="{FF2B5EF4-FFF2-40B4-BE49-F238E27FC236}">
                <a16:creationId xmlns:a16="http://schemas.microsoft.com/office/drawing/2014/main" id="{61105383-731D-4D85-ACC8-C19F484BE295}"/>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a:stretch/>
        </p:blipFill>
        <p:spPr bwMode="auto">
          <a:xfrm>
            <a:off x="5364700" y="5316991"/>
            <a:ext cx="1163348" cy="1132634"/>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8512595"/>
      </p:ext>
    </p:extLst>
  </p:cSld>
  <p:clrMapOvr>
    <a:masterClrMapping/>
  </p:clrMapOvr>
  <p:transition spd="slow">
    <p:pull/>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67BB7FD3-550E-B863-4253-C8052527B5F5}"/>
              </a:ext>
            </a:extLst>
          </p:cNvPr>
          <p:cNvPicPr>
            <a:picLocks noChangeAspect="1"/>
          </p:cNvPicPr>
          <p:nvPr/>
        </p:nvPicPr>
        <p:blipFill rotWithShape="1">
          <a:blip r:embed="rId2" cstate="email">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0" y="1123720"/>
            <a:ext cx="3415862" cy="5734280"/>
          </a:xfrm>
          <a:prstGeom prst="rect">
            <a:avLst/>
          </a:prstGeom>
        </p:spPr>
      </p:pic>
      <p:sp>
        <p:nvSpPr>
          <p:cNvPr id="5" name="Rectangle: Rounded Corners 4">
            <a:extLst>
              <a:ext uri="{FF2B5EF4-FFF2-40B4-BE49-F238E27FC236}">
                <a16:creationId xmlns:a16="http://schemas.microsoft.com/office/drawing/2014/main" id="{7D30CB3D-94C3-492B-81D6-9D24B57E6370}"/>
              </a:ext>
            </a:extLst>
          </p:cNvPr>
          <p:cNvSpPr/>
          <p:nvPr/>
        </p:nvSpPr>
        <p:spPr>
          <a:xfrm>
            <a:off x="0" y="0"/>
            <a:ext cx="12192000" cy="1209040"/>
          </a:xfrm>
          <a:prstGeom prst="roundRect">
            <a:avLst>
              <a:gd name="adj" fmla="val 0"/>
            </a:avLst>
          </a:prstGeom>
          <a:solidFill>
            <a:srgbClr val="00643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10000"/>
              </a:lnSpc>
              <a:spcBef>
                <a:spcPts val="100"/>
              </a:spcBef>
              <a:spcAft>
                <a:spcPts val="100"/>
              </a:spcAft>
              <a:buClrTx/>
              <a:buSzTx/>
              <a:buFontTx/>
              <a:buNone/>
              <a:tabLst/>
              <a:defRPr/>
            </a:pPr>
            <a:endParaRPr kumimoji="0" lang="en-ZA" sz="4000" b="1" i="0" u="none" strike="noStrike" kern="1200" cap="none" spc="0" normalizeH="0" baseline="0" noProof="0" dirty="0">
              <a:ln>
                <a:noFill/>
              </a:ln>
              <a:solidFill>
                <a:prstClr val="white"/>
              </a:solidFill>
              <a:effectLst/>
              <a:uLnTx/>
              <a:uFillTx/>
              <a:latin typeface="Abel" panose="02000506030000020004" pitchFamily="2" charset="0"/>
              <a:ea typeface="+mn-ea"/>
              <a:cs typeface="+mn-cs"/>
            </a:endParaRPr>
          </a:p>
        </p:txBody>
      </p:sp>
      <p:sp>
        <p:nvSpPr>
          <p:cNvPr id="2" name="Title 1"/>
          <p:cNvSpPr>
            <a:spLocks noGrp="1"/>
          </p:cNvSpPr>
          <p:nvPr>
            <p:ph type="title"/>
          </p:nvPr>
        </p:nvSpPr>
        <p:spPr>
          <a:xfrm>
            <a:off x="568692" y="280561"/>
            <a:ext cx="10515600" cy="747287"/>
          </a:xfrm>
        </p:spPr>
        <p:txBody>
          <a:bodyPr>
            <a:normAutofit fontScale="90000"/>
          </a:bodyPr>
          <a:lstStyle/>
          <a:p>
            <a:r>
              <a:rPr lang="en-ZA" sz="4400" b="1" dirty="0">
                <a:solidFill>
                  <a:schemeClr val="bg1"/>
                </a:solidFill>
                <a:latin typeface="Abel" panose="02000506030000020004" pitchFamily="2" charset="0"/>
                <a:ea typeface="+mn-ea"/>
                <a:cs typeface="+mn-cs"/>
              </a:rPr>
              <a:t>Designation of NamSEZ</a:t>
            </a:r>
            <a:br>
              <a:rPr lang="en-ZA" sz="4400" b="1" dirty="0">
                <a:solidFill>
                  <a:schemeClr val="bg1"/>
                </a:solidFill>
                <a:latin typeface="Abel" panose="02000506030000020004" pitchFamily="2" charset="0"/>
                <a:ea typeface="+mn-ea"/>
                <a:cs typeface="+mn-cs"/>
              </a:rPr>
            </a:br>
            <a:r>
              <a:rPr lang="en-ZA" sz="2000" b="1" dirty="0">
                <a:solidFill>
                  <a:schemeClr val="bg1"/>
                </a:solidFill>
                <a:latin typeface="Abel" panose="02000506030000020004" pitchFamily="2" charset="0"/>
                <a:ea typeface="+mn-ea"/>
                <a:cs typeface="+mn-cs"/>
              </a:rPr>
              <a:t>25 May 2023</a:t>
            </a:r>
            <a:endParaRPr lang="en-ZA" sz="1400" b="1" dirty="0">
              <a:solidFill>
                <a:schemeClr val="bg1"/>
              </a:solidFill>
            </a:endParaRPr>
          </a:p>
        </p:txBody>
      </p:sp>
      <p:pic>
        <p:nvPicPr>
          <p:cNvPr id="8" name="Picture 7">
            <a:extLst>
              <a:ext uri="{FF2B5EF4-FFF2-40B4-BE49-F238E27FC236}">
                <a16:creationId xmlns:a16="http://schemas.microsoft.com/office/drawing/2014/main" id="{A76A6F32-1E83-AB74-F4C8-EAED90D46F1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72149" y="60597"/>
            <a:ext cx="766309" cy="949688"/>
          </a:xfrm>
          <a:prstGeom prst="roundRect">
            <a:avLst/>
          </a:prstGeom>
        </p:spPr>
      </p:pic>
      <p:sp>
        <p:nvSpPr>
          <p:cNvPr id="29" name="TextBox 28">
            <a:extLst>
              <a:ext uri="{FF2B5EF4-FFF2-40B4-BE49-F238E27FC236}">
                <a16:creationId xmlns:a16="http://schemas.microsoft.com/office/drawing/2014/main" id="{1BC3479A-D20F-1F80-9BA7-1AFEC52D1D7B}"/>
              </a:ext>
            </a:extLst>
          </p:cNvPr>
          <p:cNvSpPr txBox="1"/>
          <p:nvPr/>
        </p:nvSpPr>
        <p:spPr>
          <a:xfrm>
            <a:off x="3516417" y="1290846"/>
            <a:ext cx="8117255" cy="5313314"/>
          </a:xfrm>
          <a:prstGeom prst="rect">
            <a:avLst/>
          </a:prstGeom>
          <a:noFill/>
        </p:spPr>
        <p:txBody>
          <a:bodyPr wrap="square">
            <a:spAutoFit/>
          </a:bodyPr>
          <a:lstStyle/>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900" b="1" i="0" u="sng"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bel" panose="02000506030000020004" pitchFamily="2" charset="0"/>
                <a:ea typeface="+mn-ea"/>
                <a:cs typeface="+mn-cs"/>
              </a:rPr>
              <a:t>Cabinet approved the designation of the Namakwa SEZ </a:t>
            </a:r>
            <a:r>
              <a:rPr kumimoji="0" lang="en-US" sz="1900" b="0" i="0" u="none" strike="noStrike" kern="1200" cap="none" spc="0" normalizeH="0" baseline="0" noProof="0" dirty="0">
                <a:ln>
                  <a:noFill/>
                </a:ln>
                <a:solidFill>
                  <a:srgbClr val="000000"/>
                </a:solidFill>
                <a:effectLst/>
                <a:uLnTx/>
                <a:uFillTx/>
                <a:latin typeface="Abel" panose="02000506030000020004" pitchFamily="2" charset="0"/>
                <a:ea typeface="+mn-ea"/>
                <a:cs typeface="+mn-cs"/>
              </a:rPr>
              <a:t>in Aggeneys in the Northern Cape. The proposed designation is done in terms of the Special Economic Zones Act, 2014 (Act 16 of 2014) and the proposed SEZ is part of the Presidential Investment Drive. </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900" b="0" i="0" u="none" strike="noStrike" kern="1200" cap="none" spc="0" normalizeH="0" baseline="0" noProof="0" dirty="0">
                <a:ln>
                  <a:noFill/>
                </a:ln>
                <a:solidFill>
                  <a:srgbClr val="000000"/>
                </a:solidFill>
                <a:effectLst/>
                <a:uLnTx/>
                <a:uFillTx/>
                <a:latin typeface="Abel" panose="02000506030000020004" pitchFamily="2" charset="0"/>
                <a:ea typeface="+mn-ea"/>
                <a:cs typeface="+mn-cs"/>
              </a:rPr>
              <a:t>The </a:t>
            </a:r>
            <a:r>
              <a:rPr kumimoji="0" lang="en-US" sz="1900" b="1" i="0" u="sng"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bel" panose="02000506030000020004" pitchFamily="2" charset="0"/>
                <a:ea typeface="+mn-ea"/>
                <a:cs typeface="+mn-cs"/>
              </a:rPr>
              <a:t>Namakwa SEZ will unlock mining beneficiation, production of green hydrogen, infrastructure development, renewable energy and agro-procession</a:t>
            </a:r>
            <a:r>
              <a:rPr kumimoji="0" lang="en-US" sz="1900" b="0" i="0" u="none" strike="noStrike" kern="1200" cap="none" spc="0" normalizeH="0" baseline="0" noProof="0" dirty="0">
                <a:ln>
                  <a:noFill/>
                </a:ln>
                <a:solidFill>
                  <a:srgbClr val="000000"/>
                </a:solidFill>
                <a:effectLst/>
                <a:uLnTx/>
                <a:uFillTx/>
                <a:latin typeface="Abel" panose="02000506030000020004" pitchFamily="2" charset="0"/>
                <a:ea typeface="+mn-ea"/>
                <a:cs typeface="+mn-cs"/>
              </a:rPr>
              <a:t>. These sectors are critical to job creation and economic development of the Northern Cape and the country. </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9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bel" panose="02000506030000020004" pitchFamily="2" charset="0"/>
                <a:ea typeface="+mn-ea"/>
                <a:cs typeface="+mn-cs"/>
              </a:rPr>
              <a:t>More than R29 billion in investments has already been committed </a:t>
            </a:r>
            <a:r>
              <a:rPr kumimoji="0" lang="en-US" sz="1900" b="0" i="0" u="none" strike="noStrike" kern="1200" cap="none" spc="0" normalizeH="0" baseline="0" noProof="0" dirty="0">
                <a:ln>
                  <a:noFill/>
                </a:ln>
                <a:solidFill>
                  <a:srgbClr val="000000"/>
                </a:solidFill>
                <a:effectLst/>
                <a:uLnTx/>
                <a:uFillTx/>
                <a:latin typeface="Abel" panose="02000506030000020004" pitchFamily="2" charset="0"/>
                <a:ea typeface="+mn-ea"/>
                <a:cs typeface="+mn-cs"/>
              </a:rPr>
              <a:t>for phase one of the SEZ. These include commitments from Vedanta Zinc (R16 billion), Frontier Rare Earth (R13 billion), Hive Energy (R200 million) and RRS Trade and Investment (R100 million).</a:t>
            </a:r>
            <a:endParaRPr kumimoji="0" lang="en-US" sz="1900" b="0" i="0" u="none" strike="noStrike" kern="1200" cap="none" spc="0" normalizeH="0" baseline="0" noProof="0" dirty="0">
              <a:ln>
                <a:noFill/>
              </a:ln>
              <a:solidFill>
                <a:prstClr val="black"/>
              </a:solidFill>
              <a:effectLst/>
              <a:uLnTx/>
              <a:uFillTx/>
              <a:latin typeface="Abel" panose="02000506030000020004" pitchFamily="2" charset="0"/>
              <a:ea typeface="+mn-ea"/>
              <a:cs typeface="+mn-cs"/>
            </a:endParaRPr>
          </a:p>
        </p:txBody>
      </p:sp>
    </p:spTree>
    <p:extLst>
      <p:ext uri="{BB962C8B-B14F-4D97-AF65-F5344CB8AC3E}">
        <p14:creationId xmlns:p14="http://schemas.microsoft.com/office/powerpoint/2010/main" val="21056230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1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A996B6E-96F6-4779-A8D0-19249095F32D}"/>
              </a:ext>
            </a:extLst>
          </p:cNvPr>
          <p:cNvSpPr txBox="1"/>
          <p:nvPr/>
        </p:nvSpPr>
        <p:spPr>
          <a:xfrm>
            <a:off x="0" y="-55118"/>
            <a:ext cx="12192000" cy="523220"/>
          </a:xfrm>
          <a:prstGeom prst="rect">
            <a:avLst/>
          </a:prstGeom>
          <a:solidFill>
            <a:srgbClr val="025A38"/>
          </a:solidFill>
          <a:ln w="15875" cap="flat" cmpd="sng" algn="ctr">
            <a:noFill/>
            <a:prstDash val="solid"/>
          </a:ln>
          <a:effectLst/>
          <a:scene3d>
            <a:camera prst="orthographicFront"/>
            <a:lightRig rig="threePt" dir="t"/>
          </a:scene3d>
          <a:sp3d>
            <a:bevelT prst="angle"/>
          </a:sp3d>
        </p:spPr>
        <p:txBody>
          <a:bodyPr vert="horz" rtlCol="0" anchor="ctr"/>
          <a:lstStyle>
            <a:defPPr>
              <a:defRPr lang="en-US"/>
            </a:defPPr>
            <a:lvl1pPr algn="ctr">
              <a:buClr>
                <a:srgbClr val="000000"/>
              </a:buClr>
              <a:defRPr sz="3200" kern="0">
                <a:solidFill>
                  <a:prstClr val="white"/>
                </a:solidFill>
                <a:latin typeface="Tw Cen MT" panose="020B0602020104020603"/>
              </a:defRPr>
            </a:lvl1pPr>
          </a:lstStyle>
          <a:p>
            <a:r>
              <a:rPr lang="en-ZA" dirty="0"/>
              <a:t>UPINGTON INDUSTRIAL PARK</a:t>
            </a:r>
          </a:p>
        </p:txBody>
      </p:sp>
      <p:sp>
        <p:nvSpPr>
          <p:cNvPr id="4" name="TextBox 3">
            <a:extLst>
              <a:ext uri="{FF2B5EF4-FFF2-40B4-BE49-F238E27FC236}">
                <a16:creationId xmlns:a16="http://schemas.microsoft.com/office/drawing/2014/main" id="{170DFD6C-1D34-4DDB-A780-208268C8295D}"/>
              </a:ext>
            </a:extLst>
          </p:cNvPr>
          <p:cNvSpPr txBox="1"/>
          <p:nvPr/>
        </p:nvSpPr>
        <p:spPr>
          <a:xfrm>
            <a:off x="151357" y="615463"/>
            <a:ext cx="9019979" cy="267765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Upington Industrial Park is situated next to Upington International Airport and therefore offers the potential investor the luxury and efficiency of various modes of transport. Through the industrial park programme, investors can enjoy a number of benefits, ranging from a controlled access point to the incentivized provision of infrastructure and relaxed municipal tariffs. Upington Industrial Park forms part of the Northern Cape Industrial Corridor.</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The project supports the ideals of the industrialized society and offers the following benefits to the keen investor: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BUSINESS INCUBATOR:</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Harnessing the necessary skills required by the investor industry’s specific needs and training of SMMEs for future expansion.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SUPPLIER EFFECTIVENESS AND EFFICIENCY:</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Ensuring improved local capacity, capability, footprint and service levels.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Opportunities exist for investors in Upington Industrial Park in the following sectors: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RENEWABLE ENERGY:</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Components manufacturing. The majority of solar investors in South Africa’s Renewable Energy Independent Power Producer Procurement Programme (REIPPPP) are located in the Northern Cape. There is an increasing demand for photovoltaic (PV) and concentrated solar power (CSP) in South Africa and Sub-Saharan Africa.</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pic>
        <p:nvPicPr>
          <p:cNvPr id="5" name="Picture 4">
            <a:extLst>
              <a:ext uri="{FF2B5EF4-FFF2-40B4-BE49-F238E27FC236}">
                <a16:creationId xmlns:a16="http://schemas.microsoft.com/office/drawing/2014/main" id="{335A4D67-6495-4149-AD9A-E5FA9809202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413126" y="5724207"/>
            <a:ext cx="2790825" cy="1123950"/>
          </a:xfrm>
          <a:prstGeom prst="roundRect">
            <a:avLst>
              <a:gd name="adj" fmla="val 25189"/>
            </a:avLst>
          </a:prstGeom>
          <a:scene3d>
            <a:camera prst="orthographicFront"/>
            <a:lightRig rig="threePt" dir="t"/>
          </a:scene3d>
          <a:sp3d>
            <a:bevelT prst="angle"/>
          </a:sp3d>
        </p:spPr>
      </p:pic>
      <p:pic>
        <p:nvPicPr>
          <p:cNvPr id="12" name="Picture 11">
            <a:extLst>
              <a:ext uri="{FF2B5EF4-FFF2-40B4-BE49-F238E27FC236}">
                <a16:creationId xmlns:a16="http://schemas.microsoft.com/office/drawing/2014/main" id="{70A8FAC8-D1B9-435E-8783-8DDC3119361D}"/>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902324" y="5724208"/>
            <a:ext cx="3029465" cy="1123949"/>
          </a:xfrm>
          <a:prstGeom prst="roundRect">
            <a:avLst>
              <a:gd name="adj" fmla="val 25189"/>
            </a:avLst>
          </a:prstGeom>
          <a:scene3d>
            <a:camera prst="orthographicFront"/>
            <a:lightRig rig="threePt" dir="t"/>
          </a:scene3d>
          <a:sp3d>
            <a:bevelT prst="angle"/>
          </a:sp3d>
        </p:spPr>
      </p:pic>
      <p:sp>
        <p:nvSpPr>
          <p:cNvPr id="15" name="TextBox 14">
            <a:extLst>
              <a:ext uri="{FF2B5EF4-FFF2-40B4-BE49-F238E27FC236}">
                <a16:creationId xmlns:a16="http://schemas.microsoft.com/office/drawing/2014/main" id="{46237260-9284-446F-A0E3-1467A5680CD5}"/>
              </a:ext>
            </a:extLst>
          </p:cNvPr>
          <p:cNvSpPr txBox="1"/>
          <p:nvPr/>
        </p:nvSpPr>
        <p:spPr>
          <a:xfrm>
            <a:off x="151357" y="2994310"/>
            <a:ext cx="11680184" cy="267765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The focus on the renewable energy sector is part of an international trend with many countries setting ambitious targets to be met in coming decades. Renewable energy deployment is one of the goals targeted in the 2030 Sustainable Development Goals (SDGs) by the United Nations (UN). Keen investors are invited to take up space in the UIP for generation, components manufacturing, and any other energy-related activity.</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AVIATION: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Maintenance, repair, and overhaul facility (MRO) and storage for aircraft. Airports Company of South Africa (ACSA) is looking for investors to locate to prime land, to be involved in the maintenance, repair, and overhaul of aircraft. Storage of these aircrafts is another option given the unique climatic conditions offered by Upington.</a:t>
            </a:r>
            <a:endParaRPr kumimoji="0" lang="en-US" sz="12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AUTOMOTIVE</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Vehicle testing and long-term evaluation. Vehicle manufacturers are attracted to high temperatures, rough tracks and good roads. Upington International Airport specializes in providing a service to charter flights for the automotive industry.</a:t>
            </a:r>
            <a:endParaRPr kumimoji="0" lang="en-US" sz="12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AGRO-PROCESSING: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The ZF </a:t>
            </a:r>
            <a:r>
              <a:rPr kumimoji="0" lang="en-US" sz="1200" b="0" i="0" u="none" strike="noStrike" kern="1200" cap="none" spc="0" normalizeH="0" baseline="0" noProof="0" dirty="0" err="1">
                <a:ln>
                  <a:noFill/>
                </a:ln>
                <a:solidFill>
                  <a:srgbClr val="000000"/>
                </a:solidFill>
                <a:effectLst/>
                <a:uLnTx/>
                <a:uFillTx/>
                <a:latin typeface="Arial Narrow" panose="020B0606020202030204" pitchFamily="34" charset="0"/>
                <a:ea typeface="+mn-ea"/>
                <a:cs typeface="+mn-cs"/>
              </a:rPr>
              <a:t>Mgcawu</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District in which Upington is situated is well known for producing export-quality grapes, citrus, dried fruit such as raisins, and other fruits.</a:t>
            </a:r>
            <a:endParaRPr kumimoji="0" lang="en-US" sz="12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LOGISTICS</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Upington’s relationship to the SADC countries and with several modes of transport meeting in the town, make it an ideal logistics hub.</a:t>
            </a:r>
            <a:endParaRPr kumimoji="0" lang="en-US" sz="12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INVESTMENT SECURITY</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An investment in Upington will ensure a foothold into SADC and the rest of Africa – enabled with infrastructure, support services and several modes of transport.</a:t>
            </a:r>
            <a:endParaRPr kumimoji="0" lang="en-US" sz="12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pic>
        <p:nvPicPr>
          <p:cNvPr id="2" name="Picture 1">
            <a:extLst>
              <a:ext uri="{FF2B5EF4-FFF2-40B4-BE49-F238E27FC236}">
                <a16:creationId xmlns:a16="http://schemas.microsoft.com/office/drawing/2014/main" id="{B161DAC4-7E33-23CF-509E-A50C36F29E4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92026" y="628039"/>
            <a:ext cx="2711257" cy="1717643"/>
          </a:xfrm>
          <a:prstGeom prst="roundRect">
            <a:avLst>
              <a:gd name="adj" fmla="val 0"/>
            </a:avLst>
          </a:prstGeom>
          <a:effectLst>
            <a:innerShdw blurRad="114300">
              <a:prstClr val="black"/>
            </a:innerShdw>
          </a:effectLst>
        </p:spPr>
      </p:pic>
    </p:spTree>
    <p:extLst>
      <p:ext uri="{BB962C8B-B14F-4D97-AF65-F5344CB8AC3E}">
        <p14:creationId xmlns:p14="http://schemas.microsoft.com/office/powerpoint/2010/main" val="21512696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2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3F3EC5E4-6AE6-3A9C-D866-52D69BD21A87}"/>
              </a:ext>
            </a:extLst>
          </p:cNvPr>
          <p:cNvSpPr/>
          <p:nvPr/>
        </p:nvSpPr>
        <p:spPr>
          <a:xfrm>
            <a:off x="8966288" y="4467322"/>
            <a:ext cx="2638649" cy="945850"/>
          </a:xfrm>
          <a:prstGeom prst="roundRect">
            <a:avLst/>
          </a:prstGeom>
          <a:solidFill>
            <a:srgbClr val="025A38"/>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B82663D1-4012-54D0-F70B-2BD896D1D6BB}"/>
              </a:ext>
            </a:extLst>
          </p:cNvPr>
          <p:cNvSpPr/>
          <p:nvPr/>
        </p:nvSpPr>
        <p:spPr>
          <a:xfrm>
            <a:off x="5709920" y="5443652"/>
            <a:ext cx="6126843" cy="1091796"/>
          </a:xfrm>
          <a:prstGeom prst="rect">
            <a:avLst/>
          </a:prstGeom>
          <a:solidFill>
            <a:schemeClr val="bg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E64D24DE-8BE0-7488-26EA-FBCAB6411B2E}"/>
              </a:ext>
            </a:extLst>
          </p:cNvPr>
          <p:cNvSpPr txBox="1"/>
          <p:nvPr/>
        </p:nvSpPr>
        <p:spPr>
          <a:xfrm>
            <a:off x="4349249" y="74189"/>
            <a:ext cx="737616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4800" b="1" i="0" u="none" strike="noStrike" kern="1200" cap="none" spc="0" normalizeH="0" baseline="0" noProof="0" dirty="0">
                <a:ln>
                  <a:noFill/>
                </a:ln>
                <a:solidFill>
                  <a:srgbClr val="025A38"/>
                </a:solidFill>
                <a:effectLst>
                  <a:outerShdw blurRad="38100" dist="38100" dir="2700000" algn="tl">
                    <a:srgbClr val="000000">
                      <a:alpha val="43137"/>
                    </a:srgbClr>
                  </a:outerShdw>
                </a:effectLst>
                <a:uLnTx/>
                <a:uFillTx/>
                <a:latin typeface="Eras Demi ITC" panose="020B0805030504020804" pitchFamily="34" charset="0"/>
                <a:ea typeface="+mn-ea"/>
                <a:cs typeface="+mn-cs"/>
              </a:rPr>
              <a:t>Upington Industrial Park</a:t>
            </a:r>
          </a:p>
        </p:txBody>
      </p:sp>
      <p:pic>
        <p:nvPicPr>
          <p:cNvPr id="8" name="Picture 7">
            <a:extLst>
              <a:ext uri="{FF2B5EF4-FFF2-40B4-BE49-F238E27FC236}">
                <a16:creationId xmlns:a16="http://schemas.microsoft.com/office/drawing/2014/main" id="{5D17DA27-ABCC-53CE-8AE6-F7AF08163AE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4567" y="2696536"/>
            <a:ext cx="5354683" cy="3363387"/>
          </a:xfrm>
          <a:prstGeom prst="rect">
            <a:avLst/>
          </a:prstGeom>
        </p:spPr>
      </p:pic>
      <p:sp>
        <p:nvSpPr>
          <p:cNvPr id="9" name="TextBox 8">
            <a:extLst>
              <a:ext uri="{FF2B5EF4-FFF2-40B4-BE49-F238E27FC236}">
                <a16:creationId xmlns:a16="http://schemas.microsoft.com/office/drawing/2014/main" id="{D934BF0E-EF8C-EDC9-140E-16796C9688C5}"/>
              </a:ext>
            </a:extLst>
          </p:cNvPr>
          <p:cNvSpPr txBox="1"/>
          <p:nvPr/>
        </p:nvSpPr>
        <p:spPr>
          <a:xfrm>
            <a:off x="5917530" y="967298"/>
            <a:ext cx="5158295" cy="369332"/>
          </a:xfrm>
          <a:prstGeom prst="rect">
            <a:avLst/>
          </a:prstGeom>
          <a:solidFill>
            <a:srgbClr val="025A38"/>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ndara" panose="020E0502030303020204" pitchFamily="34" charset="0"/>
                <a:ea typeface="+mn-ea"/>
                <a:cs typeface="+mn-cs"/>
              </a:rPr>
              <a:t>A key industrial node of the NC industrial Corridor</a:t>
            </a:r>
          </a:p>
        </p:txBody>
      </p:sp>
      <p:sp>
        <p:nvSpPr>
          <p:cNvPr id="10" name="Arc 9">
            <a:extLst>
              <a:ext uri="{FF2B5EF4-FFF2-40B4-BE49-F238E27FC236}">
                <a16:creationId xmlns:a16="http://schemas.microsoft.com/office/drawing/2014/main" id="{998D8604-75A6-D175-3D7D-4A2653F6C7AE}"/>
              </a:ext>
            </a:extLst>
          </p:cNvPr>
          <p:cNvSpPr/>
          <p:nvPr/>
        </p:nvSpPr>
        <p:spPr>
          <a:xfrm>
            <a:off x="3989644" y="886219"/>
            <a:ext cx="7376160" cy="428183"/>
          </a:xfrm>
          <a:prstGeom prst="arc">
            <a:avLst>
              <a:gd name="adj1" fmla="val 10826778"/>
              <a:gd name="adj2" fmla="val 0"/>
            </a:avLst>
          </a:prstGeom>
          <a:noFill/>
          <a:ln w="38100" cap="rnd">
            <a:solidFill>
              <a:srgbClr val="025A38"/>
            </a:solidFill>
            <a:beve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E6B85AD4-AE54-39F8-19A0-7DEC3C01FE22}"/>
              </a:ext>
            </a:extLst>
          </p:cNvPr>
          <p:cNvSpPr txBox="1"/>
          <p:nvPr/>
        </p:nvSpPr>
        <p:spPr>
          <a:xfrm>
            <a:off x="2562606" y="2643306"/>
            <a:ext cx="3045232" cy="340519"/>
          </a:xfrm>
          <a:prstGeom prst="roundRect">
            <a:avLst/>
          </a:prstGeom>
          <a:solidFill>
            <a:srgbClr val="F67A09"/>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ndara" panose="020E0502030303020204" pitchFamily="34" charset="0"/>
                <a:ea typeface="+mn-ea"/>
                <a:cs typeface="+mn-cs"/>
              </a:rPr>
              <a:t>Layout and Phase 1 implementation</a:t>
            </a:r>
          </a:p>
        </p:txBody>
      </p:sp>
      <p:cxnSp>
        <p:nvCxnSpPr>
          <p:cNvPr id="14" name="Straight Connector 13">
            <a:extLst>
              <a:ext uri="{FF2B5EF4-FFF2-40B4-BE49-F238E27FC236}">
                <a16:creationId xmlns:a16="http://schemas.microsoft.com/office/drawing/2014/main" id="{B89BFB19-7962-F7F9-CD2F-C6EB73543D37}"/>
              </a:ext>
            </a:extLst>
          </p:cNvPr>
          <p:cNvCxnSpPr>
            <a:cxnSpLocks/>
          </p:cNvCxnSpPr>
          <p:nvPr/>
        </p:nvCxnSpPr>
        <p:spPr>
          <a:xfrm>
            <a:off x="5679802" y="945071"/>
            <a:ext cx="30118" cy="5608129"/>
          </a:xfrm>
          <a:prstGeom prst="line">
            <a:avLst/>
          </a:prstGeom>
          <a:ln w="38100" cap="rnd">
            <a:solidFill>
              <a:srgbClr val="025A38"/>
            </a:solidFill>
            <a:beve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045CCD75-10E3-D28F-0514-DD6613701D2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05065" y="5730240"/>
            <a:ext cx="2261816" cy="659366"/>
          </a:xfrm>
          <a:prstGeom prst="rect">
            <a:avLst/>
          </a:prstGeom>
        </p:spPr>
      </p:pic>
      <p:pic>
        <p:nvPicPr>
          <p:cNvPr id="23" name="Picture 22">
            <a:extLst>
              <a:ext uri="{FF2B5EF4-FFF2-40B4-BE49-F238E27FC236}">
                <a16:creationId xmlns:a16="http://schemas.microsoft.com/office/drawing/2014/main" id="{19F97752-FE37-82B1-6E77-26543C1B63C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880431" y="5331016"/>
            <a:ext cx="1815939" cy="1362741"/>
          </a:xfrm>
          <a:prstGeom prst="rect">
            <a:avLst/>
          </a:prstGeom>
        </p:spPr>
      </p:pic>
      <p:pic>
        <p:nvPicPr>
          <p:cNvPr id="1028" name="Picture 4" descr="dtic logo - The Johannesburg Inner City Partnership">
            <a:extLst>
              <a:ext uri="{FF2B5EF4-FFF2-40B4-BE49-F238E27FC236}">
                <a16:creationId xmlns:a16="http://schemas.microsoft.com/office/drawing/2014/main" id="{E3AA756C-AC4F-0EC6-9680-3A634F6EDB35}"/>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709920" y="5347940"/>
            <a:ext cx="2476663" cy="1129978"/>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A640FC6D-9A56-5740-5354-6A70E3151A47}"/>
              </a:ext>
            </a:extLst>
          </p:cNvPr>
          <p:cNvSpPr txBox="1"/>
          <p:nvPr/>
        </p:nvSpPr>
        <p:spPr>
          <a:xfrm>
            <a:off x="5476093" y="4550798"/>
            <a:ext cx="2853291" cy="646331"/>
          </a:xfrm>
          <a:prstGeom prst="rect">
            <a:avLst/>
          </a:prstGeom>
          <a:solidFill>
            <a:srgbClr val="025A38"/>
          </a:solidFill>
        </p:spPr>
        <p:txBody>
          <a:bodyPr wrap="square" rtlCol="0">
            <a:spAutoFit/>
          </a:bodyPr>
          <a:lstStyle>
            <a:defPPr>
              <a:defRPr lang="en-US"/>
            </a:defPPr>
            <a:lvl1pPr>
              <a:defRPr b="1">
                <a:solidFill>
                  <a:schemeClr val="bg1"/>
                </a:solidFill>
                <a:effectLst>
                  <a:outerShdw blurRad="38100" dist="38100" dir="2700000" algn="tl">
                    <a:srgbClr val="000000">
                      <a:alpha val="43137"/>
                    </a:srgbClr>
                  </a:outerShdw>
                </a:effectLst>
                <a:latin typeface="Candara" panose="020E0502030303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ndara" panose="020E0502030303020204" pitchFamily="34" charset="0"/>
                <a:ea typeface="+mn-ea"/>
                <a:cs typeface="+mn-cs"/>
              </a:rPr>
              <a:t>Prime space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ndara" panose="020E0502030303020204" pitchFamily="34" charset="0"/>
                <a:ea typeface="+mn-ea"/>
                <a:cs typeface="+mn-cs"/>
              </a:rPr>
              <a:t>industrial activities</a:t>
            </a:r>
          </a:p>
        </p:txBody>
      </p:sp>
      <p:sp>
        <p:nvSpPr>
          <p:cNvPr id="26" name="Arrow: Right 25">
            <a:extLst>
              <a:ext uri="{FF2B5EF4-FFF2-40B4-BE49-F238E27FC236}">
                <a16:creationId xmlns:a16="http://schemas.microsoft.com/office/drawing/2014/main" id="{46D78FB2-FEDA-0E7B-2B9F-85EE6E810C89}"/>
              </a:ext>
            </a:extLst>
          </p:cNvPr>
          <p:cNvSpPr/>
          <p:nvPr/>
        </p:nvSpPr>
        <p:spPr>
          <a:xfrm>
            <a:off x="8099897" y="4648901"/>
            <a:ext cx="866391" cy="475025"/>
          </a:xfrm>
          <a:prstGeom prst="rightArrow">
            <a:avLst/>
          </a:prstGeom>
          <a:solidFill>
            <a:schemeClr val="bg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7" name="Picture 26">
            <a:extLst>
              <a:ext uri="{FF2B5EF4-FFF2-40B4-BE49-F238E27FC236}">
                <a16:creationId xmlns:a16="http://schemas.microsoft.com/office/drawing/2014/main" id="{A10599C6-934A-32B3-6496-C34429A8F03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225463" y="1287276"/>
            <a:ext cx="4839492" cy="3180334"/>
          </a:xfrm>
          <a:prstGeom prst="rect">
            <a:avLst/>
          </a:prstGeom>
        </p:spPr>
      </p:pic>
      <p:sp>
        <p:nvSpPr>
          <p:cNvPr id="2" name="TextBox 1">
            <a:extLst>
              <a:ext uri="{FF2B5EF4-FFF2-40B4-BE49-F238E27FC236}">
                <a16:creationId xmlns:a16="http://schemas.microsoft.com/office/drawing/2014/main" id="{4F221886-DE98-1B76-D272-84A7B5F65212}"/>
              </a:ext>
            </a:extLst>
          </p:cNvPr>
          <p:cNvSpPr txBox="1"/>
          <p:nvPr/>
        </p:nvSpPr>
        <p:spPr>
          <a:xfrm>
            <a:off x="8872118" y="4602799"/>
            <a:ext cx="2853291" cy="845040"/>
          </a:xfrm>
          <a:prstGeom prst="rect">
            <a:avLst/>
          </a:prstGeom>
          <a:noFill/>
        </p:spPr>
        <p:txBody>
          <a:bodyPr wrap="square" rtlCol="0">
            <a:spAutoFit/>
          </a:bodyPr>
          <a:lstStyle>
            <a:defPPr>
              <a:defRPr lang="en-US"/>
            </a:defPPr>
            <a:lvl1pPr>
              <a:defRPr b="1">
                <a:solidFill>
                  <a:schemeClr val="bg1"/>
                </a:solidFill>
                <a:effectLst>
                  <a:outerShdw blurRad="38100" dist="38100" dir="2700000" algn="tl">
                    <a:srgbClr val="000000">
                      <a:alpha val="43137"/>
                    </a:srgbClr>
                  </a:outerShdw>
                </a:effectLst>
                <a:latin typeface="Candara" panose="020E0502030303020204" pitchFamily="34" charset="0"/>
              </a:defRPr>
            </a:lvl1pPr>
          </a:lstStyle>
          <a:p>
            <a:pPr marL="0" marR="0" lvl="0" indent="0" algn="ctr" defTabSz="914400" rtl="0" eaLnBrk="1" fontAlgn="auto" latinLnBrk="0" hangingPunct="1">
              <a:lnSpc>
                <a:spcPts val="2000"/>
              </a:lnSpc>
              <a:spcBef>
                <a:spcPts val="0"/>
              </a:spcBef>
              <a:spcAft>
                <a:spcPts val="0"/>
              </a:spcAft>
              <a:buClrTx/>
              <a:buSzTx/>
              <a:buFontTx/>
              <a:buNone/>
              <a:tabLst/>
              <a:defRPr/>
            </a:pPr>
            <a:r>
              <a:rPr kumimoji="0" lang="en-ZA"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ndara" panose="020E0502030303020204" pitchFamily="34" charset="0"/>
                <a:ea typeface="+mn-ea"/>
                <a:cs typeface="+mn-cs"/>
              </a:rPr>
              <a:t>380 000</a:t>
            </a:r>
            <a:r>
              <a:rPr kumimoji="0" lang="en-ZA" sz="2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ndara" panose="020E0502030303020204" pitchFamily="34" charset="0"/>
                <a:ea typeface="+mn-ea"/>
                <a:cs typeface="+mn-cs"/>
              </a:rPr>
              <a:t>m2</a:t>
            </a:r>
            <a:r>
              <a:rPr kumimoji="0" lang="en-ZA" sz="4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ndara" panose="020E0502030303020204" pitchFamily="34" charset="0"/>
                <a:ea typeface="+mn-ea"/>
                <a:cs typeface="+mn-cs"/>
              </a:rPr>
              <a:t> </a:t>
            </a:r>
          </a:p>
          <a:p>
            <a:pPr marL="0" marR="0" lvl="0" indent="0" algn="ctr" defTabSz="914400" rtl="0" eaLnBrk="1" fontAlgn="auto" latinLnBrk="0" hangingPunct="1">
              <a:lnSpc>
                <a:spcPts val="2000"/>
              </a:lnSpc>
              <a:spcBef>
                <a:spcPts val="0"/>
              </a:spcBef>
              <a:spcAft>
                <a:spcPts val="0"/>
              </a:spcAft>
              <a:buClrTx/>
              <a:buSzTx/>
              <a:buFontTx/>
              <a:buNone/>
              <a:tabLst/>
              <a:defRPr/>
            </a:pPr>
            <a:r>
              <a:rPr kumimoji="0" lang="en-ZA" sz="1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ndara" panose="020E0502030303020204" pitchFamily="34" charset="0"/>
                <a:ea typeface="+mn-ea"/>
                <a:cs typeface="+mn-cs"/>
              </a:rPr>
              <a:t>available for purchase or lease during phase 1 &amp; 2</a:t>
            </a:r>
          </a:p>
        </p:txBody>
      </p:sp>
      <p:sp>
        <p:nvSpPr>
          <p:cNvPr id="7" name="TextBox 6">
            <a:extLst>
              <a:ext uri="{FF2B5EF4-FFF2-40B4-BE49-F238E27FC236}">
                <a16:creationId xmlns:a16="http://schemas.microsoft.com/office/drawing/2014/main" id="{23F62E5E-E9FF-CFAD-B86F-4D5680AF5237}"/>
              </a:ext>
            </a:extLst>
          </p:cNvPr>
          <p:cNvSpPr txBox="1"/>
          <p:nvPr/>
        </p:nvSpPr>
        <p:spPr>
          <a:xfrm>
            <a:off x="1050789" y="6097218"/>
            <a:ext cx="3756926" cy="584775"/>
          </a:xfrm>
          <a:prstGeom prst="rect">
            <a:avLst/>
          </a:prstGeom>
          <a:solidFill>
            <a:srgbClr val="025A38"/>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ndara" panose="020E0502030303020204" pitchFamily="34" charset="0"/>
                <a:ea typeface="+mn-ea"/>
                <a:cs typeface="+mn-cs"/>
              </a:rPr>
              <a:t>Contact NCEDA: 087 086 0350 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ndara" panose="020E0502030303020204" pitchFamily="34" charset="0"/>
                <a:ea typeface="+mn-ea"/>
                <a:cs typeface="+mn-cs"/>
              </a:rPr>
              <a:t>Dawid Kruiper Municipality: 054 338 7014 </a:t>
            </a:r>
          </a:p>
        </p:txBody>
      </p:sp>
      <p:pic>
        <p:nvPicPr>
          <p:cNvPr id="6" name="Picture 5">
            <a:extLst>
              <a:ext uri="{FF2B5EF4-FFF2-40B4-BE49-F238E27FC236}">
                <a16:creationId xmlns:a16="http://schemas.microsoft.com/office/drawing/2014/main" id="{38C5454C-43DF-76EF-54CC-36E98CAE233A}"/>
              </a:ext>
            </a:extLst>
          </p:cNvPr>
          <p:cNvPicPr>
            <a:picLocks noChangeAspect="1"/>
          </p:cNvPicPr>
          <p:nvPr/>
        </p:nvPicPr>
        <p:blipFill>
          <a:blip r:embed="rId8"/>
          <a:stretch>
            <a:fillRect/>
          </a:stretch>
        </p:blipFill>
        <p:spPr>
          <a:xfrm>
            <a:off x="422870" y="122099"/>
            <a:ext cx="3764040" cy="2384605"/>
          </a:xfrm>
          <a:prstGeom prst="roundRect">
            <a:avLst>
              <a:gd name="adj" fmla="val 0"/>
            </a:avLst>
          </a:prstGeom>
          <a:effectLst>
            <a:innerShdw blurRad="114300">
              <a:prstClr val="black"/>
            </a:innerShdw>
          </a:effectLst>
        </p:spPr>
      </p:pic>
    </p:spTree>
    <p:extLst>
      <p:ext uri="{BB962C8B-B14F-4D97-AF65-F5344CB8AC3E}">
        <p14:creationId xmlns:p14="http://schemas.microsoft.com/office/powerpoint/2010/main" val="12944746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7000"/>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A996B6E-96F6-4779-A8D0-19249095F32D}"/>
              </a:ext>
            </a:extLst>
          </p:cNvPr>
          <p:cNvSpPr txBox="1"/>
          <p:nvPr/>
        </p:nvSpPr>
        <p:spPr>
          <a:xfrm>
            <a:off x="0" y="0"/>
            <a:ext cx="12192000" cy="523220"/>
          </a:xfrm>
          <a:prstGeom prst="rect">
            <a:avLst/>
          </a:prstGeom>
          <a:solidFill>
            <a:srgbClr val="C8302C"/>
          </a:solidFill>
          <a:ln w="15875" cap="flat" cmpd="sng" algn="ctr">
            <a:noFill/>
            <a:prstDash val="solid"/>
          </a:ln>
          <a:effectLst/>
          <a:scene3d>
            <a:camera prst="orthographicFront"/>
            <a:lightRig rig="threePt" dir="t"/>
          </a:scene3d>
          <a:sp3d>
            <a:bevelT prst="angle"/>
          </a:sp3d>
        </p:spPr>
        <p:txBody>
          <a:bodyPr vert="horz" rtlCol="0" anchor="ctr"/>
          <a:lstStyle>
            <a:defPPr>
              <a:defRPr lang="en-US"/>
            </a:defPPr>
            <a:lvl1pPr algn="ctr">
              <a:buClr>
                <a:srgbClr val="000000"/>
              </a:buClr>
              <a:defRPr sz="3200" kern="0">
                <a:solidFill>
                  <a:prstClr val="white"/>
                </a:solidFill>
                <a:latin typeface="Tw Cen MT" panose="020B0602020104020603"/>
              </a:defRPr>
            </a:lvl1pPr>
          </a:lstStyle>
          <a:p>
            <a:r>
              <a:rPr lang="en-ZA" dirty="0"/>
              <a:t>KATHU INDUSTRIAL PARK</a:t>
            </a:r>
          </a:p>
        </p:txBody>
      </p:sp>
      <p:sp>
        <p:nvSpPr>
          <p:cNvPr id="4" name="TextBox 3">
            <a:extLst>
              <a:ext uri="{FF2B5EF4-FFF2-40B4-BE49-F238E27FC236}">
                <a16:creationId xmlns:a16="http://schemas.microsoft.com/office/drawing/2014/main" id="{170DFD6C-1D34-4DDB-A780-208268C8295D}"/>
              </a:ext>
            </a:extLst>
          </p:cNvPr>
          <p:cNvSpPr txBox="1"/>
          <p:nvPr/>
        </p:nvSpPr>
        <p:spPr>
          <a:xfrm>
            <a:off x="151357" y="523220"/>
            <a:ext cx="8906918" cy="267765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000000"/>
                </a:solidFill>
                <a:effectLst/>
                <a:uLnTx/>
                <a:uFillTx/>
                <a:latin typeface="Arial Narrow" panose="020B0606020202030204" pitchFamily="34" charset="0"/>
                <a:ea typeface="+mn-ea"/>
                <a:cs typeface="+mn-cs"/>
              </a:rPr>
              <a:t>Kathu Industrial Park: </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The Sishen Iron Ore Company (Pty) Ltd (SIOC) and the Industrial Development Corporation (IDC) have funded various studies to assess the feasibility of developing an industrial park to stimulate sustainable long-term economic development for the Northern Cape region. The envisaged development will attract a variety of tenants delivering industrial goods and services within a synergistic environment supported by </a:t>
            </a:r>
            <a:r>
              <a:rPr kumimoji="0" lang="en-US" sz="1200" b="0" i="0" u="none" strike="noStrike" kern="1200" cap="none" spc="0" normalizeH="0" baseline="0" noProof="0" dirty="0" err="1">
                <a:ln>
                  <a:noFill/>
                </a:ln>
                <a:solidFill>
                  <a:srgbClr val="000000"/>
                </a:solidFill>
                <a:effectLst/>
                <a:uLnTx/>
                <a:uFillTx/>
                <a:latin typeface="Arial Narrow" panose="020B0606020202030204" pitchFamily="34" charset="0"/>
                <a:ea typeface="+mn-ea"/>
                <a:cs typeface="+mn-cs"/>
              </a:rPr>
              <a:t>centralised</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services and complemented by a business incubation and training complex. With the mining industry being the largest real economic sector in the Northern Cape economy (based on contribution to GDP), the town of Kathu – located in the Gamagara Local Municipality (GLM) – is the preferred location due to its central proximity to the Postmasburg-</a:t>
            </a:r>
            <a:r>
              <a:rPr kumimoji="0" lang="en-US" sz="1200" b="0" i="0" u="none" strike="noStrike" kern="1200" cap="none" spc="0" normalizeH="0" baseline="0" noProof="0" dirty="0" err="1">
                <a:ln>
                  <a:noFill/>
                </a:ln>
                <a:solidFill>
                  <a:srgbClr val="000000"/>
                </a:solidFill>
                <a:effectLst/>
                <a:uLnTx/>
                <a:uFillTx/>
                <a:latin typeface="Arial Narrow" panose="020B0606020202030204" pitchFamily="34" charset="0"/>
                <a:ea typeface="+mn-ea"/>
                <a:cs typeface="+mn-cs"/>
              </a:rPr>
              <a:t>Hotazel</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iron-ore/manganese belt and various established and pending REIPPPP projects. It is envisaged that the Kathu Industrial Park (KIP) serve as a catalyst for accelerated growth of other economic sectors.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The bankability study has not only confirmed extensive interest from businesses with a vested interest in the Northern Cape region (</a:t>
            </a:r>
            <a:r>
              <a:rPr kumimoji="0" lang="en-US" sz="1200" b="0" i="0" u="none" strike="noStrike" kern="1200" cap="none" spc="0" normalizeH="0" baseline="0" noProof="0" dirty="0" err="1">
                <a:ln>
                  <a:noFill/>
                </a:ln>
                <a:solidFill>
                  <a:srgbClr val="000000"/>
                </a:solidFill>
                <a:effectLst/>
                <a:uLnTx/>
                <a:uFillTx/>
                <a:latin typeface="Arial Narrow" panose="020B0606020202030204" pitchFamily="34" charset="0"/>
                <a:ea typeface="+mn-ea"/>
                <a:cs typeface="+mn-cs"/>
              </a:rPr>
              <a:t>ie</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potential tenants), but has also confirmed the support of various key stakeholders as well as the commitment of investors and financiers. This development, located on the R380, is easily accessible from the N14 – a major service route between Johannesburg, the West Coast of South Africa and Botswana – and the Kathu airport. The study process has included an assessment of infrastructural requirements and has confirmed integration with GLM planning. The project is considered a key enabler for localized manufacturing initiatives anticipated via the Northern Cape Shared Value Initiative and Impact Catalyst.</a:t>
            </a:r>
          </a:p>
        </p:txBody>
      </p:sp>
      <p:sp>
        <p:nvSpPr>
          <p:cNvPr id="15" name="TextBox 14">
            <a:extLst>
              <a:ext uri="{FF2B5EF4-FFF2-40B4-BE49-F238E27FC236}">
                <a16:creationId xmlns:a16="http://schemas.microsoft.com/office/drawing/2014/main" id="{46237260-9284-446F-A0E3-1467A5680CD5}"/>
              </a:ext>
            </a:extLst>
          </p:cNvPr>
          <p:cNvSpPr txBox="1"/>
          <p:nvPr/>
        </p:nvSpPr>
        <p:spPr>
          <a:xfrm>
            <a:off x="151357" y="3508416"/>
            <a:ext cx="8906918"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YACgETiWKS8 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The KIP targets all economic sectors requiring serviced industrial space in the region, but with the major portion of the initial tenant makeup (study phase uptake) primarily serving the established mining sector, by virtue of the KIP’s central proximity to the Postmasburg-</a:t>
            </a:r>
            <a:r>
              <a:rPr kumimoji="0" lang="en-US" sz="1200" b="0" i="0" u="none" strike="noStrike" kern="1200" cap="none" spc="0" normalizeH="0" baseline="0" noProof="0" dirty="0" err="1">
                <a:ln>
                  <a:noFill/>
                </a:ln>
                <a:solidFill>
                  <a:srgbClr val="000000"/>
                </a:solidFill>
                <a:effectLst/>
                <a:uLnTx/>
                <a:uFillTx/>
                <a:latin typeface="Arial Narrow" panose="020B0606020202030204" pitchFamily="34" charset="0"/>
                <a:ea typeface="+mn-ea"/>
                <a:cs typeface="+mn-cs"/>
              </a:rPr>
              <a:t>Hotazel</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iron-ore/manganese belt. The KIP is also well positioned to serve the emerging REIPP sector in the region.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In addition to the ongoing development of business opportunities within the tenant supply chains, it will be the role of the KIP business incubator to expand coverage of the KIP into other sectors. Study phase tenant engagement and commitment to the project has covered all possible prospective tenants, regardless of size or level of development. The KIP development caters for every kind of tenant facilities, from large customized facilities through to smaller economically efficient mini-factories.</a:t>
            </a:r>
          </a:p>
        </p:txBody>
      </p:sp>
      <p:pic>
        <p:nvPicPr>
          <p:cNvPr id="3" name="Picture 2">
            <a:extLst>
              <a:ext uri="{FF2B5EF4-FFF2-40B4-BE49-F238E27FC236}">
                <a16:creationId xmlns:a16="http://schemas.microsoft.com/office/drawing/2014/main" id="{398C8165-DFBD-44E7-90D1-FA83E911DDF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32518" y="618159"/>
            <a:ext cx="2985240" cy="1394534"/>
          </a:xfrm>
          <a:prstGeom prst="rect">
            <a:avLst/>
          </a:prstGeom>
        </p:spPr>
      </p:pic>
      <p:sp>
        <p:nvSpPr>
          <p:cNvPr id="6" name="Rectangle 5">
            <a:extLst>
              <a:ext uri="{FF2B5EF4-FFF2-40B4-BE49-F238E27FC236}">
                <a16:creationId xmlns:a16="http://schemas.microsoft.com/office/drawing/2014/main" id="{A7711168-4CA7-4401-A98D-AA633933128E}"/>
              </a:ext>
            </a:extLst>
          </p:cNvPr>
          <p:cNvSpPr/>
          <p:nvPr/>
        </p:nvSpPr>
        <p:spPr>
          <a:xfrm>
            <a:off x="-333375" y="3244334"/>
            <a:ext cx="3609976" cy="369332"/>
          </a:xfrm>
          <a:prstGeom prst="rect">
            <a:avLst/>
          </a:prstGeom>
          <a:solidFill>
            <a:srgbClr val="0A5478"/>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angle"/>
          </a:sp3d>
        </p:spPr>
        <p:txBody>
          <a:bodyPr vert="horz" wrap="square" lIns="91440" tIns="45720" rIns="91440" bIns="45720" rtlCol="0" anchor="ctr">
            <a:spAutoFit/>
          </a:bodyPr>
          <a:lstStyle/>
          <a:p>
            <a:pPr marL="835025" marR="5080" lvl="0" indent="-822960" algn="ctr" defTabSz="914400" rtl="0" eaLnBrk="1" fontAlgn="auto" latinLnBrk="0" hangingPunct="1">
              <a:lnSpc>
                <a:spcPct val="100000"/>
              </a:lnSpc>
              <a:spcBef>
                <a:spcPts val="490"/>
              </a:spcBef>
              <a:spcAft>
                <a:spcPts val="0"/>
              </a:spcAft>
              <a:buClrTx/>
              <a:buSzTx/>
              <a:buFontTx/>
              <a:buNone/>
              <a:tabLst/>
              <a:defRPr/>
            </a:pPr>
            <a:r>
              <a:rPr kumimoji="0" lang="en-ZA" sz="18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TARGETED SECTORS</a:t>
            </a:r>
          </a:p>
        </p:txBody>
      </p:sp>
      <p:sp>
        <p:nvSpPr>
          <p:cNvPr id="11" name="Rectangle 10">
            <a:extLst>
              <a:ext uri="{FF2B5EF4-FFF2-40B4-BE49-F238E27FC236}">
                <a16:creationId xmlns:a16="http://schemas.microsoft.com/office/drawing/2014/main" id="{4D8AB9B8-A145-4E4B-84D2-E4FA03790EC8}"/>
              </a:ext>
            </a:extLst>
          </p:cNvPr>
          <p:cNvSpPr/>
          <p:nvPr/>
        </p:nvSpPr>
        <p:spPr>
          <a:xfrm>
            <a:off x="-333375" y="5262742"/>
            <a:ext cx="3609976" cy="369332"/>
          </a:xfrm>
          <a:prstGeom prst="rect">
            <a:avLst/>
          </a:prstGeom>
          <a:solidFill>
            <a:srgbClr val="0A5478"/>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angle"/>
          </a:sp3d>
        </p:spPr>
        <p:txBody>
          <a:bodyPr vert="horz" wrap="square" lIns="91440" tIns="45720" rIns="91440" bIns="45720" rtlCol="0" anchor="ctr">
            <a:spAutoFit/>
          </a:bodyPr>
          <a:lstStyle/>
          <a:p>
            <a:pPr marL="835025" marR="5080" lvl="0" indent="-822960" algn="ctr" defTabSz="914400" rtl="0" eaLnBrk="1" fontAlgn="auto" latinLnBrk="0" hangingPunct="1">
              <a:lnSpc>
                <a:spcPct val="100000"/>
              </a:lnSpc>
              <a:spcBef>
                <a:spcPts val="490"/>
              </a:spcBef>
              <a:spcAft>
                <a:spcPts val="0"/>
              </a:spcAft>
              <a:buClrTx/>
              <a:buSzTx/>
              <a:buFontTx/>
              <a:buNone/>
              <a:tabLst/>
              <a:defRPr/>
            </a:pPr>
            <a:r>
              <a:rPr kumimoji="0" lang="en-ZA" sz="18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PROJECT STATUS:</a:t>
            </a:r>
          </a:p>
        </p:txBody>
      </p:sp>
      <p:sp>
        <p:nvSpPr>
          <p:cNvPr id="13" name="TextBox 12">
            <a:extLst>
              <a:ext uri="{FF2B5EF4-FFF2-40B4-BE49-F238E27FC236}">
                <a16:creationId xmlns:a16="http://schemas.microsoft.com/office/drawing/2014/main" id="{10E2103E-404C-4DBE-8814-3B57F979206E}"/>
              </a:ext>
            </a:extLst>
          </p:cNvPr>
          <p:cNvSpPr txBox="1"/>
          <p:nvPr/>
        </p:nvSpPr>
        <p:spPr>
          <a:xfrm>
            <a:off x="151356" y="5720328"/>
            <a:ext cx="8906917" cy="83099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Bankability Study, Project Development Plan, Environmental Permitting, Land Re-zoning and various scope re-alignment and market studies completed. Investor Engagement Phase substantively completed (including investor term sheets and KIP formational agreements), with provisional commitment secured from IDC, </a:t>
            </a:r>
            <a:r>
              <a:rPr kumimoji="0" lang="en-US" sz="1200" b="0" i="0" u="none" strike="noStrike" kern="1200" cap="none" spc="0" normalizeH="0" baseline="0" noProof="0" dirty="0" err="1">
                <a:ln>
                  <a:noFill/>
                </a:ln>
                <a:solidFill>
                  <a:srgbClr val="000000"/>
                </a:solidFill>
                <a:effectLst/>
                <a:uLnTx/>
                <a:uFillTx/>
                <a:latin typeface="Arial Narrow" panose="020B0606020202030204" pitchFamily="34" charset="0"/>
                <a:ea typeface="+mn-ea"/>
                <a:cs typeface="+mn-cs"/>
              </a:rPr>
              <a:t>Kumba</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SIOC-CDT, </a:t>
            </a:r>
            <a:r>
              <a:rPr kumimoji="0" lang="en-US" sz="1200" b="0" i="0" u="none" strike="noStrike" kern="1200" cap="none" spc="0" normalizeH="0" baseline="0" noProof="0" dirty="0" err="1">
                <a:ln>
                  <a:noFill/>
                </a:ln>
                <a:solidFill>
                  <a:srgbClr val="000000"/>
                </a:solidFill>
                <a:effectLst/>
                <a:uLnTx/>
                <a:uFillTx/>
                <a:latin typeface="Arial Narrow" panose="020B0606020202030204" pitchFamily="34" charset="0"/>
                <a:ea typeface="+mn-ea"/>
                <a:cs typeface="+mn-cs"/>
              </a:rPr>
              <a:t>Assmang</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and South32, but with a funding shortfall of R120m still to be resolved prior to concluding KIP Formation and undertaking Phase 1 design development.</a:t>
            </a:r>
            <a:endParaRPr kumimoji="0" lang="en-ZA"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p:txBody>
      </p:sp>
      <p:pic>
        <p:nvPicPr>
          <p:cNvPr id="14" name="Picture 13">
            <a:extLst>
              <a:ext uri="{FF2B5EF4-FFF2-40B4-BE49-F238E27FC236}">
                <a16:creationId xmlns:a16="http://schemas.microsoft.com/office/drawing/2014/main" id="{73BC974F-A738-44A0-8495-B84A4082E3E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32518" y="4255154"/>
            <a:ext cx="4598810" cy="2522160"/>
          </a:xfrm>
          <a:prstGeom prst="roundRect">
            <a:avLst>
              <a:gd name="adj" fmla="val 25189"/>
            </a:avLst>
          </a:prstGeom>
          <a:scene3d>
            <a:camera prst="orthographicFront"/>
            <a:lightRig rig="threePt" dir="t"/>
          </a:scene3d>
          <a:sp3d>
            <a:bevelT prst="angle"/>
          </a:sp3d>
        </p:spPr>
      </p:pic>
      <p:pic>
        <p:nvPicPr>
          <p:cNvPr id="17" name="Picture 16">
            <a:extLst>
              <a:ext uri="{FF2B5EF4-FFF2-40B4-BE49-F238E27FC236}">
                <a16:creationId xmlns:a16="http://schemas.microsoft.com/office/drawing/2014/main" id="{D35C46D9-D5F8-4087-8F2D-A15A8490FF8E}"/>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436377" y="2178122"/>
            <a:ext cx="2377520" cy="1945094"/>
          </a:xfrm>
          <a:prstGeom prst="roundRect">
            <a:avLst>
              <a:gd name="adj" fmla="val 25189"/>
            </a:avLst>
          </a:prstGeom>
          <a:scene3d>
            <a:camera prst="orthographicFront"/>
            <a:lightRig rig="threePt" dir="t"/>
          </a:scene3d>
          <a:sp3d>
            <a:bevelT prst="angle"/>
          </a:sp3d>
        </p:spPr>
      </p:pic>
    </p:spTree>
    <p:extLst>
      <p:ext uri="{BB962C8B-B14F-4D97-AF65-F5344CB8AC3E}">
        <p14:creationId xmlns:p14="http://schemas.microsoft.com/office/powerpoint/2010/main" val="17777335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7000"/>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A996B6E-96F6-4779-A8D0-19249095F32D}"/>
              </a:ext>
            </a:extLst>
          </p:cNvPr>
          <p:cNvSpPr txBox="1"/>
          <p:nvPr/>
        </p:nvSpPr>
        <p:spPr>
          <a:xfrm>
            <a:off x="0" y="0"/>
            <a:ext cx="12192000" cy="523220"/>
          </a:xfrm>
          <a:prstGeom prst="rect">
            <a:avLst/>
          </a:prstGeom>
          <a:solidFill>
            <a:srgbClr val="054C6F"/>
          </a:solidFill>
          <a:ln w="15875" cap="flat" cmpd="sng" algn="ctr">
            <a:noFill/>
            <a:prstDash val="solid"/>
          </a:ln>
          <a:effectLst/>
          <a:scene3d>
            <a:camera prst="orthographicFront"/>
            <a:lightRig rig="threePt" dir="t"/>
          </a:scene3d>
          <a:sp3d>
            <a:bevelT prst="angle"/>
          </a:sp3d>
        </p:spPr>
        <p:txBody>
          <a:bodyPr vert="horz" rtlCol="0" anchor="ctr"/>
          <a:lstStyle>
            <a:defPPr>
              <a:defRPr lang="en-US"/>
            </a:defPPr>
            <a:lvl1pPr algn="ctr">
              <a:buClr>
                <a:srgbClr val="000000"/>
              </a:buClr>
              <a:defRPr sz="3200" kern="0">
                <a:solidFill>
                  <a:prstClr val="white"/>
                </a:solidFill>
                <a:latin typeface="Tw Cen MT" panose="020B0602020104020603"/>
              </a:defRPr>
            </a:lvl1pPr>
          </a:lstStyle>
          <a:p>
            <a:r>
              <a:rPr lang="en-ZA" dirty="0"/>
              <a:t>DE AAR RAIL LOGISTICS HUB</a:t>
            </a:r>
          </a:p>
        </p:txBody>
      </p:sp>
      <p:sp>
        <p:nvSpPr>
          <p:cNvPr id="4" name="TextBox 3">
            <a:extLst>
              <a:ext uri="{FF2B5EF4-FFF2-40B4-BE49-F238E27FC236}">
                <a16:creationId xmlns:a16="http://schemas.microsoft.com/office/drawing/2014/main" id="{170DFD6C-1D34-4DDB-A780-208268C8295D}"/>
              </a:ext>
            </a:extLst>
          </p:cNvPr>
          <p:cNvSpPr txBox="1"/>
          <p:nvPr/>
        </p:nvSpPr>
        <p:spPr>
          <a:xfrm>
            <a:off x="246789" y="629059"/>
            <a:ext cx="8783769" cy="267765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De Aar Logistics Hub: The Project entails the construction of an inland intermodal system comprising: Container Terminal, Vehicle parking Terminal, Warehouse/Cold room Terminal. The province has focused its priorities (in alignment with the National Development Plan – Vision 2030) and identified priorities to enhance the quality of life of the community. There are inefficiencies in the transport sector that restrict economic growth and job creation because over 80% of freight in South Africa is moved via road. The result of this is poor road conditions which have an impact on product quality, product losses, and substantial expenditure towards vehicle maintenance and related costs. The result is increased operational expenditure for miners and farmers.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The Northern Cape is a major exporter of table grapes, fruit, and meat and is responsible for much of the cattle, sheep, and goat farming in the country. Long distances and poor access to markets and storage facilities are limiting profitability for farmers. Small-scale and emerging farmers are excluded from exporting due to the lack of critical mass and other dynamics such as access to markets and financial resources. The mining sector has expressed similar concerns. Approximately 60% of the commodities from large producers are already moved from </a:t>
            </a:r>
            <a:r>
              <a:rPr kumimoji="0" lang="en-US" sz="1200" b="0" i="0" u="none" strike="noStrike" kern="1200" cap="none" spc="0" normalizeH="0" baseline="0" noProof="0" dirty="0" err="1">
                <a:ln>
                  <a:noFill/>
                </a:ln>
                <a:solidFill>
                  <a:srgbClr val="000000"/>
                </a:solidFill>
                <a:effectLst/>
                <a:uLnTx/>
                <a:uFillTx/>
                <a:latin typeface="Arial Narrow" panose="020B0606020202030204" pitchFamily="34" charset="0"/>
                <a:ea typeface="+mn-ea"/>
                <a:cs typeface="+mn-cs"/>
              </a:rPr>
              <a:t>Hotazel</a:t>
            </a: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by rail through the province via De Aar or Bloemfontein to Port Elizabeth. Various other commodities are moved via rail through the town of De Aar, of which the most notable are cement from the domestic market, coal, and lime, and containers holding general cargo and automotive components. Train drivers and locomotives are changed in De Aar which supports the concept of De Aar becoming a consolidation point for freight to ensure migration from road to rail due to its location and connectivity. The De Aar Logistics Hub serves as the first step for the long-term solution sought by the Northern</a:t>
            </a:r>
          </a:p>
        </p:txBody>
      </p:sp>
      <p:sp>
        <p:nvSpPr>
          <p:cNvPr id="15" name="TextBox 14">
            <a:extLst>
              <a:ext uri="{FF2B5EF4-FFF2-40B4-BE49-F238E27FC236}">
                <a16:creationId xmlns:a16="http://schemas.microsoft.com/office/drawing/2014/main" id="{46237260-9284-446F-A0E3-1467A5680CD5}"/>
              </a:ext>
            </a:extLst>
          </p:cNvPr>
          <p:cNvSpPr txBox="1"/>
          <p:nvPr/>
        </p:nvSpPr>
        <p:spPr>
          <a:xfrm>
            <a:off x="246789" y="4470627"/>
            <a:ext cx="8745331"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Potential commodity mix:</a:t>
            </a:r>
            <a:endPar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The Northern Cape has many commodities that can be traded and transported via the De Aar Logistics Hub which could serve as a catalyst for local and regional economic development.</a:t>
            </a:r>
          </a:p>
        </p:txBody>
      </p:sp>
      <p:sp>
        <p:nvSpPr>
          <p:cNvPr id="6" name="Rectangle 5">
            <a:extLst>
              <a:ext uri="{FF2B5EF4-FFF2-40B4-BE49-F238E27FC236}">
                <a16:creationId xmlns:a16="http://schemas.microsoft.com/office/drawing/2014/main" id="{A7711168-4CA7-4401-A98D-AA633933128E}"/>
              </a:ext>
            </a:extLst>
          </p:cNvPr>
          <p:cNvSpPr/>
          <p:nvPr/>
        </p:nvSpPr>
        <p:spPr>
          <a:xfrm>
            <a:off x="0" y="3393426"/>
            <a:ext cx="3609976" cy="369332"/>
          </a:xfrm>
          <a:prstGeom prst="rect">
            <a:avLst/>
          </a:prstGeom>
          <a:solidFill>
            <a:schemeClr val="accent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angle"/>
          </a:sp3d>
        </p:spPr>
        <p:txBody>
          <a:bodyPr vert="horz" wrap="square" lIns="91440" tIns="45720" rIns="91440" bIns="45720" rtlCol="0" anchor="ctr">
            <a:spAutoFit/>
          </a:bodyPr>
          <a:lstStyle/>
          <a:p>
            <a:pPr marL="835025" marR="5080" lvl="0" indent="-822960" algn="ctr" defTabSz="914400" rtl="0" eaLnBrk="1" fontAlgn="auto" latinLnBrk="0" hangingPunct="1">
              <a:lnSpc>
                <a:spcPct val="100000"/>
              </a:lnSpc>
              <a:spcBef>
                <a:spcPts val="490"/>
              </a:spcBef>
              <a:spcAft>
                <a:spcPts val="0"/>
              </a:spcAft>
              <a:buClrTx/>
              <a:buSzTx/>
              <a:buFontTx/>
              <a:buNone/>
              <a:tabLst/>
              <a:defRPr/>
            </a:pPr>
            <a:r>
              <a:rPr kumimoji="0" lang="en-ZA" sz="18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ECONOMIC IMPACT</a:t>
            </a:r>
          </a:p>
        </p:txBody>
      </p:sp>
      <p:pic>
        <p:nvPicPr>
          <p:cNvPr id="5" name="Picture 4">
            <a:extLst>
              <a:ext uri="{FF2B5EF4-FFF2-40B4-BE49-F238E27FC236}">
                <a16:creationId xmlns:a16="http://schemas.microsoft.com/office/drawing/2014/main" id="{BCD23184-CF59-408F-B554-2D6B05768AB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290656" y="2887773"/>
            <a:ext cx="2616117" cy="1733603"/>
          </a:xfrm>
          <a:prstGeom prst="roundRect">
            <a:avLst>
              <a:gd name="adj" fmla="val 25189"/>
            </a:avLst>
          </a:prstGeom>
          <a:scene3d>
            <a:camera prst="orthographicFront"/>
            <a:lightRig rig="threePt" dir="t"/>
          </a:scene3d>
          <a:sp3d>
            <a:bevelT prst="angle"/>
          </a:sp3d>
        </p:spPr>
      </p:pic>
      <p:pic>
        <p:nvPicPr>
          <p:cNvPr id="9" name="Picture 8">
            <a:extLst>
              <a:ext uri="{FF2B5EF4-FFF2-40B4-BE49-F238E27FC236}">
                <a16:creationId xmlns:a16="http://schemas.microsoft.com/office/drawing/2014/main" id="{C3A08F3B-32F8-4454-BF33-48A8B493D41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195395" y="5174179"/>
            <a:ext cx="5945993" cy="1683821"/>
          </a:xfrm>
          <a:prstGeom prst="rect">
            <a:avLst/>
          </a:prstGeom>
        </p:spPr>
      </p:pic>
      <p:pic>
        <p:nvPicPr>
          <p:cNvPr id="12" name="Picture 11">
            <a:extLst>
              <a:ext uri="{FF2B5EF4-FFF2-40B4-BE49-F238E27FC236}">
                <a16:creationId xmlns:a16="http://schemas.microsoft.com/office/drawing/2014/main" id="{7CB57522-EA90-4303-8C6C-304CAD363C6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290656" y="4816632"/>
            <a:ext cx="3609976" cy="2031053"/>
          </a:xfrm>
          <a:prstGeom prst="roundRect">
            <a:avLst>
              <a:gd name="adj" fmla="val 25189"/>
            </a:avLst>
          </a:prstGeom>
          <a:scene3d>
            <a:camera prst="orthographicFront"/>
            <a:lightRig rig="threePt" dir="t"/>
          </a:scene3d>
          <a:sp3d>
            <a:bevelT prst="angle"/>
          </a:sp3d>
        </p:spPr>
      </p:pic>
      <p:sp>
        <p:nvSpPr>
          <p:cNvPr id="18" name="Rectangle 17">
            <a:extLst>
              <a:ext uri="{FF2B5EF4-FFF2-40B4-BE49-F238E27FC236}">
                <a16:creationId xmlns:a16="http://schemas.microsoft.com/office/drawing/2014/main" id="{AF155A9A-3F01-456C-800C-B8D0A04D6D7C}"/>
              </a:ext>
            </a:extLst>
          </p:cNvPr>
          <p:cNvSpPr/>
          <p:nvPr/>
        </p:nvSpPr>
        <p:spPr>
          <a:xfrm>
            <a:off x="-114300" y="5453354"/>
            <a:ext cx="3237303" cy="1051570"/>
          </a:xfrm>
          <a:prstGeom prst="rect">
            <a:avLst/>
          </a:prstGeom>
          <a:solidFill>
            <a:schemeClr val="accent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angle"/>
          </a:sp3d>
        </p:spPr>
        <p:txBody>
          <a:bodyPr vert="horz" wrap="square" lIns="91440" tIns="45720" rIns="91440" bIns="45720" rtlCol="0" anchor="ctr">
            <a:spAutoFit/>
          </a:bodyPr>
          <a:lstStyle/>
          <a:p>
            <a:pPr marL="835025" marR="5080" lvl="0" indent="-822960" algn="ctr" defTabSz="914400" rtl="0" eaLnBrk="1" fontAlgn="auto" latinLnBrk="0" hangingPunct="1">
              <a:lnSpc>
                <a:spcPct val="100000"/>
              </a:lnSpc>
              <a:spcBef>
                <a:spcPts val="490"/>
              </a:spcBef>
              <a:spcAft>
                <a:spcPts val="0"/>
              </a:spcAft>
              <a:buClrTx/>
              <a:buSzTx/>
              <a:buFontTx/>
              <a:buNone/>
              <a:tabLst/>
              <a:defRPr/>
            </a:pPr>
            <a:r>
              <a:rPr kumimoji="0" lang="en-ZA" sz="18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POTENTIAL</a:t>
            </a:r>
          </a:p>
          <a:p>
            <a:pPr marL="835025" marR="5080" lvl="0" indent="-822960" algn="ctr" defTabSz="914400" rtl="0" eaLnBrk="1" fontAlgn="auto" latinLnBrk="0" hangingPunct="1">
              <a:lnSpc>
                <a:spcPct val="100000"/>
              </a:lnSpc>
              <a:spcBef>
                <a:spcPts val="490"/>
              </a:spcBef>
              <a:spcAft>
                <a:spcPts val="0"/>
              </a:spcAft>
              <a:buClrTx/>
              <a:buSzTx/>
              <a:buFontTx/>
              <a:buNone/>
              <a:tabLst/>
              <a:defRPr/>
            </a:pPr>
            <a:r>
              <a:rPr kumimoji="0" lang="en-ZA" sz="18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COMMODITY </a:t>
            </a:r>
          </a:p>
          <a:p>
            <a:pPr marL="835025" marR="5080" lvl="0" indent="-822960" algn="ctr" defTabSz="914400" rtl="0" eaLnBrk="1" fontAlgn="auto" latinLnBrk="0" hangingPunct="1">
              <a:lnSpc>
                <a:spcPct val="100000"/>
              </a:lnSpc>
              <a:spcBef>
                <a:spcPts val="490"/>
              </a:spcBef>
              <a:spcAft>
                <a:spcPts val="0"/>
              </a:spcAft>
              <a:buClrTx/>
              <a:buSzTx/>
              <a:buFontTx/>
              <a:buNone/>
              <a:tabLst/>
              <a:defRPr/>
            </a:pPr>
            <a:r>
              <a:rPr kumimoji="0" lang="en-ZA" sz="18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MIX &amp; VOLUMES</a:t>
            </a:r>
          </a:p>
        </p:txBody>
      </p:sp>
      <p:sp>
        <p:nvSpPr>
          <p:cNvPr id="22" name="TextBox 21">
            <a:extLst>
              <a:ext uri="{FF2B5EF4-FFF2-40B4-BE49-F238E27FC236}">
                <a16:creationId xmlns:a16="http://schemas.microsoft.com/office/drawing/2014/main" id="{D547D76B-F2AF-42E3-AFDB-BEA1DE06E037}"/>
              </a:ext>
            </a:extLst>
          </p:cNvPr>
          <p:cNvSpPr txBox="1"/>
          <p:nvPr/>
        </p:nvSpPr>
        <p:spPr>
          <a:xfrm>
            <a:off x="285226" y="3780863"/>
            <a:ext cx="8745331"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Container terminal – consolidation of freight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Agricultural warehouse                            Storage facilities                         Vehicle storage yard.</a:t>
            </a:r>
          </a:p>
        </p:txBody>
      </p:sp>
      <p:sp>
        <p:nvSpPr>
          <p:cNvPr id="23" name="Oval 22">
            <a:extLst>
              <a:ext uri="{FF2B5EF4-FFF2-40B4-BE49-F238E27FC236}">
                <a16:creationId xmlns:a16="http://schemas.microsoft.com/office/drawing/2014/main" id="{DE416B0E-B0BB-4D82-82B3-622F1C9610B1}"/>
              </a:ext>
            </a:extLst>
          </p:cNvPr>
          <p:cNvSpPr/>
          <p:nvPr/>
        </p:nvSpPr>
        <p:spPr>
          <a:xfrm>
            <a:off x="25127" y="4199250"/>
            <a:ext cx="286948" cy="271377"/>
          </a:xfrm>
          <a:prstGeom prst="ellipse">
            <a:avLst/>
          </a:prstGeom>
          <a:solidFill>
            <a:srgbClr val="C8302C"/>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Oval 23">
            <a:extLst>
              <a:ext uri="{FF2B5EF4-FFF2-40B4-BE49-F238E27FC236}">
                <a16:creationId xmlns:a16="http://schemas.microsoft.com/office/drawing/2014/main" id="{8344EC13-160B-4C94-822B-DDE1D9299A8D}"/>
              </a:ext>
            </a:extLst>
          </p:cNvPr>
          <p:cNvSpPr/>
          <p:nvPr/>
        </p:nvSpPr>
        <p:spPr>
          <a:xfrm>
            <a:off x="3501752" y="4203927"/>
            <a:ext cx="286948" cy="271377"/>
          </a:xfrm>
          <a:prstGeom prst="ellipse">
            <a:avLst/>
          </a:prstGeom>
          <a:solidFill>
            <a:srgbClr val="C8302C"/>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Oval 24">
            <a:extLst>
              <a:ext uri="{FF2B5EF4-FFF2-40B4-BE49-F238E27FC236}">
                <a16:creationId xmlns:a16="http://schemas.microsoft.com/office/drawing/2014/main" id="{34ABEE2F-B256-4D2F-8024-2920E3021FBF}"/>
              </a:ext>
            </a:extLst>
          </p:cNvPr>
          <p:cNvSpPr/>
          <p:nvPr/>
        </p:nvSpPr>
        <p:spPr>
          <a:xfrm>
            <a:off x="6336254" y="4199250"/>
            <a:ext cx="286948" cy="271377"/>
          </a:xfrm>
          <a:prstGeom prst="ellipse">
            <a:avLst/>
          </a:prstGeom>
          <a:solidFill>
            <a:srgbClr val="C8302C"/>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7" name="Picture 26">
            <a:extLst>
              <a:ext uri="{FF2B5EF4-FFF2-40B4-BE49-F238E27FC236}">
                <a16:creationId xmlns:a16="http://schemas.microsoft.com/office/drawing/2014/main" id="{7030F7F7-C7A9-4E63-9673-2206307BDBB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290656" y="602723"/>
            <a:ext cx="2616116" cy="2137901"/>
          </a:xfrm>
          <a:prstGeom prst="roundRect">
            <a:avLst>
              <a:gd name="adj" fmla="val 25189"/>
            </a:avLst>
          </a:prstGeom>
          <a:scene3d>
            <a:camera prst="orthographicFront"/>
            <a:lightRig rig="threePt" dir="t"/>
          </a:scene3d>
          <a:sp3d>
            <a:bevelT prst="angle"/>
          </a:sp3d>
        </p:spPr>
      </p:pic>
    </p:spTree>
    <p:extLst>
      <p:ext uri="{BB962C8B-B14F-4D97-AF65-F5344CB8AC3E}">
        <p14:creationId xmlns:p14="http://schemas.microsoft.com/office/powerpoint/2010/main" val="20137068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5" name="Rectangle 4">
            <a:extLst>
              <a:ext uri="{FF2B5EF4-FFF2-40B4-BE49-F238E27FC236}">
                <a16:creationId xmlns:a16="http://schemas.microsoft.com/office/drawing/2014/main" id="{8867EACF-E011-44FF-86C3-F994C2459B95}"/>
              </a:ext>
            </a:extLst>
          </p:cNvPr>
          <p:cNvSpPr/>
          <p:nvPr/>
        </p:nvSpPr>
        <p:spPr>
          <a:xfrm>
            <a:off x="1" y="0"/>
            <a:ext cx="12191999" cy="5849097"/>
          </a:xfrm>
          <a:prstGeom prst="rect">
            <a:avLst/>
          </a:prstGeom>
          <a:solidFill>
            <a:schemeClr val="tx1">
              <a:lumMod val="95000"/>
              <a:lumOff val="5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ZA" sz="2400" b="0" i="0" u="none" strike="noStrike" kern="1200" cap="none" spc="0" normalizeH="0" baseline="0" noProof="0" dirty="0">
              <a:ln>
                <a:noFill/>
              </a:ln>
              <a:solidFill>
                <a:prstClr val="white"/>
              </a:solidFill>
              <a:effectLst/>
              <a:uLnTx/>
              <a:uFillTx/>
              <a:latin typeface="Tw Cen MT" panose="020B0602020104020603"/>
              <a:ea typeface="+mn-ea"/>
              <a:cs typeface="+mn-cs"/>
              <a:sym typeface="Arial"/>
            </a:endParaRPr>
          </a:p>
        </p:txBody>
      </p:sp>
      <p:sp>
        <p:nvSpPr>
          <p:cNvPr id="4" name="Rectangle 3">
            <a:extLst>
              <a:ext uri="{FF2B5EF4-FFF2-40B4-BE49-F238E27FC236}">
                <a16:creationId xmlns:a16="http://schemas.microsoft.com/office/drawing/2014/main" id="{94B49E7A-922D-98C3-BF9D-A2415F130EBF}"/>
              </a:ext>
            </a:extLst>
          </p:cNvPr>
          <p:cNvSpPr/>
          <p:nvPr/>
        </p:nvSpPr>
        <p:spPr>
          <a:xfrm>
            <a:off x="0" y="1017033"/>
            <a:ext cx="12192000" cy="4659945"/>
          </a:xfrm>
          <a:prstGeom prst="rect">
            <a:avLst/>
          </a:prstGeom>
          <a:solidFill>
            <a:schemeClr val="tx1">
              <a:lumMod val="95000"/>
              <a:lumOff val="5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ZA" sz="2400" b="0" i="0" u="none" strike="noStrike" kern="1200" cap="none" spc="0" normalizeH="0" baseline="0" noProof="0" dirty="0">
              <a:ln>
                <a:noFill/>
              </a:ln>
              <a:solidFill>
                <a:prstClr val="white"/>
              </a:solidFill>
              <a:effectLst/>
              <a:uLnTx/>
              <a:uFillTx/>
              <a:latin typeface="Tw Cen MT" panose="020B0602020104020603"/>
              <a:ea typeface="+mn-ea"/>
              <a:cs typeface="+mn-cs"/>
              <a:sym typeface="Arial"/>
            </a:endParaRPr>
          </a:p>
        </p:txBody>
      </p:sp>
      <p:sp>
        <p:nvSpPr>
          <p:cNvPr id="91" name="Google Shape;91;p13"/>
          <p:cNvSpPr txBox="1">
            <a:spLocks noGrp="1"/>
          </p:cNvSpPr>
          <p:nvPr>
            <p:ph type="ctrTitle"/>
          </p:nvPr>
        </p:nvSpPr>
        <p:spPr>
          <a:xfrm>
            <a:off x="83397" y="3862450"/>
            <a:ext cx="10241280" cy="964400"/>
          </a:xfrm>
          <a:prstGeom prst="rect">
            <a:avLst/>
          </a:prstGeom>
        </p:spPr>
        <p:txBody>
          <a:bodyPr spcFirstLastPara="1" vert="horz" wrap="square" lIns="0" tIns="0" rIns="0" bIns="0" rtlCol="0" anchor="t" anchorCtr="0">
            <a:noAutofit/>
          </a:bodyPr>
          <a:lstStyle/>
          <a:p>
            <a:pPr algn="ctr"/>
            <a:r>
              <a:rPr lang="en-ZA" sz="8800" dirty="0">
                <a:solidFill>
                  <a:schemeClr val="bg1"/>
                </a:solidFill>
                <a:effectLst>
                  <a:outerShdw blurRad="38100" dist="38100" dir="2700000" algn="tl">
                    <a:srgbClr val="000000">
                      <a:alpha val="43137"/>
                    </a:srgbClr>
                  </a:outerShdw>
                </a:effectLst>
                <a:latin typeface="Candara" panose="020E0502030303020204" pitchFamily="34" charset="0"/>
              </a:rPr>
              <a:t>THANK YOU</a:t>
            </a:r>
            <a:endParaRPr sz="8800"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
        <p:nvSpPr>
          <p:cNvPr id="11" name="Rectangle 10">
            <a:extLst>
              <a:ext uri="{FF2B5EF4-FFF2-40B4-BE49-F238E27FC236}">
                <a16:creationId xmlns:a16="http://schemas.microsoft.com/office/drawing/2014/main" id="{7D1D7E34-E2B9-473C-9388-8D6F24E797B9}"/>
              </a:ext>
            </a:extLst>
          </p:cNvPr>
          <p:cNvSpPr/>
          <p:nvPr/>
        </p:nvSpPr>
        <p:spPr>
          <a:xfrm>
            <a:off x="0" y="5849100"/>
            <a:ext cx="12192000" cy="1008900"/>
          </a:xfrm>
          <a:prstGeom prst="rect">
            <a:avLst/>
          </a:prstGeom>
          <a:solidFill>
            <a:schemeClr val="bg1">
              <a:lumMod val="95000"/>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ZA" sz="2400" b="0" i="0" u="none" strike="noStrike" kern="1200" cap="none" spc="0" normalizeH="0" baseline="0" noProof="0" dirty="0">
              <a:ln>
                <a:noFill/>
              </a:ln>
              <a:solidFill>
                <a:prstClr val="white"/>
              </a:solidFill>
              <a:effectLst/>
              <a:uLnTx/>
              <a:uFillTx/>
              <a:latin typeface="Tw Cen MT" panose="020B0602020104020603"/>
              <a:ea typeface="+mn-ea"/>
              <a:cs typeface="+mn-cs"/>
              <a:sym typeface="Arial"/>
            </a:endParaRPr>
          </a:p>
        </p:txBody>
      </p:sp>
      <p:pic>
        <p:nvPicPr>
          <p:cNvPr id="13" name="Picture 12">
            <a:extLst>
              <a:ext uri="{FF2B5EF4-FFF2-40B4-BE49-F238E27FC236}">
                <a16:creationId xmlns:a16="http://schemas.microsoft.com/office/drawing/2014/main" id="{CD8DC31D-FBE2-4CB3-A6E0-BFA638548BF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82091" y="5940583"/>
            <a:ext cx="2833187" cy="825932"/>
          </a:xfrm>
          <a:prstGeom prst="rect">
            <a:avLst/>
          </a:prstGeom>
        </p:spPr>
      </p:pic>
      <p:pic>
        <p:nvPicPr>
          <p:cNvPr id="7" name="Picture 2">
            <a:extLst>
              <a:ext uri="{FF2B5EF4-FFF2-40B4-BE49-F238E27FC236}">
                <a16:creationId xmlns:a16="http://schemas.microsoft.com/office/drawing/2014/main" id="{A11B435A-4BED-493B-D6FA-FF518E60FEF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393937" y="5894350"/>
            <a:ext cx="1167173" cy="91839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5DF9CE87-CC88-B5DB-84D7-9D0CB78294F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706916" y="5768463"/>
            <a:ext cx="1167173" cy="1167173"/>
          </a:xfrm>
          <a:prstGeom prst="rect">
            <a:avLst/>
          </a:prstGeom>
          <a:effectLst>
            <a:glow>
              <a:schemeClr val="tx1">
                <a:lumMod val="95000"/>
                <a:lumOff val="5000"/>
                <a:alpha val="45000"/>
              </a:schemeClr>
            </a:glow>
          </a:effectLst>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94F19C6D-BF52-E7F8-B18C-B64A7B05936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918360" y="6090585"/>
            <a:ext cx="2847720" cy="621686"/>
          </a:xfrm>
          <a:prstGeom prst="rect">
            <a:avLst/>
          </a:prstGeom>
          <a:effectLst>
            <a:glow rad="76200">
              <a:schemeClr val="tx1">
                <a:lumMod val="95000"/>
                <a:lumOff val="5000"/>
                <a:alpha val="60000"/>
              </a:schemeClr>
            </a:glow>
          </a:effectLst>
        </p:spPr>
      </p:pic>
      <p:pic>
        <p:nvPicPr>
          <p:cNvPr id="2" name="Picture 1">
            <a:extLst>
              <a:ext uri="{FF2B5EF4-FFF2-40B4-BE49-F238E27FC236}">
                <a16:creationId xmlns:a16="http://schemas.microsoft.com/office/drawing/2014/main" id="{2826B078-6D96-5704-1C4D-AED68C754230}"/>
              </a:ext>
            </a:extLst>
          </p:cNvPr>
          <p:cNvPicPr>
            <a:picLocks noChangeAspect="1"/>
          </p:cNvPicPr>
          <p:nvPr/>
        </p:nvPicPr>
        <p:blipFill>
          <a:blip r:embed="rId7"/>
          <a:stretch>
            <a:fillRect/>
          </a:stretch>
        </p:blipFill>
        <p:spPr>
          <a:xfrm>
            <a:off x="3071663" y="1819534"/>
            <a:ext cx="4264747" cy="1986037"/>
          </a:xfrm>
          <a:prstGeom prst="rect">
            <a:avLst/>
          </a:prstGeom>
        </p:spPr>
      </p:pic>
      <p:pic>
        <p:nvPicPr>
          <p:cNvPr id="3" name="Picture 2">
            <a:extLst>
              <a:ext uri="{FF2B5EF4-FFF2-40B4-BE49-F238E27FC236}">
                <a16:creationId xmlns:a16="http://schemas.microsoft.com/office/drawing/2014/main" id="{BA24388A-9ADD-8F89-79F9-2F4FF5349BBE}"/>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155676" y="2794030"/>
            <a:ext cx="2285645" cy="2253678"/>
          </a:xfrm>
          <a:prstGeom prst="roundRect">
            <a:avLst>
              <a:gd name="adj" fmla="val 7651"/>
            </a:avLst>
          </a:prstGeom>
        </p:spPr>
      </p:pic>
      <p:sp>
        <p:nvSpPr>
          <p:cNvPr id="6" name="TextBox 5">
            <a:extLst>
              <a:ext uri="{FF2B5EF4-FFF2-40B4-BE49-F238E27FC236}">
                <a16:creationId xmlns:a16="http://schemas.microsoft.com/office/drawing/2014/main" id="{DB69DF3B-8AD0-623E-801D-D7AC1192CA1A}"/>
              </a:ext>
            </a:extLst>
          </p:cNvPr>
          <p:cNvSpPr txBox="1"/>
          <p:nvPr/>
        </p:nvSpPr>
        <p:spPr>
          <a:xfrm>
            <a:off x="-28645" y="-8880"/>
            <a:ext cx="12192000" cy="1586929"/>
          </a:xfrm>
          <a:prstGeom prst="roundRect">
            <a:avLst/>
          </a:prstGeom>
          <a:gradFill flip="none" rotWithShape="1">
            <a:gsLst>
              <a:gs pos="0">
                <a:schemeClr val="accent3">
                  <a:lumMod val="0"/>
                  <a:lumOff val="100000"/>
                </a:schemeClr>
              </a:gs>
              <a:gs pos="49000">
                <a:schemeClr val="accent3">
                  <a:lumMod val="0"/>
                  <a:lumOff val="100000"/>
                  <a:alpha val="41000"/>
                </a:schemeClr>
              </a:gs>
              <a:gs pos="100000">
                <a:schemeClr val="accent3">
                  <a:lumMod val="100000"/>
                </a:schemeClr>
              </a:gs>
            </a:gsLst>
            <a:path path="circle">
              <a:fillToRect l="50000" t="-80000" r="50000" b="180000"/>
            </a:path>
            <a:tileRect/>
          </a:gra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white"/>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en-US" sz="3600" b="1" i="1" dirty="0">
                <a:solidFill>
                  <a:srgbClr val="0E3C54"/>
                </a:solidFill>
                <a:effectLst>
                  <a:outerShdw blurRad="38100" dist="38100" dir="2700000" algn="tl">
                    <a:srgbClr val="000000">
                      <a:alpha val="43137"/>
                    </a:srgbClr>
                  </a:outerShdw>
                </a:effectLst>
                <a:latin typeface="Candara" panose="020E0502030303020204" pitchFamily="34" charset="0"/>
                <a:cs typeface="Arial" panose="020B0604020202020204" pitchFamily="34" charset="0"/>
              </a:rPr>
              <a:t>The prime investment destination  offering you the best ranging from Mother Earth to the galaxy......</a:t>
            </a:r>
          </a:p>
        </p:txBody>
      </p:sp>
    </p:spTree>
    <p:extLst>
      <p:ext uri="{BB962C8B-B14F-4D97-AF65-F5344CB8AC3E}">
        <p14:creationId xmlns:p14="http://schemas.microsoft.com/office/powerpoint/2010/main" val="3426852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1EE5CD-3361-4A48-8DD3-A2B092C934A2}" type="slidenum">
              <a:rPr kumimoji="0" lang="en-ZA"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ZA"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110594" name="Picture 2" descr="C:\Users\Hlouw\Pictures\NC Map.jp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0" y="0"/>
            <a:ext cx="12192000" cy="6858000"/>
          </a:xfrm>
          <a:prstGeom prst="rect">
            <a:avLst/>
          </a:prstGeom>
          <a:noFill/>
        </p:spPr>
      </p:pic>
      <p:grpSp>
        <p:nvGrpSpPr>
          <p:cNvPr id="4" name="Group 3">
            <a:extLst>
              <a:ext uri="{FF2B5EF4-FFF2-40B4-BE49-F238E27FC236}">
                <a16:creationId xmlns:a16="http://schemas.microsoft.com/office/drawing/2014/main" id="{46FDA003-9089-4DC6-8489-68A27CBD9828}"/>
              </a:ext>
            </a:extLst>
          </p:cNvPr>
          <p:cNvGrpSpPr/>
          <p:nvPr/>
        </p:nvGrpSpPr>
        <p:grpSpPr>
          <a:xfrm>
            <a:off x="1156087" y="74646"/>
            <a:ext cx="5512773" cy="5497816"/>
            <a:chOff x="2158483" y="74646"/>
            <a:chExt cx="4916464" cy="5497816"/>
          </a:xfrm>
        </p:grpSpPr>
        <p:sp>
          <p:nvSpPr>
            <p:cNvPr id="5" name="Oval 4"/>
            <p:cNvSpPr/>
            <p:nvPr/>
          </p:nvSpPr>
          <p:spPr>
            <a:xfrm flipH="1">
              <a:off x="6312024" y="2852936"/>
              <a:ext cx="7200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Freeform 7"/>
            <p:cNvSpPr/>
            <p:nvPr/>
          </p:nvSpPr>
          <p:spPr>
            <a:xfrm>
              <a:off x="2942272" y="743629"/>
              <a:ext cx="4132675" cy="4828833"/>
            </a:xfrm>
            <a:custGeom>
              <a:avLst/>
              <a:gdLst>
                <a:gd name="connsiteX0" fmla="*/ 1738 w 4132675"/>
                <a:gd name="connsiteY0" fmla="*/ 3677765 h 4828833"/>
                <a:gd name="connsiteX1" fmla="*/ 44769 w 4132675"/>
                <a:gd name="connsiteY1" fmla="*/ 3613219 h 4828833"/>
                <a:gd name="connsiteX2" fmla="*/ 87800 w 4132675"/>
                <a:gd name="connsiteY2" fmla="*/ 3559431 h 4828833"/>
                <a:gd name="connsiteX3" fmla="*/ 98557 w 4132675"/>
                <a:gd name="connsiteY3" fmla="*/ 3484127 h 4828833"/>
                <a:gd name="connsiteX4" fmla="*/ 163103 w 4132675"/>
                <a:gd name="connsiteY4" fmla="*/ 3441097 h 4828833"/>
                <a:gd name="connsiteX5" fmla="*/ 227649 w 4132675"/>
                <a:gd name="connsiteY5" fmla="*/ 3430339 h 4828833"/>
                <a:gd name="connsiteX6" fmla="*/ 249164 w 4132675"/>
                <a:gd name="connsiteY6" fmla="*/ 3398066 h 4828833"/>
                <a:gd name="connsiteX7" fmla="*/ 259922 w 4132675"/>
                <a:gd name="connsiteY7" fmla="*/ 3344278 h 4828833"/>
                <a:gd name="connsiteX8" fmla="*/ 270680 w 4132675"/>
                <a:gd name="connsiteY8" fmla="*/ 3312005 h 4828833"/>
                <a:gd name="connsiteX9" fmla="*/ 302953 w 4132675"/>
                <a:gd name="connsiteY9" fmla="*/ 3301247 h 4828833"/>
                <a:gd name="connsiteX10" fmla="*/ 335225 w 4132675"/>
                <a:gd name="connsiteY10" fmla="*/ 3279732 h 4828833"/>
                <a:gd name="connsiteX11" fmla="*/ 345983 w 4132675"/>
                <a:gd name="connsiteY11" fmla="*/ 3247459 h 4828833"/>
                <a:gd name="connsiteX12" fmla="*/ 324468 w 4132675"/>
                <a:gd name="connsiteY12" fmla="*/ 3215186 h 4828833"/>
                <a:gd name="connsiteX13" fmla="*/ 313710 w 4132675"/>
                <a:gd name="connsiteY13" fmla="*/ 3182913 h 4828833"/>
                <a:gd name="connsiteX14" fmla="*/ 345983 w 4132675"/>
                <a:gd name="connsiteY14" fmla="*/ 3172156 h 4828833"/>
                <a:gd name="connsiteX15" fmla="*/ 378256 w 4132675"/>
                <a:gd name="connsiteY15" fmla="*/ 3182913 h 4828833"/>
                <a:gd name="connsiteX16" fmla="*/ 432044 w 4132675"/>
                <a:gd name="connsiteY16" fmla="*/ 3193671 h 4828833"/>
                <a:gd name="connsiteX17" fmla="*/ 496590 w 4132675"/>
                <a:gd name="connsiteY17" fmla="*/ 3279732 h 4828833"/>
                <a:gd name="connsiteX18" fmla="*/ 518105 w 4132675"/>
                <a:gd name="connsiteY18" fmla="*/ 3312005 h 4828833"/>
                <a:gd name="connsiteX19" fmla="*/ 571894 w 4132675"/>
                <a:gd name="connsiteY19" fmla="*/ 3355036 h 4828833"/>
                <a:gd name="connsiteX20" fmla="*/ 582651 w 4132675"/>
                <a:gd name="connsiteY20" fmla="*/ 3387308 h 4828833"/>
                <a:gd name="connsiteX21" fmla="*/ 593409 w 4132675"/>
                <a:gd name="connsiteY21" fmla="*/ 3473370 h 4828833"/>
                <a:gd name="connsiteX22" fmla="*/ 604167 w 4132675"/>
                <a:gd name="connsiteY22" fmla="*/ 3570188 h 4828833"/>
                <a:gd name="connsiteX23" fmla="*/ 625682 w 4132675"/>
                <a:gd name="connsiteY23" fmla="*/ 3634734 h 4828833"/>
                <a:gd name="connsiteX24" fmla="*/ 647197 w 4132675"/>
                <a:gd name="connsiteY24" fmla="*/ 3710038 h 4828833"/>
                <a:gd name="connsiteX25" fmla="*/ 657955 w 4132675"/>
                <a:gd name="connsiteY25" fmla="*/ 3935948 h 4828833"/>
                <a:gd name="connsiteX26" fmla="*/ 679470 w 4132675"/>
                <a:gd name="connsiteY26" fmla="*/ 4043525 h 4828833"/>
                <a:gd name="connsiteX27" fmla="*/ 700985 w 4132675"/>
                <a:gd name="connsiteY27" fmla="*/ 4075798 h 4828833"/>
                <a:gd name="connsiteX28" fmla="*/ 733258 w 4132675"/>
                <a:gd name="connsiteY28" fmla="*/ 4086556 h 4828833"/>
                <a:gd name="connsiteX29" fmla="*/ 744016 w 4132675"/>
                <a:gd name="connsiteY29" fmla="*/ 4118828 h 4828833"/>
                <a:gd name="connsiteX30" fmla="*/ 819320 w 4132675"/>
                <a:gd name="connsiteY30" fmla="*/ 4183374 h 4828833"/>
                <a:gd name="connsiteX31" fmla="*/ 905381 w 4132675"/>
                <a:gd name="connsiteY31" fmla="*/ 4258678 h 4828833"/>
                <a:gd name="connsiteX32" fmla="*/ 937654 w 4132675"/>
                <a:gd name="connsiteY32" fmla="*/ 4269436 h 4828833"/>
                <a:gd name="connsiteX33" fmla="*/ 1023715 w 4132675"/>
                <a:gd name="connsiteY33" fmla="*/ 4377012 h 4828833"/>
                <a:gd name="connsiteX34" fmla="*/ 1045230 w 4132675"/>
                <a:gd name="connsiteY34" fmla="*/ 4409285 h 4828833"/>
                <a:gd name="connsiteX35" fmla="*/ 1077503 w 4132675"/>
                <a:gd name="connsiteY35" fmla="*/ 4430800 h 4828833"/>
                <a:gd name="connsiteX36" fmla="*/ 1142049 w 4132675"/>
                <a:gd name="connsiteY36" fmla="*/ 4452316 h 4828833"/>
                <a:gd name="connsiteX37" fmla="*/ 1185080 w 4132675"/>
                <a:gd name="connsiteY37" fmla="*/ 4409285 h 4828833"/>
                <a:gd name="connsiteX38" fmla="*/ 1195837 w 4132675"/>
                <a:gd name="connsiteY38" fmla="*/ 4377012 h 4828833"/>
                <a:gd name="connsiteX39" fmla="*/ 1228110 w 4132675"/>
                <a:gd name="connsiteY39" fmla="*/ 4366254 h 4828833"/>
                <a:gd name="connsiteX40" fmla="*/ 1303414 w 4132675"/>
                <a:gd name="connsiteY40" fmla="*/ 4344739 h 4828833"/>
                <a:gd name="connsiteX41" fmla="*/ 1292656 w 4132675"/>
                <a:gd name="connsiteY41" fmla="*/ 4473831 h 4828833"/>
                <a:gd name="connsiteX42" fmla="*/ 1271141 w 4132675"/>
                <a:gd name="connsiteY42" fmla="*/ 4538377 h 4828833"/>
                <a:gd name="connsiteX43" fmla="*/ 1281898 w 4132675"/>
                <a:gd name="connsiteY43" fmla="*/ 4635196 h 4828833"/>
                <a:gd name="connsiteX44" fmla="*/ 1324929 w 4132675"/>
                <a:gd name="connsiteY44" fmla="*/ 4688984 h 4828833"/>
                <a:gd name="connsiteX45" fmla="*/ 1346444 w 4132675"/>
                <a:gd name="connsiteY45" fmla="*/ 4721257 h 4828833"/>
                <a:gd name="connsiteX46" fmla="*/ 1378717 w 4132675"/>
                <a:gd name="connsiteY46" fmla="*/ 4742772 h 4828833"/>
                <a:gd name="connsiteX47" fmla="*/ 1432505 w 4132675"/>
                <a:gd name="connsiteY47" fmla="*/ 4775045 h 4828833"/>
                <a:gd name="connsiteX48" fmla="*/ 1443263 w 4132675"/>
                <a:gd name="connsiteY48" fmla="*/ 4807318 h 4828833"/>
                <a:gd name="connsiteX49" fmla="*/ 1475536 w 4132675"/>
                <a:gd name="connsiteY49" fmla="*/ 4818076 h 4828833"/>
                <a:gd name="connsiteX50" fmla="*/ 1540082 w 4132675"/>
                <a:gd name="connsiteY50" fmla="*/ 4828833 h 4828833"/>
                <a:gd name="connsiteX51" fmla="*/ 1615385 w 4132675"/>
                <a:gd name="connsiteY51" fmla="*/ 4807318 h 4828833"/>
                <a:gd name="connsiteX52" fmla="*/ 1636901 w 4132675"/>
                <a:gd name="connsiteY52" fmla="*/ 4785803 h 4828833"/>
                <a:gd name="connsiteX53" fmla="*/ 1776750 w 4132675"/>
                <a:gd name="connsiteY53" fmla="*/ 4624438 h 4828833"/>
                <a:gd name="connsiteX54" fmla="*/ 1809023 w 4132675"/>
                <a:gd name="connsiteY54" fmla="*/ 4602923 h 4828833"/>
                <a:gd name="connsiteX55" fmla="*/ 1830538 w 4132675"/>
                <a:gd name="connsiteY55" fmla="*/ 4538377 h 4828833"/>
                <a:gd name="connsiteX56" fmla="*/ 1884327 w 4132675"/>
                <a:gd name="connsiteY56" fmla="*/ 4463073 h 4828833"/>
                <a:gd name="connsiteX57" fmla="*/ 1916600 w 4132675"/>
                <a:gd name="connsiteY57" fmla="*/ 4452316 h 4828833"/>
                <a:gd name="connsiteX58" fmla="*/ 1970388 w 4132675"/>
                <a:gd name="connsiteY58" fmla="*/ 4409285 h 4828833"/>
                <a:gd name="connsiteX59" fmla="*/ 2002661 w 4132675"/>
                <a:gd name="connsiteY59" fmla="*/ 4398527 h 4828833"/>
                <a:gd name="connsiteX60" fmla="*/ 2013418 w 4132675"/>
                <a:gd name="connsiteY60" fmla="*/ 4366254 h 4828833"/>
                <a:gd name="connsiteX61" fmla="*/ 2024176 w 4132675"/>
                <a:gd name="connsiteY61" fmla="*/ 4323224 h 4828833"/>
                <a:gd name="connsiteX62" fmla="*/ 2056449 w 4132675"/>
                <a:gd name="connsiteY62" fmla="*/ 4312466 h 4828833"/>
                <a:gd name="connsiteX63" fmla="*/ 2239329 w 4132675"/>
                <a:gd name="connsiteY63" fmla="*/ 4290951 h 4828833"/>
                <a:gd name="connsiteX64" fmla="*/ 2271602 w 4132675"/>
                <a:gd name="connsiteY64" fmla="*/ 4280193 h 4828833"/>
                <a:gd name="connsiteX65" fmla="*/ 2282360 w 4132675"/>
                <a:gd name="connsiteY65" fmla="*/ 4237163 h 4828833"/>
                <a:gd name="connsiteX66" fmla="*/ 2293117 w 4132675"/>
                <a:gd name="connsiteY66" fmla="*/ 4075798 h 4828833"/>
                <a:gd name="connsiteX67" fmla="*/ 2325390 w 4132675"/>
                <a:gd name="connsiteY67" fmla="*/ 4000494 h 4828833"/>
                <a:gd name="connsiteX68" fmla="*/ 2336148 w 4132675"/>
                <a:gd name="connsiteY68" fmla="*/ 3968221 h 4828833"/>
                <a:gd name="connsiteX69" fmla="*/ 2357663 w 4132675"/>
                <a:gd name="connsiteY69" fmla="*/ 3935948 h 4828833"/>
                <a:gd name="connsiteX70" fmla="*/ 2379178 w 4132675"/>
                <a:gd name="connsiteY70" fmla="*/ 3892918 h 4828833"/>
                <a:gd name="connsiteX71" fmla="*/ 2411451 w 4132675"/>
                <a:gd name="connsiteY71" fmla="*/ 3882160 h 4828833"/>
                <a:gd name="connsiteX72" fmla="*/ 2486755 w 4132675"/>
                <a:gd name="connsiteY72" fmla="*/ 3892918 h 4828833"/>
                <a:gd name="connsiteX73" fmla="*/ 2529785 w 4132675"/>
                <a:gd name="connsiteY73" fmla="*/ 3957464 h 4828833"/>
                <a:gd name="connsiteX74" fmla="*/ 2562058 w 4132675"/>
                <a:gd name="connsiteY74" fmla="*/ 3968221 h 4828833"/>
                <a:gd name="connsiteX75" fmla="*/ 2669635 w 4132675"/>
                <a:gd name="connsiteY75" fmla="*/ 4022010 h 4828833"/>
                <a:gd name="connsiteX76" fmla="*/ 2734181 w 4132675"/>
                <a:gd name="connsiteY76" fmla="*/ 4065040 h 4828833"/>
                <a:gd name="connsiteX77" fmla="*/ 2787969 w 4132675"/>
                <a:gd name="connsiteY77" fmla="*/ 4075798 h 4828833"/>
                <a:gd name="connsiteX78" fmla="*/ 2820242 w 4132675"/>
                <a:gd name="connsiteY78" fmla="*/ 4097313 h 4828833"/>
                <a:gd name="connsiteX79" fmla="*/ 2874030 w 4132675"/>
                <a:gd name="connsiteY79" fmla="*/ 4065040 h 4828833"/>
                <a:gd name="connsiteX80" fmla="*/ 2938576 w 4132675"/>
                <a:gd name="connsiteY80" fmla="*/ 3935948 h 4828833"/>
                <a:gd name="connsiteX81" fmla="*/ 3046153 w 4132675"/>
                <a:gd name="connsiteY81" fmla="*/ 3914433 h 4828833"/>
                <a:gd name="connsiteX82" fmla="*/ 3196760 w 4132675"/>
                <a:gd name="connsiteY82" fmla="*/ 3914433 h 4828833"/>
                <a:gd name="connsiteX83" fmla="*/ 3229033 w 4132675"/>
                <a:gd name="connsiteY83" fmla="*/ 3978979 h 4828833"/>
                <a:gd name="connsiteX84" fmla="*/ 3261305 w 4132675"/>
                <a:gd name="connsiteY84" fmla="*/ 3989737 h 4828833"/>
                <a:gd name="connsiteX85" fmla="*/ 3282821 w 4132675"/>
                <a:gd name="connsiteY85" fmla="*/ 3968221 h 4828833"/>
                <a:gd name="connsiteX86" fmla="*/ 3293578 w 4132675"/>
                <a:gd name="connsiteY86" fmla="*/ 3925191 h 4828833"/>
                <a:gd name="connsiteX87" fmla="*/ 3336609 w 4132675"/>
                <a:gd name="connsiteY87" fmla="*/ 3935948 h 4828833"/>
                <a:gd name="connsiteX88" fmla="*/ 3347367 w 4132675"/>
                <a:gd name="connsiteY88" fmla="*/ 3978979 h 4828833"/>
                <a:gd name="connsiteX89" fmla="*/ 3390397 w 4132675"/>
                <a:gd name="connsiteY89" fmla="*/ 3968221 h 4828833"/>
                <a:gd name="connsiteX90" fmla="*/ 3454943 w 4132675"/>
                <a:gd name="connsiteY90" fmla="*/ 3946706 h 4828833"/>
                <a:gd name="connsiteX91" fmla="*/ 3487216 w 4132675"/>
                <a:gd name="connsiteY91" fmla="*/ 3935948 h 4828833"/>
                <a:gd name="connsiteX92" fmla="*/ 3573277 w 4132675"/>
                <a:gd name="connsiteY92" fmla="*/ 3925191 h 4828833"/>
                <a:gd name="connsiteX93" fmla="*/ 3605550 w 4132675"/>
                <a:gd name="connsiteY93" fmla="*/ 3774584 h 4828833"/>
                <a:gd name="connsiteX94" fmla="*/ 3616308 w 4132675"/>
                <a:gd name="connsiteY94" fmla="*/ 3742311 h 4828833"/>
                <a:gd name="connsiteX95" fmla="*/ 3648581 w 4132675"/>
                <a:gd name="connsiteY95" fmla="*/ 3710038 h 4828833"/>
                <a:gd name="connsiteX96" fmla="*/ 3766915 w 4132675"/>
                <a:gd name="connsiteY96" fmla="*/ 3677765 h 4828833"/>
                <a:gd name="connsiteX97" fmla="*/ 3831461 w 4132675"/>
                <a:gd name="connsiteY97" fmla="*/ 3645492 h 4828833"/>
                <a:gd name="connsiteX98" fmla="*/ 3885249 w 4132675"/>
                <a:gd name="connsiteY98" fmla="*/ 3602461 h 4828833"/>
                <a:gd name="connsiteX99" fmla="*/ 3917522 w 4132675"/>
                <a:gd name="connsiteY99" fmla="*/ 3591704 h 4828833"/>
                <a:gd name="connsiteX100" fmla="*/ 4035856 w 4132675"/>
                <a:gd name="connsiteY100" fmla="*/ 3559431 h 4828833"/>
                <a:gd name="connsiteX101" fmla="*/ 4068129 w 4132675"/>
                <a:gd name="connsiteY101" fmla="*/ 3494885 h 4828833"/>
                <a:gd name="connsiteX102" fmla="*/ 4089644 w 4132675"/>
                <a:gd name="connsiteY102" fmla="*/ 3462612 h 4828833"/>
                <a:gd name="connsiteX103" fmla="*/ 4111160 w 4132675"/>
                <a:gd name="connsiteY103" fmla="*/ 3398066 h 4828833"/>
                <a:gd name="connsiteX104" fmla="*/ 4121917 w 4132675"/>
                <a:gd name="connsiteY104" fmla="*/ 3333520 h 4828833"/>
                <a:gd name="connsiteX105" fmla="*/ 4132675 w 4132675"/>
                <a:gd name="connsiteY105" fmla="*/ 3301247 h 4828833"/>
                <a:gd name="connsiteX106" fmla="*/ 4100402 w 4132675"/>
                <a:gd name="connsiteY106" fmla="*/ 3236701 h 4828833"/>
                <a:gd name="connsiteX107" fmla="*/ 4046614 w 4132675"/>
                <a:gd name="connsiteY107" fmla="*/ 3161398 h 4828833"/>
                <a:gd name="connsiteX108" fmla="*/ 3982068 w 4132675"/>
                <a:gd name="connsiteY108" fmla="*/ 3118367 h 4828833"/>
                <a:gd name="connsiteX109" fmla="*/ 3971310 w 4132675"/>
                <a:gd name="connsiteY109" fmla="*/ 3086094 h 4828833"/>
                <a:gd name="connsiteX110" fmla="*/ 3928280 w 4132675"/>
                <a:gd name="connsiteY110" fmla="*/ 3021548 h 4828833"/>
                <a:gd name="connsiteX111" fmla="*/ 3906764 w 4132675"/>
                <a:gd name="connsiteY111" fmla="*/ 3000033 h 4828833"/>
                <a:gd name="connsiteX112" fmla="*/ 3863734 w 4132675"/>
                <a:gd name="connsiteY112" fmla="*/ 2935487 h 4828833"/>
                <a:gd name="connsiteX113" fmla="*/ 3842218 w 4132675"/>
                <a:gd name="connsiteY113" fmla="*/ 2913972 h 4828833"/>
                <a:gd name="connsiteX114" fmla="*/ 3777673 w 4132675"/>
                <a:gd name="connsiteY114" fmla="*/ 2817153 h 4828833"/>
                <a:gd name="connsiteX115" fmla="*/ 3756157 w 4132675"/>
                <a:gd name="connsiteY115" fmla="*/ 2784880 h 4828833"/>
                <a:gd name="connsiteX116" fmla="*/ 3745400 w 4132675"/>
                <a:gd name="connsiteY116" fmla="*/ 2752607 h 4828833"/>
                <a:gd name="connsiteX117" fmla="*/ 3691611 w 4132675"/>
                <a:gd name="connsiteY117" fmla="*/ 2709577 h 4828833"/>
                <a:gd name="connsiteX118" fmla="*/ 3637823 w 4132675"/>
                <a:gd name="connsiteY118" fmla="*/ 2677304 h 4828833"/>
                <a:gd name="connsiteX119" fmla="*/ 3584035 w 4132675"/>
                <a:gd name="connsiteY119" fmla="*/ 2623516 h 4828833"/>
                <a:gd name="connsiteX120" fmla="*/ 3562520 w 4132675"/>
                <a:gd name="connsiteY120" fmla="*/ 2602000 h 4828833"/>
                <a:gd name="connsiteX121" fmla="*/ 3508731 w 4132675"/>
                <a:gd name="connsiteY121" fmla="*/ 2558970 h 4828833"/>
                <a:gd name="connsiteX122" fmla="*/ 3476458 w 4132675"/>
                <a:gd name="connsiteY122" fmla="*/ 2548212 h 4828833"/>
                <a:gd name="connsiteX123" fmla="*/ 3497974 w 4132675"/>
                <a:gd name="connsiteY123" fmla="*/ 2429878 h 4828833"/>
                <a:gd name="connsiteX124" fmla="*/ 3541004 w 4132675"/>
                <a:gd name="connsiteY124" fmla="*/ 2365332 h 4828833"/>
                <a:gd name="connsiteX125" fmla="*/ 3562520 w 4132675"/>
                <a:gd name="connsiteY125" fmla="*/ 2300786 h 4828833"/>
                <a:gd name="connsiteX126" fmla="*/ 3573277 w 4132675"/>
                <a:gd name="connsiteY126" fmla="*/ 2268513 h 4828833"/>
                <a:gd name="connsiteX127" fmla="*/ 3594793 w 4132675"/>
                <a:gd name="connsiteY127" fmla="*/ 2246998 h 4828833"/>
                <a:gd name="connsiteX128" fmla="*/ 3637823 w 4132675"/>
                <a:gd name="connsiteY128" fmla="*/ 2117906 h 4828833"/>
                <a:gd name="connsiteX129" fmla="*/ 3648581 w 4132675"/>
                <a:gd name="connsiteY129" fmla="*/ 2085633 h 4828833"/>
                <a:gd name="connsiteX130" fmla="*/ 3680854 w 4132675"/>
                <a:gd name="connsiteY130" fmla="*/ 2064118 h 4828833"/>
                <a:gd name="connsiteX131" fmla="*/ 3691611 w 4132675"/>
                <a:gd name="connsiteY131" fmla="*/ 2031845 h 4828833"/>
                <a:gd name="connsiteX132" fmla="*/ 3713127 w 4132675"/>
                <a:gd name="connsiteY132" fmla="*/ 2010330 h 4828833"/>
                <a:gd name="connsiteX133" fmla="*/ 3734642 w 4132675"/>
                <a:gd name="connsiteY133" fmla="*/ 1945784 h 4828833"/>
                <a:gd name="connsiteX134" fmla="*/ 3745400 w 4132675"/>
                <a:gd name="connsiteY134" fmla="*/ 1902753 h 4828833"/>
                <a:gd name="connsiteX135" fmla="*/ 3766915 w 4132675"/>
                <a:gd name="connsiteY135" fmla="*/ 1795177 h 4828833"/>
                <a:gd name="connsiteX136" fmla="*/ 3777673 w 4132675"/>
                <a:gd name="connsiteY136" fmla="*/ 1687600 h 4828833"/>
                <a:gd name="connsiteX137" fmla="*/ 3799188 w 4132675"/>
                <a:gd name="connsiteY137" fmla="*/ 1623054 h 4828833"/>
                <a:gd name="connsiteX138" fmla="*/ 3799188 w 4132675"/>
                <a:gd name="connsiteY138" fmla="*/ 1472447 h 4828833"/>
                <a:gd name="connsiteX139" fmla="*/ 3820703 w 4132675"/>
                <a:gd name="connsiteY139" fmla="*/ 1440174 h 4828833"/>
                <a:gd name="connsiteX140" fmla="*/ 3809945 w 4132675"/>
                <a:gd name="connsiteY140" fmla="*/ 1407901 h 4828833"/>
                <a:gd name="connsiteX141" fmla="*/ 3766915 w 4132675"/>
                <a:gd name="connsiteY141" fmla="*/ 1343356 h 4828833"/>
                <a:gd name="connsiteX142" fmla="*/ 3756157 w 4132675"/>
                <a:gd name="connsiteY142" fmla="*/ 1300325 h 4828833"/>
                <a:gd name="connsiteX143" fmla="*/ 3809945 w 4132675"/>
                <a:gd name="connsiteY143" fmla="*/ 1214264 h 4828833"/>
                <a:gd name="connsiteX144" fmla="*/ 3831461 w 4132675"/>
                <a:gd name="connsiteY144" fmla="*/ 1149718 h 4828833"/>
                <a:gd name="connsiteX145" fmla="*/ 3766915 w 4132675"/>
                <a:gd name="connsiteY145" fmla="*/ 1128203 h 4828833"/>
                <a:gd name="connsiteX146" fmla="*/ 3734642 w 4132675"/>
                <a:gd name="connsiteY146" fmla="*/ 1117445 h 4828833"/>
                <a:gd name="connsiteX147" fmla="*/ 3713127 w 4132675"/>
                <a:gd name="connsiteY147" fmla="*/ 1085172 h 4828833"/>
                <a:gd name="connsiteX148" fmla="*/ 3691611 w 4132675"/>
                <a:gd name="connsiteY148" fmla="*/ 1106687 h 4828833"/>
                <a:gd name="connsiteX149" fmla="*/ 3670096 w 4132675"/>
                <a:gd name="connsiteY149" fmla="*/ 1138960 h 4828833"/>
                <a:gd name="connsiteX150" fmla="*/ 3659338 w 4132675"/>
                <a:gd name="connsiteY150" fmla="*/ 1235779 h 4828833"/>
                <a:gd name="connsiteX151" fmla="*/ 3637823 w 4132675"/>
                <a:gd name="connsiteY151" fmla="*/ 1268052 h 4828833"/>
                <a:gd name="connsiteX152" fmla="*/ 3616308 w 4132675"/>
                <a:gd name="connsiteY152" fmla="*/ 1332598 h 4828833"/>
                <a:gd name="connsiteX153" fmla="*/ 3605550 w 4132675"/>
                <a:gd name="connsiteY153" fmla="*/ 1364871 h 4828833"/>
                <a:gd name="connsiteX154" fmla="*/ 3573277 w 4132675"/>
                <a:gd name="connsiteY154" fmla="*/ 1375628 h 4828833"/>
                <a:gd name="connsiteX155" fmla="*/ 3551762 w 4132675"/>
                <a:gd name="connsiteY155" fmla="*/ 1343356 h 4828833"/>
                <a:gd name="connsiteX156" fmla="*/ 3541004 w 4132675"/>
                <a:gd name="connsiteY156" fmla="*/ 1311083 h 4828833"/>
                <a:gd name="connsiteX157" fmla="*/ 3519489 w 4132675"/>
                <a:gd name="connsiteY157" fmla="*/ 1289567 h 4828833"/>
                <a:gd name="connsiteX158" fmla="*/ 3508731 w 4132675"/>
                <a:gd name="connsiteY158" fmla="*/ 1160476 h 4828833"/>
                <a:gd name="connsiteX159" fmla="*/ 3454943 w 4132675"/>
                <a:gd name="connsiteY159" fmla="*/ 1128203 h 4828833"/>
                <a:gd name="connsiteX160" fmla="*/ 3336609 w 4132675"/>
                <a:gd name="connsiteY160" fmla="*/ 1117445 h 4828833"/>
                <a:gd name="connsiteX161" fmla="*/ 3325851 w 4132675"/>
                <a:gd name="connsiteY161" fmla="*/ 880777 h 4828833"/>
                <a:gd name="connsiteX162" fmla="*/ 3315094 w 4132675"/>
                <a:gd name="connsiteY162" fmla="*/ 848504 h 4828833"/>
                <a:gd name="connsiteX163" fmla="*/ 3250548 w 4132675"/>
                <a:gd name="connsiteY163" fmla="*/ 826988 h 4828833"/>
                <a:gd name="connsiteX164" fmla="*/ 3239790 w 4132675"/>
                <a:gd name="connsiteY164" fmla="*/ 794716 h 4828833"/>
                <a:gd name="connsiteX165" fmla="*/ 3272063 w 4132675"/>
                <a:gd name="connsiteY165" fmla="*/ 730170 h 4828833"/>
                <a:gd name="connsiteX166" fmla="*/ 3293578 w 4132675"/>
                <a:gd name="connsiteY166" fmla="*/ 644108 h 4828833"/>
                <a:gd name="connsiteX167" fmla="*/ 3282821 w 4132675"/>
                <a:gd name="connsiteY167" fmla="*/ 601078 h 4828833"/>
                <a:gd name="connsiteX168" fmla="*/ 3261305 w 4132675"/>
                <a:gd name="connsiteY168" fmla="*/ 579563 h 4828833"/>
                <a:gd name="connsiteX169" fmla="*/ 3153729 w 4132675"/>
                <a:gd name="connsiteY169" fmla="*/ 547290 h 4828833"/>
                <a:gd name="connsiteX170" fmla="*/ 3089183 w 4132675"/>
                <a:gd name="connsiteY170" fmla="*/ 525774 h 4828833"/>
                <a:gd name="connsiteX171" fmla="*/ 3078425 w 4132675"/>
                <a:gd name="connsiteY171" fmla="*/ 493501 h 4828833"/>
                <a:gd name="connsiteX172" fmla="*/ 3056910 w 4132675"/>
                <a:gd name="connsiteY172" fmla="*/ 461228 h 4828833"/>
                <a:gd name="connsiteX173" fmla="*/ 3046153 w 4132675"/>
                <a:gd name="connsiteY173" fmla="*/ 418198 h 4828833"/>
                <a:gd name="connsiteX174" fmla="*/ 2970849 w 4132675"/>
                <a:gd name="connsiteY174" fmla="*/ 364410 h 4828833"/>
                <a:gd name="connsiteX175" fmla="*/ 2981607 w 4132675"/>
                <a:gd name="connsiteY175" fmla="*/ 256833 h 4828833"/>
                <a:gd name="connsiteX176" fmla="*/ 2992364 w 4132675"/>
                <a:gd name="connsiteY176" fmla="*/ 224560 h 4828833"/>
                <a:gd name="connsiteX177" fmla="*/ 2960091 w 4132675"/>
                <a:gd name="connsiteY177" fmla="*/ 73953 h 4828833"/>
                <a:gd name="connsiteX178" fmla="*/ 2895545 w 4132675"/>
                <a:gd name="connsiteY178" fmla="*/ 30923 h 4828833"/>
                <a:gd name="connsiteX179" fmla="*/ 2820242 w 4132675"/>
                <a:gd name="connsiteY179" fmla="*/ 9407 h 4828833"/>
                <a:gd name="connsiteX180" fmla="*/ 2766454 w 4132675"/>
                <a:gd name="connsiteY180" fmla="*/ 20165 h 4828833"/>
                <a:gd name="connsiteX181" fmla="*/ 2744938 w 4132675"/>
                <a:gd name="connsiteY181" fmla="*/ 41680 h 4828833"/>
                <a:gd name="connsiteX182" fmla="*/ 2712665 w 4132675"/>
                <a:gd name="connsiteY182" fmla="*/ 52438 h 4828833"/>
                <a:gd name="connsiteX183" fmla="*/ 2680393 w 4132675"/>
                <a:gd name="connsiteY183" fmla="*/ 116984 h 4828833"/>
                <a:gd name="connsiteX184" fmla="*/ 2658877 w 4132675"/>
                <a:gd name="connsiteY184" fmla="*/ 149257 h 4828833"/>
                <a:gd name="connsiteX185" fmla="*/ 2637362 w 4132675"/>
                <a:gd name="connsiteY185" fmla="*/ 213803 h 4828833"/>
                <a:gd name="connsiteX186" fmla="*/ 2594331 w 4132675"/>
                <a:gd name="connsiteY186" fmla="*/ 267591 h 4828833"/>
                <a:gd name="connsiteX187" fmla="*/ 2562058 w 4132675"/>
                <a:gd name="connsiteY187" fmla="*/ 278348 h 4828833"/>
                <a:gd name="connsiteX188" fmla="*/ 2540543 w 4132675"/>
                <a:gd name="connsiteY188" fmla="*/ 106226 h 4828833"/>
                <a:gd name="connsiteX189" fmla="*/ 2529785 w 4132675"/>
                <a:gd name="connsiteY189" fmla="*/ 41680 h 4828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4132675" h="4828833">
                  <a:moveTo>
                    <a:pt x="1738" y="3677765"/>
                  </a:moveTo>
                  <a:cubicBezTo>
                    <a:pt x="20644" y="3621048"/>
                    <a:pt x="0" y="3666942"/>
                    <a:pt x="44769" y="3613219"/>
                  </a:cubicBezTo>
                  <a:cubicBezTo>
                    <a:pt x="112613" y="3531806"/>
                    <a:pt x="25211" y="3622017"/>
                    <a:pt x="87800" y="3559431"/>
                  </a:cubicBezTo>
                  <a:cubicBezTo>
                    <a:pt x="91386" y="3534330"/>
                    <a:pt x="91271" y="3508414"/>
                    <a:pt x="98557" y="3484127"/>
                  </a:cubicBezTo>
                  <a:cubicBezTo>
                    <a:pt x="110111" y="3445615"/>
                    <a:pt x="128300" y="3448058"/>
                    <a:pt x="163103" y="3441097"/>
                  </a:cubicBezTo>
                  <a:cubicBezTo>
                    <a:pt x="184492" y="3436819"/>
                    <a:pt x="206134" y="3433925"/>
                    <a:pt x="227649" y="3430339"/>
                  </a:cubicBezTo>
                  <a:cubicBezTo>
                    <a:pt x="234821" y="3419581"/>
                    <a:pt x="244624" y="3410172"/>
                    <a:pt x="249164" y="3398066"/>
                  </a:cubicBezTo>
                  <a:cubicBezTo>
                    <a:pt x="255584" y="3380946"/>
                    <a:pt x="255487" y="3362016"/>
                    <a:pt x="259922" y="3344278"/>
                  </a:cubicBezTo>
                  <a:cubicBezTo>
                    <a:pt x="262672" y="3333277"/>
                    <a:pt x="262662" y="3320023"/>
                    <a:pt x="270680" y="3312005"/>
                  </a:cubicBezTo>
                  <a:cubicBezTo>
                    <a:pt x="278698" y="3303987"/>
                    <a:pt x="292811" y="3306318"/>
                    <a:pt x="302953" y="3301247"/>
                  </a:cubicBezTo>
                  <a:cubicBezTo>
                    <a:pt x="314517" y="3295465"/>
                    <a:pt x="324468" y="3286904"/>
                    <a:pt x="335225" y="3279732"/>
                  </a:cubicBezTo>
                  <a:cubicBezTo>
                    <a:pt x="338811" y="3268974"/>
                    <a:pt x="347847" y="3258644"/>
                    <a:pt x="345983" y="3247459"/>
                  </a:cubicBezTo>
                  <a:cubicBezTo>
                    <a:pt x="343858" y="3234706"/>
                    <a:pt x="330250" y="3226750"/>
                    <a:pt x="324468" y="3215186"/>
                  </a:cubicBezTo>
                  <a:cubicBezTo>
                    <a:pt x="319397" y="3205044"/>
                    <a:pt x="317296" y="3193671"/>
                    <a:pt x="313710" y="3182913"/>
                  </a:cubicBezTo>
                  <a:cubicBezTo>
                    <a:pt x="324468" y="3179327"/>
                    <a:pt x="334643" y="3172156"/>
                    <a:pt x="345983" y="3172156"/>
                  </a:cubicBezTo>
                  <a:cubicBezTo>
                    <a:pt x="357323" y="3172156"/>
                    <a:pt x="367255" y="3180163"/>
                    <a:pt x="378256" y="3182913"/>
                  </a:cubicBezTo>
                  <a:cubicBezTo>
                    <a:pt x="395995" y="3187348"/>
                    <a:pt x="414115" y="3190085"/>
                    <a:pt x="432044" y="3193671"/>
                  </a:cubicBezTo>
                  <a:cubicBezTo>
                    <a:pt x="471845" y="3233470"/>
                    <a:pt x="447934" y="3206747"/>
                    <a:pt x="496590" y="3279732"/>
                  </a:cubicBezTo>
                  <a:cubicBezTo>
                    <a:pt x="503762" y="3290490"/>
                    <a:pt x="508963" y="3302863"/>
                    <a:pt x="518105" y="3312005"/>
                  </a:cubicBezTo>
                  <a:cubicBezTo>
                    <a:pt x="548764" y="3342662"/>
                    <a:pt x="531182" y="3327894"/>
                    <a:pt x="571894" y="3355036"/>
                  </a:cubicBezTo>
                  <a:cubicBezTo>
                    <a:pt x="575480" y="3365793"/>
                    <a:pt x="580623" y="3376152"/>
                    <a:pt x="582651" y="3387308"/>
                  </a:cubicBezTo>
                  <a:cubicBezTo>
                    <a:pt x="587823" y="3415752"/>
                    <a:pt x="590031" y="3444657"/>
                    <a:pt x="593409" y="3473370"/>
                  </a:cubicBezTo>
                  <a:cubicBezTo>
                    <a:pt x="597203" y="3505619"/>
                    <a:pt x="597799" y="3538347"/>
                    <a:pt x="604167" y="3570188"/>
                  </a:cubicBezTo>
                  <a:cubicBezTo>
                    <a:pt x="608615" y="3592427"/>
                    <a:pt x="618510" y="3613219"/>
                    <a:pt x="625682" y="3634734"/>
                  </a:cubicBezTo>
                  <a:cubicBezTo>
                    <a:pt x="641117" y="3681039"/>
                    <a:pt x="633688" y="3655998"/>
                    <a:pt x="647197" y="3710038"/>
                  </a:cubicBezTo>
                  <a:cubicBezTo>
                    <a:pt x="650783" y="3785341"/>
                    <a:pt x="652584" y="3860751"/>
                    <a:pt x="657955" y="3935948"/>
                  </a:cubicBezTo>
                  <a:cubicBezTo>
                    <a:pt x="659607" y="3959069"/>
                    <a:pt x="665485" y="4015554"/>
                    <a:pt x="679470" y="4043525"/>
                  </a:cubicBezTo>
                  <a:cubicBezTo>
                    <a:pt x="685252" y="4055089"/>
                    <a:pt x="690889" y="4067721"/>
                    <a:pt x="700985" y="4075798"/>
                  </a:cubicBezTo>
                  <a:cubicBezTo>
                    <a:pt x="709840" y="4082882"/>
                    <a:pt x="722500" y="4082970"/>
                    <a:pt x="733258" y="4086556"/>
                  </a:cubicBezTo>
                  <a:cubicBezTo>
                    <a:pt x="736844" y="4097313"/>
                    <a:pt x="737425" y="4109601"/>
                    <a:pt x="744016" y="4118828"/>
                  </a:cubicBezTo>
                  <a:cubicBezTo>
                    <a:pt x="787045" y="4179067"/>
                    <a:pt x="775997" y="4145466"/>
                    <a:pt x="819320" y="4183374"/>
                  </a:cubicBezTo>
                  <a:cubicBezTo>
                    <a:pt x="856712" y="4216093"/>
                    <a:pt x="865032" y="4238503"/>
                    <a:pt x="905381" y="4258678"/>
                  </a:cubicBezTo>
                  <a:cubicBezTo>
                    <a:pt x="915523" y="4263749"/>
                    <a:pt x="926896" y="4265850"/>
                    <a:pt x="937654" y="4269436"/>
                  </a:cubicBezTo>
                  <a:cubicBezTo>
                    <a:pt x="998968" y="4330750"/>
                    <a:pt x="969433" y="4295590"/>
                    <a:pt x="1023715" y="4377012"/>
                  </a:cubicBezTo>
                  <a:cubicBezTo>
                    <a:pt x="1030887" y="4387770"/>
                    <a:pt x="1034472" y="4402113"/>
                    <a:pt x="1045230" y="4409285"/>
                  </a:cubicBezTo>
                  <a:cubicBezTo>
                    <a:pt x="1055988" y="4416457"/>
                    <a:pt x="1065688" y="4425549"/>
                    <a:pt x="1077503" y="4430800"/>
                  </a:cubicBezTo>
                  <a:cubicBezTo>
                    <a:pt x="1098228" y="4440011"/>
                    <a:pt x="1142049" y="4452316"/>
                    <a:pt x="1142049" y="4452316"/>
                  </a:cubicBezTo>
                  <a:cubicBezTo>
                    <a:pt x="1156393" y="4437972"/>
                    <a:pt x="1178666" y="4428529"/>
                    <a:pt x="1185080" y="4409285"/>
                  </a:cubicBezTo>
                  <a:cubicBezTo>
                    <a:pt x="1188666" y="4398527"/>
                    <a:pt x="1187819" y="4385030"/>
                    <a:pt x="1195837" y="4377012"/>
                  </a:cubicBezTo>
                  <a:cubicBezTo>
                    <a:pt x="1203855" y="4368994"/>
                    <a:pt x="1217352" y="4369840"/>
                    <a:pt x="1228110" y="4366254"/>
                  </a:cubicBezTo>
                  <a:cubicBezTo>
                    <a:pt x="1229590" y="4364034"/>
                    <a:pt x="1279625" y="4267427"/>
                    <a:pt x="1303414" y="4344739"/>
                  </a:cubicBezTo>
                  <a:cubicBezTo>
                    <a:pt x="1316113" y="4386009"/>
                    <a:pt x="1299755" y="4431239"/>
                    <a:pt x="1292656" y="4473831"/>
                  </a:cubicBezTo>
                  <a:cubicBezTo>
                    <a:pt x="1288928" y="4496202"/>
                    <a:pt x="1271141" y="4538377"/>
                    <a:pt x="1271141" y="4538377"/>
                  </a:cubicBezTo>
                  <a:cubicBezTo>
                    <a:pt x="1274727" y="4570650"/>
                    <a:pt x="1274022" y="4603694"/>
                    <a:pt x="1281898" y="4635196"/>
                  </a:cubicBezTo>
                  <a:cubicBezTo>
                    <a:pt x="1287917" y="4659271"/>
                    <a:pt x="1310843" y="4671376"/>
                    <a:pt x="1324929" y="4688984"/>
                  </a:cubicBezTo>
                  <a:cubicBezTo>
                    <a:pt x="1333006" y="4699080"/>
                    <a:pt x="1337302" y="4712115"/>
                    <a:pt x="1346444" y="4721257"/>
                  </a:cubicBezTo>
                  <a:cubicBezTo>
                    <a:pt x="1355586" y="4730399"/>
                    <a:pt x="1368621" y="4734695"/>
                    <a:pt x="1378717" y="4742772"/>
                  </a:cubicBezTo>
                  <a:cubicBezTo>
                    <a:pt x="1420908" y="4776524"/>
                    <a:pt x="1376460" y="4756362"/>
                    <a:pt x="1432505" y="4775045"/>
                  </a:cubicBezTo>
                  <a:cubicBezTo>
                    <a:pt x="1436091" y="4785803"/>
                    <a:pt x="1435245" y="4799300"/>
                    <a:pt x="1443263" y="4807318"/>
                  </a:cubicBezTo>
                  <a:cubicBezTo>
                    <a:pt x="1451281" y="4815336"/>
                    <a:pt x="1464466" y="4815616"/>
                    <a:pt x="1475536" y="4818076"/>
                  </a:cubicBezTo>
                  <a:cubicBezTo>
                    <a:pt x="1496829" y="4822808"/>
                    <a:pt x="1518567" y="4825247"/>
                    <a:pt x="1540082" y="4828833"/>
                  </a:cubicBezTo>
                  <a:cubicBezTo>
                    <a:pt x="1548125" y="4826822"/>
                    <a:pt x="1604357" y="4813935"/>
                    <a:pt x="1615385" y="4807318"/>
                  </a:cubicBezTo>
                  <a:cubicBezTo>
                    <a:pt x="1624082" y="4802100"/>
                    <a:pt x="1629729" y="4792975"/>
                    <a:pt x="1636901" y="4785803"/>
                  </a:cubicBezTo>
                  <a:cubicBezTo>
                    <a:pt x="1652500" y="4567398"/>
                    <a:pt x="1595986" y="4660591"/>
                    <a:pt x="1776750" y="4624438"/>
                  </a:cubicBezTo>
                  <a:cubicBezTo>
                    <a:pt x="1789428" y="4621902"/>
                    <a:pt x="1798265" y="4610095"/>
                    <a:pt x="1809023" y="4602923"/>
                  </a:cubicBezTo>
                  <a:lnTo>
                    <a:pt x="1830538" y="4538377"/>
                  </a:lnTo>
                  <a:cubicBezTo>
                    <a:pt x="1840576" y="4508264"/>
                    <a:pt x="1846041" y="4475834"/>
                    <a:pt x="1884327" y="4463073"/>
                  </a:cubicBezTo>
                  <a:lnTo>
                    <a:pt x="1916600" y="4452316"/>
                  </a:lnTo>
                  <a:cubicBezTo>
                    <a:pt x="1936613" y="4432302"/>
                    <a:pt x="1943244" y="4422857"/>
                    <a:pt x="1970388" y="4409285"/>
                  </a:cubicBezTo>
                  <a:cubicBezTo>
                    <a:pt x="1980530" y="4404214"/>
                    <a:pt x="1991903" y="4402113"/>
                    <a:pt x="2002661" y="4398527"/>
                  </a:cubicBezTo>
                  <a:cubicBezTo>
                    <a:pt x="2006247" y="4387769"/>
                    <a:pt x="2010303" y="4377157"/>
                    <a:pt x="2013418" y="4366254"/>
                  </a:cubicBezTo>
                  <a:cubicBezTo>
                    <a:pt x="2017480" y="4352038"/>
                    <a:pt x="2014940" y="4334769"/>
                    <a:pt x="2024176" y="4323224"/>
                  </a:cubicBezTo>
                  <a:cubicBezTo>
                    <a:pt x="2031260" y="4314369"/>
                    <a:pt x="2045292" y="4314495"/>
                    <a:pt x="2056449" y="4312466"/>
                  </a:cubicBezTo>
                  <a:cubicBezTo>
                    <a:pt x="2079697" y="4308239"/>
                    <a:pt x="2220517" y="4293041"/>
                    <a:pt x="2239329" y="4290951"/>
                  </a:cubicBezTo>
                  <a:cubicBezTo>
                    <a:pt x="2250087" y="4287365"/>
                    <a:pt x="2264518" y="4289048"/>
                    <a:pt x="2271602" y="4280193"/>
                  </a:cubicBezTo>
                  <a:cubicBezTo>
                    <a:pt x="2280838" y="4268648"/>
                    <a:pt x="2280812" y="4251867"/>
                    <a:pt x="2282360" y="4237163"/>
                  </a:cubicBezTo>
                  <a:cubicBezTo>
                    <a:pt x="2288003" y="4183551"/>
                    <a:pt x="2287474" y="4129410"/>
                    <a:pt x="2293117" y="4075798"/>
                  </a:cubicBezTo>
                  <a:cubicBezTo>
                    <a:pt x="2299087" y="4019081"/>
                    <a:pt x="2302603" y="4046068"/>
                    <a:pt x="2325390" y="4000494"/>
                  </a:cubicBezTo>
                  <a:cubicBezTo>
                    <a:pt x="2330461" y="3990352"/>
                    <a:pt x="2331077" y="3978363"/>
                    <a:pt x="2336148" y="3968221"/>
                  </a:cubicBezTo>
                  <a:cubicBezTo>
                    <a:pt x="2341930" y="3956657"/>
                    <a:pt x="2351248" y="3947174"/>
                    <a:pt x="2357663" y="3935948"/>
                  </a:cubicBezTo>
                  <a:cubicBezTo>
                    <a:pt x="2365619" y="3922025"/>
                    <a:pt x="2367839" y="3904257"/>
                    <a:pt x="2379178" y="3892918"/>
                  </a:cubicBezTo>
                  <a:cubicBezTo>
                    <a:pt x="2387196" y="3884900"/>
                    <a:pt x="2400693" y="3885746"/>
                    <a:pt x="2411451" y="3882160"/>
                  </a:cubicBezTo>
                  <a:cubicBezTo>
                    <a:pt x="2436552" y="3885746"/>
                    <a:pt x="2465363" y="3879305"/>
                    <a:pt x="2486755" y="3892918"/>
                  </a:cubicBezTo>
                  <a:cubicBezTo>
                    <a:pt x="2508570" y="3906801"/>
                    <a:pt x="2505254" y="3949287"/>
                    <a:pt x="2529785" y="3957464"/>
                  </a:cubicBezTo>
                  <a:lnTo>
                    <a:pt x="2562058" y="3968221"/>
                  </a:lnTo>
                  <a:cubicBezTo>
                    <a:pt x="2583769" y="4055063"/>
                    <a:pt x="2551363" y="3982586"/>
                    <a:pt x="2669635" y="4022010"/>
                  </a:cubicBezTo>
                  <a:cubicBezTo>
                    <a:pt x="2694166" y="4030187"/>
                    <a:pt x="2708825" y="4059969"/>
                    <a:pt x="2734181" y="4065040"/>
                  </a:cubicBezTo>
                  <a:lnTo>
                    <a:pt x="2787969" y="4075798"/>
                  </a:lnTo>
                  <a:cubicBezTo>
                    <a:pt x="2798727" y="4082970"/>
                    <a:pt x="2807489" y="4095187"/>
                    <a:pt x="2820242" y="4097313"/>
                  </a:cubicBezTo>
                  <a:cubicBezTo>
                    <a:pt x="2844183" y="4101303"/>
                    <a:pt x="2860555" y="4078515"/>
                    <a:pt x="2874030" y="4065040"/>
                  </a:cubicBezTo>
                  <a:cubicBezTo>
                    <a:pt x="2882384" y="4039978"/>
                    <a:pt x="2907294" y="3946375"/>
                    <a:pt x="2938576" y="3935948"/>
                  </a:cubicBezTo>
                  <a:cubicBezTo>
                    <a:pt x="2994904" y="3917173"/>
                    <a:pt x="2959623" y="3926795"/>
                    <a:pt x="3046153" y="3914433"/>
                  </a:cubicBezTo>
                  <a:cubicBezTo>
                    <a:pt x="3103450" y="3895335"/>
                    <a:pt x="3110971" y="3888037"/>
                    <a:pt x="3196760" y="3914433"/>
                  </a:cubicBezTo>
                  <a:cubicBezTo>
                    <a:pt x="3225577" y="3923299"/>
                    <a:pt x="3213299" y="3963245"/>
                    <a:pt x="3229033" y="3978979"/>
                  </a:cubicBezTo>
                  <a:cubicBezTo>
                    <a:pt x="3237051" y="3986997"/>
                    <a:pt x="3250548" y="3986151"/>
                    <a:pt x="3261305" y="3989737"/>
                  </a:cubicBezTo>
                  <a:cubicBezTo>
                    <a:pt x="3268477" y="3982565"/>
                    <a:pt x="3278285" y="3977293"/>
                    <a:pt x="3282821" y="3968221"/>
                  </a:cubicBezTo>
                  <a:cubicBezTo>
                    <a:pt x="3289433" y="3954997"/>
                    <a:pt x="3280900" y="3932798"/>
                    <a:pt x="3293578" y="3925191"/>
                  </a:cubicBezTo>
                  <a:cubicBezTo>
                    <a:pt x="3306256" y="3917584"/>
                    <a:pt x="3322265" y="3932362"/>
                    <a:pt x="3336609" y="3935948"/>
                  </a:cubicBezTo>
                  <a:cubicBezTo>
                    <a:pt x="3340195" y="3950292"/>
                    <a:pt x="3334689" y="3971372"/>
                    <a:pt x="3347367" y="3978979"/>
                  </a:cubicBezTo>
                  <a:cubicBezTo>
                    <a:pt x="3360045" y="3986586"/>
                    <a:pt x="3376236" y="3972469"/>
                    <a:pt x="3390397" y="3968221"/>
                  </a:cubicBezTo>
                  <a:cubicBezTo>
                    <a:pt x="3412120" y="3961704"/>
                    <a:pt x="3433428" y="3953878"/>
                    <a:pt x="3454943" y="3946706"/>
                  </a:cubicBezTo>
                  <a:cubicBezTo>
                    <a:pt x="3465701" y="3943120"/>
                    <a:pt x="3475964" y="3937354"/>
                    <a:pt x="3487216" y="3935948"/>
                  </a:cubicBezTo>
                  <a:lnTo>
                    <a:pt x="3573277" y="3925191"/>
                  </a:lnTo>
                  <a:cubicBezTo>
                    <a:pt x="3586848" y="3816629"/>
                    <a:pt x="3574893" y="3866554"/>
                    <a:pt x="3605550" y="3774584"/>
                  </a:cubicBezTo>
                  <a:cubicBezTo>
                    <a:pt x="3609136" y="3763826"/>
                    <a:pt x="3608290" y="3750329"/>
                    <a:pt x="3616308" y="3742311"/>
                  </a:cubicBezTo>
                  <a:cubicBezTo>
                    <a:pt x="3627066" y="3731553"/>
                    <a:pt x="3634974" y="3716842"/>
                    <a:pt x="3648581" y="3710038"/>
                  </a:cubicBezTo>
                  <a:cubicBezTo>
                    <a:pt x="3729411" y="3669623"/>
                    <a:pt x="3679065" y="3736331"/>
                    <a:pt x="3766915" y="3677765"/>
                  </a:cubicBezTo>
                  <a:cubicBezTo>
                    <a:pt x="3859405" y="3616106"/>
                    <a:pt x="3742384" y="3690031"/>
                    <a:pt x="3831461" y="3645492"/>
                  </a:cubicBezTo>
                  <a:cubicBezTo>
                    <a:pt x="3960656" y="3580895"/>
                    <a:pt x="3785180" y="3662503"/>
                    <a:pt x="3885249" y="3602461"/>
                  </a:cubicBezTo>
                  <a:cubicBezTo>
                    <a:pt x="3894973" y="3596627"/>
                    <a:pt x="3906764" y="3595290"/>
                    <a:pt x="3917522" y="3591704"/>
                  </a:cubicBezTo>
                  <a:cubicBezTo>
                    <a:pt x="3975246" y="3533977"/>
                    <a:pt x="3886539" y="3613727"/>
                    <a:pt x="4035856" y="3559431"/>
                  </a:cubicBezTo>
                  <a:cubicBezTo>
                    <a:pt x="4054695" y="3552580"/>
                    <a:pt x="4061146" y="3508851"/>
                    <a:pt x="4068129" y="3494885"/>
                  </a:cubicBezTo>
                  <a:cubicBezTo>
                    <a:pt x="4073911" y="3483321"/>
                    <a:pt x="4084393" y="3474427"/>
                    <a:pt x="4089644" y="3462612"/>
                  </a:cubicBezTo>
                  <a:cubicBezTo>
                    <a:pt x="4098855" y="3441887"/>
                    <a:pt x="4111160" y="3398066"/>
                    <a:pt x="4111160" y="3398066"/>
                  </a:cubicBezTo>
                  <a:cubicBezTo>
                    <a:pt x="4114746" y="3376551"/>
                    <a:pt x="4117185" y="3354813"/>
                    <a:pt x="4121917" y="3333520"/>
                  </a:cubicBezTo>
                  <a:cubicBezTo>
                    <a:pt x="4124377" y="3322450"/>
                    <a:pt x="4132675" y="3312587"/>
                    <a:pt x="4132675" y="3301247"/>
                  </a:cubicBezTo>
                  <a:cubicBezTo>
                    <a:pt x="4132675" y="3271824"/>
                    <a:pt x="4111279" y="3261175"/>
                    <a:pt x="4100402" y="3236701"/>
                  </a:cubicBezTo>
                  <a:cubicBezTo>
                    <a:pt x="4065479" y="3158124"/>
                    <a:pt x="4105313" y="3180965"/>
                    <a:pt x="4046614" y="3161398"/>
                  </a:cubicBezTo>
                  <a:cubicBezTo>
                    <a:pt x="4022023" y="3087626"/>
                    <a:pt x="4059957" y="3170294"/>
                    <a:pt x="3982068" y="3118367"/>
                  </a:cubicBezTo>
                  <a:cubicBezTo>
                    <a:pt x="3972633" y="3112077"/>
                    <a:pt x="3976817" y="3096007"/>
                    <a:pt x="3971310" y="3086094"/>
                  </a:cubicBezTo>
                  <a:cubicBezTo>
                    <a:pt x="3958752" y="3063490"/>
                    <a:pt x="3946565" y="3039832"/>
                    <a:pt x="3928280" y="3021548"/>
                  </a:cubicBezTo>
                  <a:cubicBezTo>
                    <a:pt x="3921108" y="3014376"/>
                    <a:pt x="3912850" y="3008147"/>
                    <a:pt x="3906764" y="3000033"/>
                  </a:cubicBezTo>
                  <a:cubicBezTo>
                    <a:pt x="3891249" y="2979347"/>
                    <a:pt x="3882019" y="2953771"/>
                    <a:pt x="3863734" y="2935487"/>
                  </a:cubicBezTo>
                  <a:cubicBezTo>
                    <a:pt x="3856562" y="2928315"/>
                    <a:pt x="3848304" y="2922086"/>
                    <a:pt x="3842218" y="2913972"/>
                  </a:cubicBezTo>
                  <a:cubicBezTo>
                    <a:pt x="3842213" y="2913966"/>
                    <a:pt x="3788433" y="2833293"/>
                    <a:pt x="3777673" y="2817153"/>
                  </a:cubicBezTo>
                  <a:lnTo>
                    <a:pt x="3756157" y="2784880"/>
                  </a:lnTo>
                  <a:cubicBezTo>
                    <a:pt x="3752571" y="2774122"/>
                    <a:pt x="3751234" y="2762331"/>
                    <a:pt x="3745400" y="2752607"/>
                  </a:cubicBezTo>
                  <a:cubicBezTo>
                    <a:pt x="3733412" y="2732628"/>
                    <a:pt x="3708523" y="2723106"/>
                    <a:pt x="3691611" y="2709577"/>
                  </a:cubicBezTo>
                  <a:cubicBezTo>
                    <a:pt x="3649420" y="2675823"/>
                    <a:pt x="3693870" y="2695985"/>
                    <a:pt x="3637823" y="2677304"/>
                  </a:cubicBezTo>
                  <a:lnTo>
                    <a:pt x="3584035" y="2623516"/>
                  </a:lnTo>
                  <a:lnTo>
                    <a:pt x="3562520" y="2602000"/>
                  </a:lnTo>
                  <a:cubicBezTo>
                    <a:pt x="3542510" y="2581990"/>
                    <a:pt x="3535870" y="2572539"/>
                    <a:pt x="3508731" y="2558970"/>
                  </a:cubicBezTo>
                  <a:cubicBezTo>
                    <a:pt x="3498589" y="2553899"/>
                    <a:pt x="3487216" y="2551798"/>
                    <a:pt x="3476458" y="2548212"/>
                  </a:cubicBezTo>
                  <a:cubicBezTo>
                    <a:pt x="3478803" y="2529452"/>
                    <a:pt x="3481925" y="2458766"/>
                    <a:pt x="3497974" y="2429878"/>
                  </a:cubicBezTo>
                  <a:cubicBezTo>
                    <a:pt x="3510532" y="2407274"/>
                    <a:pt x="3532827" y="2389863"/>
                    <a:pt x="3541004" y="2365332"/>
                  </a:cubicBezTo>
                  <a:lnTo>
                    <a:pt x="3562520" y="2300786"/>
                  </a:lnTo>
                  <a:cubicBezTo>
                    <a:pt x="3566106" y="2290028"/>
                    <a:pt x="3565259" y="2276531"/>
                    <a:pt x="3573277" y="2268513"/>
                  </a:cubicBezTo>
                  <a:lnTo>
                    <a:pt x="3594793" y="2246998"/>
                  </a:lnTo>
                  <a:lnTo>
                    <a:pt x="3637823" y="2117906"/>
                  </a:lnTo>
                  <a:cubicBezTo>
                    <a:pt x="3641409" y="2107148"/>
                    <a:pt x="3639146" y="2091923"/>
                    <a:pt x="3648581" y="2085633"/>
                  </a:cubicBezTo>
                  <a:lnTo>
                    <a:pt x="3680854" y="2064118"/>
                  </a:lnTo>
                  <a:cubicBezTo>
                    <a:pt x="3684440" y="2053360"/>
                    <a:pt x="3685777" y="2041569"/>
                    <a:pt x="3691611" y="2031845"/>
                  </a:cubicBezTo>
                  <a:cubicBezTo>
                    <a:pt x="3696829" y="2023148"/>
                    <a:pt x="3708591" y="2019402"/>
                    <a:pt x="3713127" y="2010330"/>
                  </a:cubicBezTo>
                  <a:cubicBezTo>
                    <a:pt x="3723270" y="1990045"/>
                    <a:pt x="3729141" y="1967786"/>
                    <a:pt x="3734642" y="1945784"/>
                  </a:cubicBezTo>
                  <a:cubicBezTo>
                    <a:pt x="3738228" y="1931440"/>
                    <a:pt x="3742755" y="1917300"/>
                    <a:pt x="3745400" y="1902753"/>
                  </a:cubicBezTo>
                  <a:cubicBezTo>
                    <a:pt x="3765178" y="1793973"/>
                    <a:pt x="3744821" y="1861456"/>
                    <a:pt x="3766915" y="1795177"/>
                  </a:cubicBezTo>
                  <a:cubicBezTo>
                    <a:pt x="3770501" y="1759318"/>
                    <a:pt x="3771032" y="1723021"/>
                    <a:pt x="3777673" y="1687600"/>
                  </a:cubicBezTo>
                  <a:cubicBezTo>
                    <a:pt x="3781852" y="1665309"/>
                    <a:pt x="3799188" y="1623054"/>
                    <a:pt x="3799188" y="1623054"/>
                  </a:cubicBezTo>
                  <a:cubicBezTo>
                    <a:pt x="3791331" y="1560201"/>
                    <a:pt x="3779447" y="1531670"/>
                    <a:pt x="3799188" y="1472447"/>
                  </a:cubicBezTo>
                  <a:cubicBezTo>
                    <a:pt x="3803277" y="1460181"/>
                    <a:pt x="3813531" y="1450932"/>
                    <a:pt x="3820703" y="1440174"/>
                  </a:cubicBezTo>
                  <a:cubicBezTo>
                    <a:pt x="3817117" y="1429416"/>
                    <a:pt x="3815452" y="1417814"/>
                    <a:pt x="3809945" y="1407901"/>
                  </a:cubicBezTo>
                  <a:cubicBezTo>
                    <a:pt x="3797387" y="1385297"/>
                    <a:pt x="3766915" y="1343356"/>
                    <a:pt x="3766915" y="1343356"/>
                  </a:cubicBezTo>
                  <a:cubicBezTo>
                    <a:pt x="3763329" y="1329012"/>
                    <a:pt x="3754686" y="1315037"/>
                    <a:pt x="3756157" y="1300325"/>
                  </a:cubicBezTo>
                  <a:cubicBezTo>
                    <a:pt x="3762558" y="1236316"/>
                    <a:pt x="3769750" y="1241061"/>
                    <a:pt x="3809945" y="1214264"/>
                  </a:cubicBezTo>
                  <a:cubicBezTo>
                    <a:pt x="3817117" y="1192749"/>
                    <a:pt x="3852976" y="1156890"/>
                    <a:pt x="3831461" y="1149718"/>
                  </a:cubicBezTo>
                  <a:lnTo>
                    <a:pt x="3766915" y="1128203"/>
                  </a:lnTo>
                  <a:lnTo>
                    <a:pt x="3734642" y="1117445"/>
                  </a:lnTo>
                  <a:cubicBezTo>
                    <a:pt x="3727470" y="1106687"/>
                    <a:pt x="3725670" y="1088308"/>
                    <a:pt x="3713127" y="1085172"/>
                  </a:cubicBezTo>
                  <a:cubicBezTo>
                    <a:pt x="3703287" y="1082712"/>
                    <a:pt x="3697947" y="1098767"/>
                    <a:pt x="3691611" y="1106687"/>
                  </a:cubicBezTo>
                  <a:cubicBezTo>
                    <a:pt x="3683534" y="1116783"/>
                    <a:pt x="3677268" y="1128202"/>
                    <a:pt x="3670096" y="1138960"/>
                  </a:cubicBezTo>
                  <a:cubicBezTo>
                    <a:pt x="3666510" y="1171233"/>
                    <a:pt x="3667214" y="1204277"/>
                    <a:pt x="3659338" y="1235779"/>
                  </a:cubicBezTo>
                  <a:cubicBezTo>
                    <a:pt x="3656202" y="1248322"/>
                    <a:pt x="3643074" y="1256237"/>
                    <a:pt x="3637823" y="1268052"/>
                  </a:cubicBezTo>
                  <a:cubicBezTo>
                    <a:pt x="3628612" y="1288776"/>
                    <a:pt x="3623480" y="1311083"/>
                    <a:pt x="3616308" y="1332598"/>
                  </a:cubicBezTo>
                  <a:cubicBezTo>
                    <a:pt x="3612722" y="1343356"/>
                    <a:pt x="3616308" y="1361285"/>
                    <a:pt x="3605550" y="1364871"/>
                  </a:cubicBezTo>
                  <a:lnTo>
                    <a:pt x="3573277" y="1375628"/>
                  </a:lnTo>
                  <a:cubicBezTo>
                    <a:pt x="3566105" y="1364871"/>
                    <a:pt x="3557544" y="1354920"/>
                    <a:pt x="3551762" y="1343356"/>
                  </a:cubicBezTo>
                  <a:cubicBezTo>
                    <a:pt x="3546691" y="1333214"/>
                    <a:pt x="3546838" y="1320807"/>
                    <a:pt x="3541004" y="1311083"/>
                  </a:cubicBezTo>
                  <a:cubicBezTo>
                    <a:pt x="3535786" y="1302386"/>
                    <a:pt x="3526661" y="1296739"/>
                    <a:pt x="3519489" y="1289567"/>
                  </a:cubicBezTo>
                  <a:cubicBezTo>
                    <a:pt x="3515903" y="1246537"/>
                    <a:pt x="3517778" y="1202697"/>
                    <a:pt x="3508731" y="1160476"/>
                  </a:cubicBezTo>
                  <a:cubicBezTo>
                    <a:pt x="3504713" y="1141723"/>
                    <a:pt x="3468312" y="1130113"/>
                    <a:pt x="3454943" y="1128203"/>
                  </a:cubicBezTo>
                  <a:cubicBezTo>
                    <a:pt x="3415734" y="1122602"/>
                    <a:pt x="3376054" y="1121031"/>
                    <a:pt x="3336609" y="1117445"/>
                  </a:cubicBezTo>
                  <a:cubicBezTo>
                    <a:pt x="3333023" y="1038556"/>
                    <a:pt x="3332148" y="959496"/>
                    <a:pt x="3325851" y="880777"/>
                  </a:cubicBezTo>
                  <a:cubicBezTo>
                    <a:pt x="3324947" y="869474"/>
                    <a:pt x="3324321" y="855095"/>
                    <a:pt x="3315094" y="848504"/>
                  </a:cubicBezTo>
                  <a:cubicBezTo>
                    <a:pt x="3296639" y="835322"/>
                    <a:pt x="3250548" y="826988"/>
                    <a:pt x="3250548" y="826988"/>
                  </a:cubicBezTo>
                  <a:cubicBezTo>
                    <a:pt x="3246962" y="816231"/>
                    <a:pt x="3239790" y="806055"/>
                    <a:pt x="3239790" y="794716"/>
                  </a:cubicBezTo>
                  <a:cubicBezTo>
                    <a:pt x="3239790" y="767678"/>
                    <a:pt x="3261186" y="751925"/>
                    <a:pt x="3272063" y="730170"/>
                  </a:cubicBezTo>
                  <a:cubicBezTo>
                    <a:pt x="3283091" y="708114"/>
                    <a:pt x="3289486" y="664572"/>
                    <a:pt x="3293578" y="644108"/>
                  </a:cubicBezTo>
                  <a:cubicBezTo>
                    <a:pt x="3289992" y="629765"/>
                    <a:pt x="3289433" y="614302"/>
                    <a:pt x="3282821" y="601078"/>
                  </a:cubicBezTo>
                  <a:cubicBezTo>
                    <a:pt x="3278285" y="592006"/>
                    <a:pt x="3270377" y="584099"/>
                    <a:pt x="3261305" y="579563"/>
                  </a:cubicBezTo>
                  <a:cubicBezTo>
                    <a:pt x="3223258" y="560539"/>
                    <a:pt x="3192343" y="558874"/>
                    <a:pt x="3153729" y="547290"/>
                  </a:cubicBezTo>
                  <a:cubicBezTo>
                    <a:pt x="3132006" y="540773"/>
                    <a:pt x="3089183" y="525774"/>
                    <a:pt x="3089183" y="525774"/>
                  </a:cubicBezTo>
                  <a:cubicBezTo>
                    <a:pt x="3085597" y="515016"/>
                    <a:pt x="3083496" y="503643"/>
                    <a:pt x="3078425" y="493501"/>
                  </a:cubicBezTo>
                  <a:cubicBezTo>
                    <a:pt x="3072643" y="481937"/>
                    <a:pt x="3062003" y="473112"/>
                    <a:pt x="3056910" y="461228"/>
                  </a:cubicBezTo>
                  <a:cubicBezTo>
                    <a:pt x="3051086" y="447639"/>
                    <a:pt x="3053989" y="430735"/>
                    <a:pt x="3046153" y="418198"/>
                  </a:cubicBezTo>
                  <a:cubicBezTo>
                    <a:pt x="3019285" y="375209"/>
                    <a:pt x="3008849" y="377076"/>
                    <a:pt x="2970849" y="364410"/>
                  </a:cubicBezTo>
                  <a:cubicBezTo>
                    <a:pt x="2974435" y="328551"/>
                    <a:pt x="2976127" y="292452"/>
                    <a:pt x="2981607" y="256833"/>
                  </a:cubicBezTo>
                  <a:cubicBezTo>
                    <a:pt x="2983331" y="245625"/>
                    <a:pt x="2992364" y="235900"/>
                    <a:pt x="2992364" y="224560"/>
                  </a:cubicBezTo>
                  <a:cubicBezTo>
                    <a:pt x="2992364" y="187042"/>
                    <a:pt x="2999684" y="108596"/>
                    <a:pt x="2960091" y="73953"/>
                  </a:cubicBezTo>
                  <a:cubicBezTo>
                    <a:pt x="2940631" y="56925"/>
                    <a:pt x="2920631" y="37195"/>
                    <a:pt x="2895545" y="30923"/>
                  </a:cubicBezTo>
                  <a:cubicBezTo>
                    <a:pt x="2841514" y="17415"/>
                    <a:pt x="2866541" y="24840"/>
                    <a:pt x="2820242" y="9407"/>
                  </a:cubicBezTo>
                  <a:cubicBezTo>
                    <a:pt x="2802313" y="12993"/>
                    <a:pt x="2783260" y="12962"/>
                    <a:pt x="2766454" y="20165"/>
                  </a:cubicBezTo>
                  <a:cubicBezTo>
                    <a:pt x="2757132" y="24160"/>
                    <a:pt x="2753635" y="36462"/>
                    <a:pt x="2744938" y="41680"/>
                  </a:cubicBezTo>
                  <a:cubicBezTo>
                    <a:pt x="2735214" y="47514"/>
                    <a:pt x="2723423" y="48852"/>
                    <a:pt x="2712665" y="52438"/>
                  </a:cubicBezTo>
                  <a:cubicBezTo>
                    <a:pt x="2651000" y="144937"/>
                    <a:pt x="2724936" y="27898"/>
                    <a:pt x="2680393" y="116984"/>
                  </a:cubicBezTo>
                  <a:cubicBezTo>
                    <a:pt x="2674611" y="128548"/>
                    <a:pt x="2666049" y="138499"/>
                    <a:pt x="2658877" y="149257"/>
                  </a:cubicBezTo>
                  <a:lnTo>
                    <a:pt x="2637362" y="213803"/>
                  </a:lnTo>
                  <a:cubicBezTo>
                    <a:pt x="2624955" y="251025"/>
                    <a:pt x="2633258" y="248128"/>
                    <a:pt x="2594331" y="267591"/>
                  </a:cubicBezTo>
                  <a:cubicBezTo>
                    <a:pt x="2584189" y="272662"/>
                    <a:pt x="2572816" y="274762"/>
                    <a:pt x="2562058" y="278348"/>
                  </a:cubicBezTo>
                  <a:cubicBezTo>
                    <a:pt x="2534209" y="194798"/>
                    <a:pt x="2561685" y="285925"/>
                    <a:pt x="2540543" y="106226"/>
                  </a:cubicBezTo>
                  <a:cubicBezTo>
                    <a:pt x="2528045" y="0"/>
                    <a:pt x="2529785" y="105261"/>
                    <a:pt x="2529785" y="41680"/>
                  </a:cubicBezTo>
                </a:path>
              </a:pathLst>
            </a:custGeom>
            <a:ln w="762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Freeform 9"/>
            <p:cNvSpPr/>
            <p:nvPr/>
          </p:nvSpPr>
          <p:spPr>
            <a:xfrm>
              <a:off x="2158483" y="74646"/>
              <a:ext cx="3284375" cy="2848947"/>
            </a:xfrm>
            <a:custGeom>
              <a:avLst/>
              <a:gdLst>
                <a:gd name="connsiteX0" fmla="*/ 3284375 w 3284375"/>
                <a:gd name="connsiteY0" fmla="*/ 746449 h 2848947"/>
                <a:gd name="connsiteX1" fmla="*/ 3265714 w 3284375"/>
                <a:gd name="connsiteY1" fmla="*/ 821094 h 2848947"/>
                <a:gd name="connsiteX2" fmla="*/ 3191069 w 3284375"/>
                <a:gd name="connsiteY2" fmla="*/ 914400 h 2848947"/>
                <a:gd name="connsiteX3" fmla="*/ 3135085 w 3284375"/>
                <a:gd name="connsiteY3" fmla="*/ 933061 h 2848947"/>
                <a:gd name="connsiteX4" fmla="*/ 3004457 w 3284375"/>
                <a:gd name="connsiteY4" fmla="*/ 1045028 h 2848947"/>
                <a:gd name="connsiteX5" fmla="*/ 2967134 w 3284375"/>
                <a:gd name="connsiteY5" fmla="*/ 1082351 h 2848947"/>
                <a:gd name="connsiteX6" fmla="*/ 2836506 w 3284375"/>
                <a:gd name="connsiteY6" fmla="*/ 1101012 h 2848947"/>
                <a:gd name="connsiteX7" fmla="*/ 2817845 w 3284375"/>
                <a:gd name="connsiteY7" fmla="*/ 1231641 h 2848947"/>
                <a:gd name="connsiteX8" fmla="*/ 2799183 w 3284375"/>
                <a:gd name="connsiteY8" fmla="*/ 1287624 h 2848947"/>
                <a:gd name="connsiteX9" fmla="*/ 2743200 w 3284375"/>
                <a:gd name="connsiteY9" fmla="*/ 1306286 h 2848947"/>
                <a:gd name="connsiteX10" fmla="*/ 2388636 w 3284375"/>
                <a:gd name="connsiteY10" fmla="*/ 1287624 h 2848947"/>
                <a:gd name="connsiteX11" fmla="*/ 2239347 w 3284375"/>
                <a:gd name="connsiteY11" fmla="*/ 1287624 h 2848947"/>
                <a:gd name="connsiteX12" fmla="*/ 2239347 w 3284375"/>
                <a:gd name="connsiteY12" fmla="*/ 1045028 h 2848947"/>
                <a:gd name="connsiteX13" fmla="*/ 2258008 w 3284375"/>
                <a:gd name="connsiteY13" fmla="*/ 989045 h 2848947"/>
                <a:gd name="connsiteX14" fmla="*/ 2295330 w 3284375"/>
                <a:gd name="connsiteY14" fmla="*/ 951722 h 2848947"/>
                <a:gd name="connsiteX15" fmla="*/ 2258008 w 3284375"/>
                <a:gd name="connsiteY15" fmla="*/ 615820 h 2848947"/>
                <a:gd name="connsiteX16" fmla="*/ 2220685 w 3284375"/>
                <a:gd name="connsiteY16" fmla="*/ 503853 h 2848947"/>
                <a:gd name="connsiteX17" fmla="*/ 2146040 w 3284375"/>
                <a:gd name="connsiteY17" fmla="*/ 410547 h 2848947"/>
                <a:gd name="connsiteX18" fmla="*/ 2127379 w 3284375"/>
                <a:gd name="connsiteY18" fmla="*/ 354563 h 2848947"/>
                <a:gd name="connsiteX19" fmla="*/ 2071396 w 3284375"/>
                <a:gd name="connsiteY19" fmla="*/ 298579 h 2848947"/>
                <a:gd name="connsiteX20" fmla="*/ 2034073 w 3284375"/>
                <a:gd name="connsiteY20" fmla="*/ 149290 h 2848947"/>
                <a:gd name="connsiteX21" fmla="*/ 1940767 w 3284375"/>
                <a:gd name="connsiteY21" fmla="*/ 93306 h 2848947"/>
                <a:gd name="connsiteX22" fmla="*/ 1884783 w 3284375"/>
                <a:gd name="connsiteY22" fmla="*/ 55984 h 2848947"/>
                <a:gd name="connsiteX23" fmla="*/ 1866122 w 3284375"/>
                <a:gd name="connsiteY23" fmla="*/ 0 h 2848947"/>
                <a:gd name="connsiteX24" fmla="*/ 1828800 w 3284375"/>
                <a:gd name="connsiteY24" fmla="*/ 55984 h 2848947"/>
                <a:gd name="connsiteX25" fmla="*/ 1847461 w 3284375"/>
                <a:gd name="connsiteY25" fmla="*/ 186612 h 2848947"/>
                <a:gd name="connsiteX26" fmla="*/ 1866122 w 3284375"/>
                <a:gd name="connsiteY26" fmla="*/ 802433 h 2848947"/>
                <a:gd name="connsiteX27" fmla="*/ 1903445 w 3284375"/>
                <a:gd name="connsiteY27" fmla="*/ 1212979 h 2848947"/>
                <a:gd name="connsiteX28" fmla="*/ 1884783 w 3284375"/>
                <a:gd name="connsiteY28" fmla="*/ 1380931 h 2848947"/>
                <a:gd name="connsiteX29" fmla="*/ 1866122 w 3284375"/>
                <a:gd name="connsiteY29" fmla="*/ 1436914 h 2848947"/>
                <a:gd name="connsiteX30" fmla="*/ 1847461 w 3284375"/>
                <a:gd name="connsiteY30" fmla="*/ 1791477 h 2848947"/>
                <a:gd name="connsiteX31" fmla="*/ 1828800 w 3284375"/>
                <a:gd name="connsiteY31" fmla="*/ 2425959 h 2848947"/>
                <a:gd name="connsiteX32" fmla="*/ 1735494 w 3284375"/>
                <a:gd name="connsiteY32" fmla="*/ 2444620 h 2848947"/>
                <a:gd name="connsiteX33" fmla="*/ 1716832 w 3284375"/>
                <a:gd name="connsiteY33" fmla="*/ 2500604 h 2848947"/>
                <a:gd name="connsiteX34" fmla="*/ 1604865 w 3284375"/>
                <a:gd name="connsiteY34" fmla="*/ 2556588 h 2848947"/>
                <a:gd name="connsiteX35" fmla="*/ 1567542 w 3284375"/>
                <a:gd name="connsiteY35" fmla="*/ 2593910 h 2848947"/>
                <a:gd name="connsiteX36" fmla="*/ 1511559 w 3284375"/>
                <a:gd name="connsiteY36" fmla="*/ 2631233 h 2848947"/>
                <a:gd name="connsiteX37" fmla="*/ 1474236 w 3284375"/>
                <a:gd name="connsiteY37" fmla="*/ 2743200 h 2848947"/>
                <a:gd name="connsiteX38" fmla="*/ 1455575 w 3284375"/>
                <a:gd name="connsiteY38" fmla="*/ 2799184 h 2848947"/>
                <a:gd name="connsiteX39" fmla="*/ 1399591 w 3284375"/>
                <a:gd name="connsiteY39" fmla="*/ 2817845 h 2848947"/>
                <a:gd name="connsiteX40" fmla="*/ 1306285 w 3284375"/>
                <a:gd name="connsiteY40" fmla="*/ 2799184 h 2848947"/>
                <a:gd name="connsiteX41" fmla="*/ 1287624 w 3284375"/>
                <a:gd name="connsiteY41" fmla="*/ 2743200 h 2848947"/>
                <a:gd name="connsiteX42" fmla="*/ 1250302 w 3284375"/>
                <a:gd name="connsiteY42" fmla="*/ 2705877 h 2848947"/>
                <a:gd name="connsiteX43" fmla="*/ 1119673 w 3284375"/>
                <a:gd name="connsiteY43" fmla="*/ 2761861 h 2848947"/>
                <a:gd name="connsiteX44" fmla="*/ 914400 w 3284375"/>
                <a:gd name="connsiteY44" fmla="*/ 2799184 h 2848947"/>
                <a:gd name="connsiteX45" fmla="*/ 746449 w 3284375"/>
                <a:gd name="connsiteY45" fmla="*/ 2817845 h 2848947"/>
                <a:gd name="connsiteX46" fmla="*/ 653142 w 3284375"/>
                <a:gd name="connsiteY46" fmla="*/ 2743200 h 2848947"/>
                <a:gd name="connsiteX47" fmla="*/ 597159 w 3284375"/>
                <a:gd name="connsiteY47" fmla="*/ 2724539 h 2848947"/>
                <a:gd name="connsiteX48" fmla="*/ 559836 w 3284375"/>
                <a:gd name="connsiteY48" fmla="*/ 2687216 h 2848947"/>
                <a:gd name="connsiteX49" fmla="*/ 503853 w 3284375"/>
                <a:gd name="connsiteY49" fmla="*/ 2519265 h 2848947"/>
                <a:gd name="connsiteX50" fmla="*/ 485191 w 3284375"/>
                <a:gd name="connsiteY50" fmla="*/ 2463282 h 2848947"/>
                <a:gd name="connsiteX51" fmla="*/ 466530 w 3284375"/>
                <a:gd name="connsiteY51" fmla="*/ 2407298 h 2848947"/>
                <a:gd name="connsiteX52" fmla="*/ 335902 w 3284375"/>
                <a:gd name="connsiteY52" fmla="*/ 2295331 h 2848947"/>
                <a:gd name="connsiteX53" fmla="*/ 223934 w 3284375"/>
                <a:gd name="connsiteY53" fmla="*/ 2351314 h 2848947"/>
                <a:gd name="connsiteX54" fmla="*/ 186612 w 3284375"/>
                <a:gd name="connsiteY54" fmla="*/ 2463282 h 2848947"/>
                <a:gd name="connsiteX55" fmla="*/ 93306 w 3284375"/>
                <a:gd name="connsiteY55" fmla="*/ 2537926 h 2848947"/>
                <a:gd name="connsiteX56" fmla="*/ 0 w 3284375"/>
                <a:gd name="connsiteY56" fmla="*/ 2649894 h 284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284375" h="2848947">
                  <a:moveTo>
                    <a:pt x="3284375" y="746449"/>
                  </a:moveTo>
                  <a:cubicBezTo>
                    <a:pt x="3278155" y="771331"/>
                    <a:pt x="3275817" y="797520"/>
                    <a:pt x="3265714" y="821094"/>
                  </a:cubicBezTo>
                  <a:cubicBezTo>
                    <a:pt x="3256914" y="841628"/>
                    <a:pt x="3214219" y="900510"/>
                    <a:pt x="3191069" y="914400"/>
                  </a:cubicBezTo>
                  <a:cubicBezTo>
                    <a:pt x="3174202" y="924521"/>
                    <a:pt x="3153746" y="926841"/>
                    <a:pt x="3135085" y="933061"/>
                  </a:cubicBezTo>
                  <a:cubicBezTo>
                    <a:pt x="2955398" y="1112748"/>
                    <a:pt x="3146560" y="931345"/>
                    <a:pt x="3004457" y="1045028"/>
                  </a:cubicBezTo>
                  <a:cubicBezTo>
                    <a:pt x="2990718" y="1056019"/>
                    <a:pt x="2983825" y="1076787"/>
                    <a:pt x="2967134" y="1082351"/>
                  </a:cubicBezTo>
                  <a:cubicBezTo>
                    <a:pt x="2925406" y="1096260"/>
                    <a:pt x="2880049" y="1094792"/>
                    <a:pt x="2836506" y="1101012"/>
                  </a:cubicBezTo>
                  <a:cubicBezTo>
                    <a:pt x="2830286" y="1144555"/>
                    <a:pt x="2826471" y="1188510"/>
                    <a:pt x="2817845" y="1231641"/>
                  </a:cubicBezTo>
                  <a:cubicBezTo>
                    <a:pt x="2813987" y="1250930"/>
                    <a:pt x="2813092" y="1273715"/>
                    <a:pt x="2799183" y="1287624"/>
                  </a:cubicBezTo>
                  <a:cubicBezTo>
                    <a:pt x="2785274" y="1301533"/>
                    <a:pt x="2761861" y="1300065"/>
                    <a:pt x="2743200" y="1306286"/>
                  </a:cubicBezTo>
                  <a:cubicBezTo>
                    <a:pt x="2625012" y="1300065"/>
                    <a:pt x="2506502" y="1298339"/>
                    <a:pt x="2388636" y="1287624"/>
                  </a:cubicBezTo>
                  <a:cubicBezTo>
                    <a:pt x="2230835" y="1273278"/>
                    <a:pt x="2467600" y="1241974"/>
                    <a:pt x="2239347" y="1287624"/>
                  </a:cubicBezTo>
                  <a:cubicBezTo>
                    <a:pt x="2203305" y="1179505"/>
                    <a:pt x="2211131" y="1228427"/>
                    <a:pt x="2239347" y="1045028"/>
                  </a:cubicBezTo>
                  <a:cubicBezTo>
                    <a:pt x="2242338" y="1025586"/>
                    <a:pt x="2247888" y="1005912"/>
                    <a:pt x="2258008" y="989045"/>
                  </a:cubicBezTo>
                  <a:cubicBezTo>
                    <a:pt x="2267060" y="973958"/>
                    <a:pt x="2282889" y="964163"/>
                    <a:pt x="2295330" y="951722"/>
                  </a:cubicBezTo>
                  <a:cubicBezTo>
                    <a:pt x="2283318" y="783552"/>
                    <a:pt x="2295354" y="740306"/>
                    <a:pt x="2258008" y="615820"/>
                  </a:cubicBezTo>
                  <a:cubicBezTo>
                    <a:pt x="2246703" y="578138"/>
                    <a:pt x="2242507" y="536587"/>
                    <a:pt x="2220685" y="503853"/>
                  </a:cubicBezTo>
                  <a:cubicBezTo>
                    <a:pt x="2173604" y="433230"/>
                    <a:pt x="2199222" y="463728"/>
                    <a:pt x="2146040" y="410547"/>
                  </a:cubicBezTo>
                  <a:cubicBezTo>
                    <a:pt x="2139820" y="391886"/>
                    <a:pt x="2138290" y="370930"/>
                    <a:pt x="2127379" y="354563"/>
                  </a:cubicBezTo>
                  <a:cubicBezTo>
                    <a:pt x="2112740" y="332604"/>
                    <a:pt x="2083198" y="322184"/>
                    <a:pt x="2071396" y="298579"/>
                  </a:cubicBezTo>
                  <a:cubicBezTo>
                    <a:pt x="2031263" y="218313"/>
                    <a:pt x="2073687" y="215314"/>
                    <a:pt x="2034073" y="149290"/>
                  </a:cubicBezTo>
                  <a:cubicBezTo>
                    <a:pt x="2002830" y="97218"/>
                    <a:pt x="1991095" y="118469"/>
                    <a:pt x="1940767" y="93306"/>
                  </a:cubicBezTo>
                  <a:cubicBezTo>
                    <a:pt x="1920707" y="83276"/>
                    <a:pt x="1903444" y="68425"/>
                    <a:pt x="1884783" y="55984"/>
                  </a:cubicBezTo>
                  <a:cubicBezTo>
                    <a:pt x="1878563" y="37323"/>
                    <a:pt x="1885793" y="0"/>
                    <a:pt x="1866122" y="0"/>
                  </a:cubicBezTo>
                  <a:cubicBezTo>
                    <a:pt x="1843694" y="0"/>
                    <a:pt x="1831032" y="33667"/>
                    <a:pt x="1828800" y="55984"/>
                  </a:cubicBezTo>
                  <a:cubicBezTo>
                    <a:pt x="1824423" y="99750"/>
                    <a:pt x="1841241" y="143069"/>
                    <a:pt x="1847461" y="186612"/>
                  </a:cubicBezTo>
                  <a:cubicBezTo>
                    <a:pt x="1853681" y="391886"/>
                    <a:pt x="1858075" y="597223"/>
                    <a:pt x="1866122" y="802433"/>
                  </a:cubicBezTo>
                  <a:cubicBezTo>
                    <a:pt x="1879200" y="1135921"/>
                    <a:pt x="1859186" y="1035952"/>
                    <a:pt x="1903445" y="1212979"/>
                  </a:cubicBezTo>
                  <a:cubicBezTo>
                    <a:pt x="1897224" y="1268963"/>
                    <a:pt x="1894043" y="1325369"/>
                    <a:pt x="1884783" y="1380931"/>
                  </a:cubicBezTo>
                  <a:cubicBezTo>
                    <a:pt x="1881549" y="1400334"/>
                    <a:pt x="1867903" y="1417324"/>
                    <a:pt x="1866122" y="1436914"/>
                  </a:cubicBezTo>
                  <a:cubicBezTo>
                    <a:pt x="1855407" y="1554779"/>
                    <a:pt x="1851924" y="1673210"/>
                    <a:pt x="1847461" y="1791477"/>
                  </a:cubicBezTo>
                  <a:cubicBezTo>
                    <a:pt x="1839482" y="2002912"/>
                    <a:pt x="1864550" y="2217416"/>
                    <a:pt x="1828800" y="2425959"/>
                  </a:cubicBezTo>
                  <a:cubicBezTo>
                    <a:pt x="1823441" y="2457221"/>
                    <a:pt x="1766596" y="2438400"/>
                    <a:pt x="1735494" y="2444620"/>
                  </a:cubicBezTo>
                  <a:cubicBezTo>
                    <a:pt x="1729273" y="2463281"/>
                    <a:pt x="1729120" y="2485244"/>
                    <a:pt x="1716832" y="2500604"/>
                  </a:cubicBezTo>
                  <a:cubicBezTo>
                    <a:pt x="1690523" y="2533490"/>
                    <a:pt x="1641744" y="2544295"/>
                    <a:pt x="1604865" y="2556588"/>
                  </a:cubicBezTo>
                  <a:cubicBezTo>
                    <a:pt x="1592424" y="2569029"/>
                    <a:pt x="1581281" y="2582919"/>
                    <a:pt x="1567542" y="2593910"/>
                  </a:cubicBezTo>
                  <a:cubicBezTo>
                    <a:pt x="1550029" y="2607921"/>
                    <a:pt x="1523446" y="2612214"/>
                    <a:pt x="1511559" y="2631233"/>
                  </a:cubicBezTo>
                  <a:cubicBezTo>
                    <a:pt x="1490708" y="2664594"/>
                    <a:pt x="1486677" y="2705878"/>
                    <a:pt x="1474236" y="2743200"/>
                  </a:cubicBezTo>
                  <a:cubicBezTo>
                    <a:pt x="1468016" y="2761861"/>
                    <a:pt x="1474236" y="2792964"/>
                    <a:pt x="1455575" y="2799184"/>
                  </a:cubicBezTo>
                  <a:lnTo>
                    <a:pt x="1399591" y="2817845"/>
                  </a:lnTo>
                  <a:cubicBezTo>
                    <a:pt x="1368489" y="2811625"/>
                    <a:pt x="1332676" y="2816778"/>
                    <a:pt x="1306285" y="2799184"/>
                  </a:cubicBezTo>
                  <a:cubicBezTo>
                    <a:pt x="1289918" y="2788273"/>
                    <a:pt x="1297744" y="2760068"/>
                    <a:pt x="1287624" y="2743200"/>
                  </a:cubicBezTo>
                  <a:cubicBezTo>
                    <a:pt x="1278572" y="2728113"/>
                    <a:pt x="1262743" y="2718318"/>
                    <a:pt x="1250302" y="2705877"/>
                  </a:cubicBezTo>
                  <a:cubicBezTo>
                    <a:pt x="1032024" y="2749535"/>
                    <a:pt x="1239177" y="2690160"/>
                    <a:pt x="1119673" y="2761861"/>
                  </a:cubicBezTo>
                  <a:cubicBezTo>
                    <a:pt x="1074252" y="2789113"/>
                    <a:pt x="934980" y="2796611"/>
                    <a:pt x="914400" y="2799184"/>
                  </a:cubicBezTo>
                  <a:cubicBezTo>
                    <a:pt x="783771" y="2842726"/>
                    <a:pt x="839755" y="2848947"/>
                    <a:pt x="746449" y="2817845"/>
                  </a:cubicBezTo>
                  <a:cubicBezTo>
                    <a:pt x="711733" y="2783129"/>
                    <a:pt x="700226" y="2766742"/>
                    <a:pt x="653142" y="2743200"/>
                  </a:cubicBezTo>
                  <a:cubicBezTo>
                    <a:pt x="635548" y="2734403"/>
                    <a:pt x="615820" y="2730759"/>
                    <a:pt x="597159" y="2724539"/>
                  </a:cubicBezTo>
                  <a:cubicBezTo>
                    <a:pt x="584718" y="2712098"/>
                    <a:pt x="567704" y="2702953"/>
                    <a:pt x="559836" y="2687216"/>
                  </a:cubicBezTo>
                  <a:cubicBezTo>
                    <a:pt x="559833" y="2687210"/>
                    <a:pt x="513185" y="2547260"/>
                    <a:pt x="503853" y="2519265"/>
                  </a:cubicBezTo>
                  <a:lnTo>
                    <a:pt x="485191" y="2463282"/>
                  </a:lnTo>
                  <a:cubicBezTo>
                    <a:pt x="478970" y="2444621"/>
                    <a:pt x="480439" y="2421207"/>
                    <a:pt x="466530" y="2407298"/>
                  </a:cubicBezTo>
                  <a:cubicBezTo>
                    <a:pt x="376026" y="2316794"/>
                    <a:pt x="421163" y="2352172"/>
                    <a:pt x="335902" y="2295331"/>
                  </a:cubicBezTo>
                  <a:cubicBezTo>
                    <a:pt x="290386" y="2306710"/>
                    <a:pt x="247701" y="2303780"/>
                    <a:pt x="223934" y="2351314"/>
                  </a:cubicBezTo>
                  <a:cubicBezTo>
                    <a:pt x="206340" y="2386502"/>
                    <a:pt x="214431" y="2435464"/>
                    <a:pt x="186612" y="2463282"/>
                  </a:cubicBezTo>
                  <a:cubicBezTo>
                    <a:pt x="133430" y="2516463"/>
                    <a:pt x="163928" y="2490845"/>
                    <a:pt x="93306" y="2537926"/>
                  </a:cubicBezTo>
                  <a:cubicBezTo>
                    <a:pt x="50082" y="2667597"/>
                    <a:pt x="95325" y="2649894"/>
                    <a:pt x="0" y="2649894"/>
                  </a:cubicBezTo>
                </a:path>
              </a:pathLst>
            </a:custGeom>
            <a:ln w="762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Oval 11"/>
            <p:cNvSpPr/>
            <p:nvPr/>
          </p:nvSpPr>
          <p:spPr>
            <a:xfrm>
              <a:off x="6312024" y="2852936"/>
              <a:ext cx="144016" cy="144016"/>
            </a:xfrm>
            <a:prstGeom prst="ellipse">
              <a:avLst/>
            </a:prstGeom>
            <a:solidFill>
              <a:srgbClr val="FF0000"/>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Oval 12"/>
            <p:cNvSpPr/>
            <p:nvPr/>
          </p:nvSpPr>
          <p:spPr>
            <a:xfrm>
              <a:off x="6600056" y="3789040"/>
              <a:ext cx="144016" cy="144016"/>
            </a:xfrm>
            <a:prstGeom prst="ellipse">
              <a:avLst/>
            </a:prstGeom>
            <a:solidFill>
              <a:srgbClr val="FF0000"/>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Oval 13"/>
            <p:cNvSpPr/>
            <p:nvPr/>
          </p:nvSpPr>
          <p:spPr>
            <a:xfrm>
              <a:off x="4439816" y="2492896"/>
              <a:ext cx="144016" cy="144016"/>
            </a:xfrm>
            <a:prstGeom prst="ellipse">
              <a:avLst/>
            </a:prstGeom>
            <a:solidFill>
              <a:srgbClr val="FF0000"/>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5" name="Oval 14"/>
            <p:cNvSpPr/>
            <p:nvPr/>
          </p:nvSpPr>
          <p:spPr>
            <a:xfrm>
              <a:off x="2711624" y="3140968"/>
              <a:ext cx="144016" cy="144016"/>
            </a:xfrm>
            <a:prstGeom prst="ellipse">
              <a:avLst/>
            </a:prstGeom>
            <a:solidFill>
              <a:srgbClr val="FF0000"/>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6" name="Oval 15"/>
            <p:cNvSpPr/>
            <p:nvPr/>
          </p:nvSpPr>
          <p:spPr>
            <a:xfrm>
              <a:off x="5672336" y="2645296"/>
              <a:ext cx="144016" cy="144016"/>
            </a:xfrm>
            <a:prstGeom prst="ellipse">
              <a:avLst/>
            </a:prstGeom>
            <a:solidFill>
              <a:srgbClr val="FF0000"/>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3" name="Rounded Rectangular Callout 2"/>
          <p:cNvSpPr/>
          <p:nvPr/>
        </p:nvSpPr>
        <p:spPr>
          <a:xfrm>
            <a:off x="407368" y="4005064"/>
            <a:ext cx="3888432" cy="1838801"/>
          </a:xfrm>
          <a:prstGeom prst="wedgeRoundRectCallout">
            <a:avLst>
              <a:gd name="adj1" fmla="val 53140"/>
              <a:gd name="adj2" fmla="val -105660"/>
              <a:gd name="adj3" fmla="val 16667"/>
            </a:avLst>
          </a:prstGeom>
          <a:solidFill>
            <a:srgbClr val="0E3C54"/>
          </a:solidFill>
          <a:scene3d>
            <a:camera prst="orthographicFront"/>
            <a:lightRig rig="threePt" dir="t"/>
          </a:scene3d>
          <a:sp3d>
            <a:bevelT prst="angle"/>
          </a:sp3d>
        </p:spPr>
        <p:style>
          <a:lnRef idx="0">
            <a:schemeClr val="accent5"/>
          </a:lnRef>
          <a:fillRef idx="3">
            <a:schemeClr val="accent5"/>
          </a:fillRef>
          <a:effectRef idx="3">
            <a:schemeClr val="accent5"/>
          </a:effectRef>
          <a:fontRef idx="minor">
            <a:schemeClr val="lt1"/>
          </a:fontRef>
        </p:style>
        <p:txBody>
          <a:bodyPr vert="horz" wrap="square" rtlCol="0">
            <a:spAutoFit/>
          </a:bodyPr>
          <a:lstStyle/>
          <a:p>
            <a:pPr algn="ctr"/>
            <a:r>
              <a:rPr lang="en-US" b="1" i="1" u="sng" dirty="0">
                <a:solidFill>
                  <a:schemeClr val="bg1"/>
                </a:solidFill>
                <a:effectLst>
                  <a:outerShdw blurRad="38100" dist="38100" dir="2700000" algn="tl">
                    <a:srgbClr val="000000">
                      <a:alpha val="43137"/>
                    </a:srgbClr>
                  </a:outerShdw>
                </a:effectLst>
                <a:latin typeface="Candara" panose="020E0502030303020204" pitchFamily="34" charset="0"/>
                <a:cs typeface="Arial" panose="020B0604020202020204" pitchFamily="34" charset="0"/>
              </a:rPr>
              <a:t>Fast facts:</a:t>
            </a:r>
          </a:p>
          <a:p>
            <a:pPr marL="285750" indent="-285750">
              <a:buFont typeface="Arial" panose="020B0604020202020204" pitchFamily="34" charset="0"/>
              <a:buChar char="•"/>
            </a:pPr>
            <a:r>
              <a:rPr lang="en-US" sz="1400" b="1" i="1" dirty="0">
                <a:solidFill>
                  <a:schemeClr val="bg1"/>
                </a:solidFill>
                <a:effectLst>
                  <a:outerShdw blurRad="38100" dist="38100" dir="2700000" algn="tl">
                    <a:srgbClr val="000000">
                      <a:alpha val="43137"/>
                    </a:srgbClr>
                  </a:outerShdw>
                </a:effectLst>
                <a:latin typeface="Candara" panose="020E0502030303020204" pitchFamily="34" charset="0"/>
                <a:cs typeface="Arial" panose="020B0604020202020204" pitchFamily="34" charset="0"/>
              </a:rPr>
              <a:t>2x size of Gauteng &amp;</a:t>
            </a:r>
          </a:p>
          <a:p>
            <a:pPr marL="285750" indent="-285750">
              <a:buFont typeface="Arial" panose="020B0604020202020204" pitchFamily="34" charset="0"/>
              <a:buChar char="•"/>
            </a:pPr>
            <a:r>
              <a:rPr lang="en-US" sz="1400" b="1" i="1" dirty="0">
                <a:solidFill>
                  <a:schemeClr val="bg1"/>
                </a:solidFill>
                <a:effectLst>
                  <a:outerShdw blurRad="38100" dist="38100" dir="2700000" algn="tl">
                    <a:srgbClr val="000000">
                      <a:alpha val="43137"/>
                    </a:srgbClr>
                  </a:outerShdw>
                </a:effectLst>
                <a:latin typeface="Candara" panose="020E0502030303020204" pitchFamily="34" charset="0"/>
                <a:cs typeface="Arial" panose="020B0604020202020204" pitchFamily="34" charset="0"/>
              </a:rPr>
              <a:t>Larger than Germany;</a:t>
            </a:r>
          </a:p>
          <a:p>
            <a:pPr marL="285750" indent="-285750">
              <a:buFont typeface="Arial" panose="020B0604020202020204" pitchFamily="34" charset="0"/>
              <a:buChar char="•"/>
            </a:pPr>
            <a:r>
              <a:rPr lang="en-ZA" sz="1400" b="1" i="1" dirty="0">
                <a:solidFill>
                  <a:schemeClr val="bg1"/>
                </a:solidFill>
                <a:effectLst>
                  <a:outerShdw blurRad="38100" dist="38100" dir="2700000" algn="tl">
                    <a:srgbClr val="000000">
                      <a:alpha val="43137"/>
                    </a:srgbClr>
                  </a:outerShdw>
                </a:effectLst>
                <a:latin typeface="Candara" panose="020E0502030303020204" pitchFamily="34" charset="0"/>
                <a:cs typeface="Arial" panose="020B0604020202020204" pitchFamily="34" charset="0"/>
              </a:rPr>
              <a:t>Largest province in SA in land mass;</a:t>
            </a:r>
          </a:p>
          <a:p>
            <a:pPr marL="285750" indent="-285750">
              <a:buFont typeface="Arial" panose="020B0604020202020204" pitchFamily="34" charset="0"/>
              <a:buChar char="•"/>
            </a:pPr>
            <a:r>
              <a:rPr lang="en-US" sz="1400" b="1" i="1" dirty="0">
                <a:solidFill>
                  <a:schemeClr val="bg1"/>
                </a:solidFill>
                <a:effectLst>
                  <a:outerShdw blurRad="38100" dist="38100" dir="2700000" algn="tl">
                    <a:srgbClr val="000000">
                      <a:alpha val="43137"/>
                    </a:srgbClr>
                  </a:outerShdw>
                </a:effectLst>
                <a:latin typeface="Candara" panose="020E0502030303020204" pitchFamily="34" charset="0"/>
                <a:cs typeface="Arial" panose="020B0604020202020204" pitchFamily="34" charset="0"/>
              </a:rPr>
              <a:t>Languages: Afrikaans, Tswana, Xhosa and English;</a:t>
            </a:r>
          </a:p>
          <a:p>
            <a:pPr marL="285750" indent="-285750">
              <a:buFont typeface="Arial" panose="020B0604020202020204" pitchFamily="34" charset="0"/>
              <a:buChar char="•"/>
            </a:pPr>
            <a:r>
              <a:rPr lang="en-ZA" sz="1400" b="1" i="1" dirty="0">
                <a:solidFill>
                  <a:schemeClr val="bg1"/>
                </a:solidFill>
                <a:effectLst>
                  <a:outerShdw blurRad="38100" dist="38100" dir="2700000" algn="tl">
                    <a:srgbClr val="000000">
                      <a:alpha val="43137"/>
                    </a:srgbClr>
                  </a:outerShdw>
                </a:effectLst>
                <a:latin typeface="Candara" panose="020E0502030303020204" pitchFamily="34" charset="0"/>
                <a:cs typeface="Arial" panose="020B0604020202020204" pitchFamily="34" charset="0"/>
              </a:rPr>
              <a:t>Population of 1.3 million people.</a:t>
            </a:r>
            <a:endParaRPr lang="en-US" sz="1400" b="1" i="1" dirty="0">
              <a:solidFill>
                <a:schemeClr val="bg1"/>
              </a:solidFill>
              <a:effectLst>
                <a:outerShdw blurRad="38100" dist="38100" dir="2700000" algn="tl">
                  <a:srgbClr val="000000">
                    <a:alpha val="43137"/>
                  </a:srgbClr>
                </a:outerShdw>
              </a:effectLst>
              <a:latin typeface="Candara" panose="020E0502030303020204" pitchFamily="34" charset="0"/>
              <a:cs typeface="Arial" panose="020B0604020202020204" pitchFamily="34" charset="0"/>
            </a:endParaRPr>
          </a:p>
        </p:txBody>
      </p:sp>
      <p:sp>
        <p:nvSpPr>
          <p:cNvPr id="17" name="Title 1">
            <a:extLst>
              <a:ext uri="{FF2B5EF4-FFF2-40B4-BE49-F238E27FC236}">
                <a16:creationId xmlns:a16="http://schemas.microsoft.com/office/drawing/2014/main" id="{33916E5C-8235-413A-B456-F267951B0F17}"/>
              </a:ext>
            </a:extLst>
          </p:cNvPr>
          <p:cNvSpPr txBox="1">
            <a:spLocks/>
          </p:cNvSpPr>
          <p:nvPr/>
        </p:nvSpPr>
        <p:spPr>
          <a:xfrm>
            <a:off x="5813402" y="11667"/>
            <a:ext cx="6378597" cy="659953"/>
          </a:xfrm>
          <a:prstGeom prst="round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w="12700" cap="flat" cmpd="sng" algn="ctr">
            <a:solidFill>
              <a:schemeClr val="bg1"/>
            </a:solidFill>
            <a:prstDash val="solid"/>
            <a:miter lim="800000"/>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75000" lnSpcReduction="20000"/>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3600" b="1" dirty="0">
                <a:solidFill>
                  <a:srgbClr val="0A5478"/>
                </a:solidFill>
              </a:rPr>
              <a:t>NORTHERN CAPE GEOGRAPHIC LOCATION</a:t>
            </a:r>
          </a:p>
        </p:txBody>
      </p:sp>
    </p:spTree>
    <p:extLst>
      <p:ext uri="{BB962C8B-B14F-4D97-AF65-F5344CB8AC3E}">
        <p14:creationId xmlns:p14="http://schemas.microsoft.com/office/powerpoint/2010/main" val="1198293668"/>
      </p:ext>
    </p:extLst>
  </p:cSld>
  <p:clrMapOvr>
    <a:masterClrMapping/>
  </p:clrMapOvr>
  <p:transition spd="slow">
    <p:pull/>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34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5" name="Rectangle: Rounded Corners 44">
            <a:extLst>
              <a:ext uri="{FF2B5EF4-FFF2-40B4-BE49-F238E27FC236}">
                <a16:creationId xmlns:a16="http://schemas.microsoft.com/office/drawing/2014/main" id="{116443A1-79A4-4CFC-942B-64356C897FDC}"/>
              </a:ext>
            </a:extLst>
          </p:cNvPr>
          <p:cNvSpPr/>
          <p:nvPr/>
        </p:nvSpPr>
        <p:spPr>
          <a:xfrm>
            <a:off x="1631507" y="694124"/>
            <a:ext cx="9145013" cy="536808"/>
          </a:xfrm>
          <a:prstGeom prst="roundRect">
            <a:avLst/>
          </a:prstGeom>
          <a:solidFill>
            <a:schemeClr val="bg2">
              <a:lumMod val="25000"/>
            </a:schemeClr>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2571"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VISION 2040</a:t>
            </a:r>
          </a:p>
        </p:txBody>
      </p:sp>
      <p:sp>
        <p:nvSpPr>
          <p:cNvPr id="50" name="Rectangle: Rounded Corners 49">
            <a:extLst>
              <a:ext uri="{FF2B5EF4-FFF2-40B4-BE49-F238E27FC236}">
                <a16:creationId xmlns:a16="http://schemas.microsoft.com/office/drawing/2014/main" id="{E1C610A7-FF4B-4046-9923-7B203FB164A7}"/>
              </a:ext>
            </a:extLst>
          </p:cNvPr>
          <p:cNvSpPr/>
          <p:nvPr/>
        </p:nvSpPr>
        <p:spPr>
          <a:xfrm>
            <a:off x="977058" y="1843842"/>
            <a:ext cx="3184903" cy="941203"/>
          </a:xfrm>
          <a:prstGeom prst="roundRect">
            <a:avLst/>
          </a:prstGeom>
          <a:ln>
            <a:noFill/>
          </a:ln>
          <a:scene3d>
            <a:camera prst="orthographicFront"/>
            <a:lightRig rig="threePt" dir="t"/>
          </a:scene3d>
          <a:sp3d>
            <a:bevelT prst="angle"/>
          </a:sp3d>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Economic Transformation, Development and Prosperity</a:t>
            </a:r>
            <a:endParaRPr kumimoji="0" lang="en-ZA" sz="1600" b="1"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
        <p:nvSpPr>
          <p:cNvPr id="48" name="Rectangle: Rounded Corners 47">
            <a:extLst>
              <a:ext uri="{FF2B5EF4-FFF2-40B4-BE49-F238E27FC236}">
                <a16:creationId xmlns:a16="http://schemas.microsoft.com/office/drawing/2014/main" id="{7585E168-3B1F-4D75-AB58-5853926D2D10}"/>
              </a:ext>
            </a:extLst>
          </p:cNvPr>
          <p:cNvSpPr/>
          <p:nvPr/>
        </p:nvSpPr>
        <p:spPr>
          <a:xfrm>
            <a:off x="977058" y="2924943"/>
            <a:ext cx="3192239" cy="3933057"/>
          </a:xfrm>
          <a:prstGeom prst="roundRect">
            <a:avLst>
              <a:gd name="adj" fmla="val 5605"/>
            </a:avLst>
          </a:prstGeom>
          <a:ln>
            <a:noFill/>
          </a:ln>
          <a:scene3d>
            <a:camera prst="orthographicFront"/>
            <a:lightRig rig="threePt" dir="t"/>
          </a:scene3d>
          <a:sp3d>
            <a:bevelT prst="angle"/>
          </a:sp3d>
        </p:spPr>
        <p:style>
          <a:lnRef idx="3">
            <a:schemeClr val="lt1"/>
          </a:lnRef>
          <a:fillRef idx="1">
            <a:schemeClr val="accent2"/>
          </a:fillRef>
          <a:effectRef idx="1">
            <a:schemeClr val="accent2"/>
          </a:effectRef>
          <a:fontRef idx="minor">
            <a:schemeClr val="lt1"/>
          </a:fontRef>
        </p:style>
        <p:txBody>
          <a:bodyPr rtlCol="0" anchor="ctr"/>
          <a:lstStyle/>
          <a:p>
            <a:pPr marL="244933" marR="0" lvl="0" indent="-24493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29"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Agriculture and Agro-Processing</a:t>
            </a:r>
          </a:p>
          <a:p>
            <a:pPr marL="244933" marR="0" lvl="0" indent="-24493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29"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Mining and Mineral Beneficiation</a:t>
            </a:r>
          </a:p>
          <a:p>
            <a:pPr marL="244933" marR="0" lvl="0" indent="-24493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29"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Tourism Market Development</a:t>
            </a:r>
          </a:p>
          <a:p>
            <a:pPr marL="244933" marR="0" lvl="0" indent="-24493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29"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Development of the Energy Sector</a:t>
            </a:r>
          </a:p>
          <a:p>
            <a:pPr marL="244933" marR="0" lvl="0" indent="-24493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29"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Manufacturing and Trade</a:t>
            </a:r>
          </a:p>
          <a:p>
            <a:pPr marL="244933" marR="0" lvl="0" indent="-24493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29"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Competitive Infrastructure Development</a:t>
            </a:r>
          </a:p>
          <a:p>
            <a:pPr marL="244933" marR="0" lvl="0" indent="-24493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29"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Employment and Skills Development</a:t>
            </a:r>
          </a:p>
          <a:p>
            <a:pPr marL="244933" marR="0" lvl="0" indent="-24493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29"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Innovation and knowledge economy</a:t>
            </a:r>
          </a:p>
          <a:p>
            <a:pPr marL="244933" marR="0" lvl="0" indent="-24493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29"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The Maritime Economy</a:t>
            </a:r>
          </a:p>
        </p:txBody>
      </p:sp>
      <p:grpSp>
        <p:nvGrpSpPr>
          <p:cNvPr id="3" name="Group 50">
            <a:extLst>
              <a:ext uri="{FF2B5EF4-FFF2-40B4-BE49-F238E27FC236}">
                <a16:creationId xmlns:a16="http://schemas.microsoft.com/office/drawing/2014/main" id="{B598BB4E-90D2-4AB5-B5BA-FFDAE80F9723}"/>
              </a:ext>
            </a:extLst>
          </p:cNvPr>
          <p:cNvGrpSpPr/>
          <p:nvPr/>
        </p:nvGrpSpPr>
        <p:grpSpPr>
          <a:xfrm>
            <a:off x="4307064" y="1843838"/>
            <a:ext cx="2157732" cy="5014162"/>
            <a:chOff x="3105155" y="1701659"/>
            <a:chExt cx="2856072" cy="6226111"/>
          </a:xfrm>
          <a:solidFill>
            <a:schemeClr val="bg1">
              <a:lumMod val="65000"/>
            </a:schemeClr>
          </a:solidFill>
        </p:grpSpPr>
        <p:sp>
          <p:nvSpPr>
            <p:cNvPr id="52" name="Rectangle: Rounded Corners 51">
              <a:extLst>
                <a:ext uri="{FF2B5EF4-FFF2-40B4-BE49-F238E27FC236}">
                  <a16:creationId xmlns:a16="http://schemas.microsoft.com/office/drawing/2014/main" id="{37204407-4B77-4CB4-9F68-B1F7E2C80283}"/>
                </a:ext>
              </a:extLst>
            </p:cNvPr>
            <p:cNvSpPr/>
            <p:nvPr/>
          </p:nvSpPr>
          <p:spPr>
            <a:xfrm>
              <a:off x="3117329" y="3044070"/>
              <a:ext cx="2843898" cy="4883700"/>
            </a:xfrm>
            <a:prstGeom prst="roundRect">
              <a:avLst>
                <a:gd name="adj" fmla="val 5605"/>
              </a:avLst>
            </a:prstGeom>
            <a:solidFill>
              <a:srgbClr val="0E3C54"/>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44933" marR="0" lvl="0" indent="-24493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29" b="1" i="0" u="none" strike="noStrike" kern="1200" cap="none" spc="0" normalizeH="0" baseline="0" noProof="0" dirty="0">
                  <a:ln>
                    <a:noFill/>
                  </a:ln>
                  <a:solidFill>
                    <a:schemeClr val="bg1"/>
                  </a:solidFill>
                  <a:effectLst/>
                  <a:uLnTx/>
                  <a:uFillTx/>
                  <a:latin typeface="Arial" pitchFamily="34" charset="0"/>
                  <a:ea typeface="+mn-ea"/>
                  <a:cs typeface="Arial" pitchFamily="34" charset="0"/>
                </a:rPr>
                <a:t>Quality Basic Education</a:t>
              </a:r>
            </a:p>
            <a:p>
              <a:pPr marL="244933" marR="0" lvl="0" indent="-24493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29" b="1" i="0" u="none" strike="noStrike" kern="1200" cap="none" spc="0" normalizeH="0" baseline="0" noProof="0" dirty="0">
                  <a:ln>
                    <a:noFill/>
                  </a:ln>
                  <a:solidFill>
                    <a:schemeClr val="bg1"/>
                  </a:solidFill>
                  <a:effectLst/>
                  <a:uLnTx/>
                  <a:uFillTx/>
                  <a:latin typeface="Arial" pitchFamily="34" charset="0"/>
                  <a:ea typeface="+mn-ea"/>
                  <a:cs typeface="Arial" pitchFamily="34" charset="0"/>
                </a:rPr>
                <a:t>Social Cohesion and Community Participation</a:t>
              </a:r>
            </a:p>
            <a:p>
              <a:pPr marL="244933" marR="0" lvl="0" indent="-24493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29" b="1" i="0" u="none" strike="noStrike" kern="1200" cap="none" spc="0" normalizeH="0" baseline="0" noProof="0" dirty="0">
                  <a:ln>
                    <a:noFill/>
                  </a:ln>
                  <a:solidFill>
                    <a:schemeClr val="bg1"/>
                  </a:solidFill>
                  <a:effectLst/>
                  <a:uLnTx/>
                  <a:uFillTx/>
                  <a:latin typeface="Arial" pitchFamily="34" charset="0"/>
                  <a:ea typeface="+mn-ea"/>
                  <a:cs typeface="Arial" pitchFamily="34" charset="0"/>
                </a:rPr>
                <a:t>Social Protection and Safety</a:t>
              </a:r>
            </a:p>
            <a:p>
              <a:pPr marL="244933" marR="0" lvl="0" indent="-24493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29" b="1" i="0" u="none" strike="noStrike" kern="1200" cap="none" spc="0" normalizeH="0" baseline="0" noProof="0" dirty="0">
                  <a:ln>
                    <a:noFill/>
                  </a:ln>
                  <a:solidFill>
                    <a:schemeClr val="bg1"/>
                  </a:solidFill>
                  <a:effectLst/>
                  <a:uLnTx/>
                  <a:uFillTx/>
                  <a:latin typeface="Arial" pitchFamily="34" charset="0"/>
                  <a:ea typeface="+mn-ea"/>
                  <a:cs typeface="Arial" pitchFamily="34" charset="0"/>
                </a:rPr>
                <a:t>Health</a:t>
              </a:r>
            </a:p>
            <a:p>
              <a:pPr marL="244933" marR="0" lvl="0" indent="-24493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29" b="1" i="0" u="none" strike="noStrike" kern="1200" cap="none" spc="0" normalizeH="0" baseline="0" noProof="0" dirty="0">
                  <a:ln>
                    <a:noFill/>
                  </a:ln>
                  <a:solidFill>
                    <a:schemeClr val="bg1"/>
                  </a:solidFill>
                  <a:effectLst/>
                  <a:uLnTx/>
                  <a:uFillTx/>
                  <a:latin typeface="Arial" pitchFamily="34" charset="0"/>
                  <a:ea typeface="+mn-ea"/>
                  <a:cs typeface="Arial" pitchFamily="34" charset="0"/>
                </a:rPr>
                <a:t>Rural Development, Land Reform and Food Security.</a:t>
              </a:r>
            </a:p>
          </p:txBody>
        </p:sp>
        <p:sp>
          <p:nvSpPr>
            <p:cNvPr id="54" name="Rectangle: Rounded Corners 53">
              <a:extLst>
                <a:ext uri="{FF2B5EF4-FFF2-40B4-BE49-F238E27FC236}">
                  <a16:creationId xmlns:a16="http://schemas.microsoft.com/office/drawing/2014/main" id="{25678E93-07FD-4572-A87D-1850E62DA772}"/>
                </a:ext>
              </a:extLst>
            </p:cNvPr>
            <p:cNvSpPr/>
            <p:nvPr/>
          </p:nvSpPr>
          <p:spPr>
            <a:xfrm>
              <a:off x="3105155" y="1701659"/>
              <a:ext cx="2856072" cy="1190823"/>
            </a:xfrm>
            <a:prstGeom prst="roundRect">
              <a:avLst/>
            </a:prstGeom>
            <a:solidFill>
              <a:srgbClr val="0E3C54"/>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600" b="1" i="0" u="none" strike="noStrike" kern="1200" cap="none" spc="0" normalizeH="0" baseline="0" noProof="0" dirty="0">
                  <a:ln>
                    <a:noFill/>
                  </a:ln>
                  <a:solidFill>
                    <a:schemeClr val="bg1"/>
                  </a:solidFill>
                  <a:effectLst/>
                  <a:uLnTx/>
                  <a:uFillTx/>
                  <a:latin typeface="Arial" pitchFamily="34" charset="0"/>
                  <a:ea typeface="+mn-ea"/>
                  <a:cs typeface="Arial" pitchFamily="34" charset="0"/>
                </a:rPr>
                <a:t>Social Equity &amp; Human Welfare</a:t>
              </a:r>
            </a:p>
          </p:txBody>
        </p:sp>
      </p:grpSp>
      <p:grpSp>
        <p:nvGrpSpPr>
          <p:cNvPr id="4" name="Group 55">
            <a:extLst>
              <a:ext uri="{FF2B5EF4-FFF2-40B4-BE49-F238E27FC236}">
                <a16:creationId xmlns:a16="http://schemas.microsoft.com/office/drawing/2014/main" id="{10D1D79C-FC95-4F26-811B-E147C7B1A916}"/>
              </a:ext>
            </a:extLst>
          </p:cNvPr>
          <p:cNvGrpSpPr/>
          <p:nvPr/>
        </p:nvGrpSpPr>
        <p:grpSpPr>
          <a:xfrm>
            <a:off x="6769957" y="1843846"/>
            <a:ext cx="2148535" cy="5014157"/>
            <a:chOff x="6429057" y="2376063"/>
            <a:chExt cx="3012921" cy="6438102"/>
          </a:xfrm>
          <a:solidFill>
            <a:schemeClr val="accent6">
              <a:lumMod val="50000"/>
            </a:schemeClr>
          </a:solidFill>
        </p:grpSpPr>
        <p:sp>
          <p:nvSpPr>
            <p:cNvPr id="57" name="Rectangle: Rounded Corners 56">
              <a:extLst>
                <a:ext uri="{FF2B5EF4-FFF2-40B4-BE49-F238E27FC236}">
                  <a16:creationId xmlns:a16="http://schemas.microsoft.com/office/drawing/2014/main" id="{4CBB033D-E236-45B9-874D-61282C9AC980}"/>
                </a:ext>
              </a:extLst>
            </p:cNvPr>
            <p:cNvSpPr/>
            <p:nvPr/>
          </p:nvSpPr>
          <p:spPr>
            <a:xfrm>
              <a:off x="6429057" y="3764177"/>
              <a:ext cx="3012921" cy="5049988"/>
            </a:xfrm>
            <a:prstGeom prst="roundRect">
              <a:avLst>
                <a:gd name="adj" fmla="val 5605"/>
              </a:avLst>
            </a:prstGeom>
            <a:grpFill/>
            <a:ln/>
            <a:scene3d>
              <a:camera prst="orthographicFront"/>
              <a:lightRig rig="threePt" dir="t"/>
            </a:scene3d>
            <a:sp3d>
              <a:bevelT prst="angle"/>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244933" marR="0" lvl="0" indent="-24493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Improve Environmental Sustainability</a:t>
              </a:r>
            </a:p>
          </p:txBody>
        </p:sp>
        <p:sp>
          <p:nvSpPr>
            <p:cNvPr id="59" name="Rectangle: Rounded Corners 58">
              <a:extLst>
                <a:ext uri="{FF2B5EF4-FFF2-40B4-BE49-F238E27FC236}">
                  <a16:creationId xmlns:a16="http://schemas.microsoft.com/office/drawing/2014/main" id="{60CC42D8-4BC4-40FE-A505-B57AEFDBC29F}"/>
                </a:ext>
              </a:extLst>
            </p:cNvPr>
            <p:cNvSpPr/>
            <p:nvPr/>
          </p:nvSpPr>
          <p:spPr>
            <a:xfrm>
              <a:off x="6429057" y="2376063"/>
              <a:ext cx="3012921" cy="1190823"/>
            </a:xfrm>
            <a:prstGeom prst="roundRect">
              <a:avLst/>
            </a:prstGeom>
            <a:grpFill/>
            <a:ln/>
            <a:scene3d>
              <a:camera prst="orthographicFront"/>
              <a:lightRig rig="threePt" dir="t"/>
            </a:scene3d>
            <a:sp3d>
              <a:bevelT prst="angle"/>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4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Environmental Sustainability and Resilience</a:t>
              </a:r>
            </a:p>
          </p:txBody>
        </p:sp>
      </p:grpSp>
      <p:grpSp>
        <p:nvGrpSpPr>
          <p:cNvPr id="5" name="Group 60">
            <a:extLst>
              <a:ext uri="{FF2B5EF4-FFF2-40B4-BE49-F238E27FC236}">
                <a16:creationId xmlns:a16="http://schemas.microsoft.com/office/drawing/2014/main" id="{2B890D79-A937-4094-948E-967DE9E422D7}"/>
              </a:ext>
            </a:extLst>
          </p:cNvPr>
          <p:cNvGrpSpPr/>
          <p:nvPr/>
        </p:nvGrpSpPr>
        <p:grpSpPr>
          <a:xfrm>
            <a:off x="9125125" y="1843838"/>
            <a:ext cx="2157733" cy="5014162"/>
            <a:chOff x="9270720" y="2376064"/>
            <a:chExt cx="2719138" cy="6438102"/>
          </a:xfrm>
          <a:solidFill>
            <a:srgbClr val="327A8E"/>
          </a:solidFill>
        </p:grpSpPr>
        <p:sp>
          <p:nvSpPr>
            <p:cNvPr id="62" name="Rectangle: Rounded Corners 61">
              <a:extLst>
                <a:ext uri="{FF2B5EF4-FFF2-40B4-BE49-F238E27FC236}">
                  <a16:creationId xmlns:a16="http://schemas.microsoft.com/office/drawing/2014/main" id="{3C6847CB-8285-4AD6-9D96-300661B71A0C}"/>
                </a:ext>
              </a:extLst>
            </p:cNvPr>
            <p:cNvSpPr/>
            <p:nvPr/>
          </p:nvSpPr>
          <p:spPr>
            <a:xfrm>
              <a:off x="9282311" y="3764183"/>
              <a:ext cx="2707547" cy="5049983"/>
            </a:xfrm>
            <a:prstGeom prst="roundRect">
              <a:avLst>
                <a:gd name="adj" fmla="val 5605"/>
              </a:avLst>
            </a:prstGeom>
            <a:grpFill/>
            <a:ln/>
            <a:scene3d>
              <a:camera prst="orthographicFront"/>
              <a:lightRig rig="threePt" dir="t"/>
            </a:scene3d>
            <a:sp3d>
              <a:bevelT prst="angle"/>
            </a:sp3d>
          </p:spPr>
          <p:style>
            <a:lnRef idx="1">
              <a:schemeClr val="accent1"/>
            </a:lnRef>
            <a:fillRef idx="2">
              <a:schemeClr val="accent1"/>
            </a:fillRef>
            <a:effectRef idx="1">
              <a:schemeClr val="accent1"/>
            </a:effectRef>
            <a:fontRef idx="minor">
              <a:schemeClr val="dk1"/>
            </a:fontRef>
          </p:style>
          <p:txBody>
            <a:bodyPr rtlCol="0" anchor="ctr"/>
            <a:lstStyle/>
            <a:p>
              <a:pPr marL="244933" marR="0" lvl="0" indent="-24493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chemeClr val="bg1"/>
                  </a:solidFill>
                  <a:effectLst/>
                  <a:uLnTx/>
                  <a:uFillTx/>
                  <a:latin typeface="Arial" pitchFamily="34" charset="0"/>
                  <a:ea typeface="+mn-ea"/>
                  <a:cs typeface="Arial" pitchFamily="34" charset="0"/>
                </a:rPr>
                <a:t>Accountable Local Government</a:t>
              </a:r>
            </a:p>
            <a:p>
              <a:pPr marL="244933" marR="0" lvl="0" indent="-24493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chemeClr val="bg1"/>
                  </a:solidFill>
                  <a:effectLst/>
                  <a:uLnTx/>
                  <a:uFillTx/>
                  <a:latin typeface="Arial" pitchFamily="34" charset="0"/>
                  <a:ea typeface="+mn-ea"/>
                  <a:cs typeface="Arial" pitchFamily="34" charset="0"/>
                </a:rPr>
                <a:t>Development Orientated Public Services</a:t>
              </a:r>
            </a:p>
          </p:txBody>
        </p:sp>
        <p:sp>
          <p:nvSpPr>
            <p:cNvPr id="64" name="Rectangle: Rounded Corners 63">
              <a:extLst>
                <a:ext uri="{FF2B5EF4-FFF2-40B4-BE49-F238E27FC236}">
                  <a16:creationId xmlns:a16="http://schemas.microsoft.com/office/drawing/2014/main" id="{D2851F0E-7391-4EAE-95B2-6E411E36D7CC}"/>
                </a:ext>
              </a:extLst>
            </p:cNvPr>
            <p:cNvSpPr/>
            <p:nvPr/>
          </p:nvSpPr>
          <p:spPr>
            <a:xfrm>
              <a:off x="9270720" y="2376064"/>
              <a:ext cx="2719138" cy="1190822"/>
            </a:xfrm>
            <a:prstGeom prst="roundRect">
              <a:avLst/>
            </a:prstGeom>
            <a:grpFill/>
            <a:ln/>
            <a:scene3d>
              <a:camera prst="orthographicFront"/>
              <a:lightRig rig="threePt" dir="t"/>
            </a:scene3d>
            <a:sp3d>
              <a:bevelT prst="angle"/>
            </a:sp3d>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600" b="1" i="0" u="none" strike="noStrike" kern="1200" cap="none" spc="0" normalizeH="0" baseline="0" noProof="0" dirty="0">
                  <a:ln>
                    <a:noFill/>
                  </a:ln>
                  <a:solidFill>
                    <a:schemeClr val="bg1"/>
                  </a:solidFill>
                  <a:effectLst/>
                  <a:uLnTx/>
                  <a:uFillTx/>
                  <a:latin typeface="Arial" pitchFamily="34" charset="0"/>
                  <a:ea typeface="+mn-ea"/>
                  <a:cs typeface="Arial" pitchFamily="34" charset="0"/>
                </a:rPr>
                <a:t>Accountable &amp; Effective Governance</a:t>
              </a:r>
            </a:p>
          </p:txBody>
        </p:sp>
      </p:grpSp>
      <p:sp>
        <p:nvSpPr>
          <p:cNvPr id="66" name="Rectangle: Rounded Corners 65">
            <a:extLst>
              <a:ext uri="{FF2B5EF4-FFF2-40B4-BE49-F238E27FC236}">
                <a16:creationId xmlns:a16="http://schemas.microsoft.com/office/drawing/2014/main" id="{880B3114-D3B0-4593-9D8D-8516784DA62F}"/>
              </a:ext>
            </a:extLst>
          </p:cNvPr>
          <p:cNvSpPr/>
          <p:nvPr/>
        </p:nvSpPr>
        <p:spPr>
          <a:xfrm>
            <a:off x="0" y="0"/>
            <a:ext cx="12192000" cy="536808"/>
          </a:xfrm>
          <a:prstGeom prst="round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90000" lnSpcReduction="20000"/>
          </a:bodyPr>
          <a:lstStyle/>
          <a:p>
            <a:pPr algn="ctr">
              <a:lnSpc>
                <a:spcPct val="90000"/>
              </a:lnSpc>
              <a:spcBef>
                <a:spcPct val="0"/>
              </a:spcBef>
            </a:pPr>
            <a:r>
              <a:rPr lang="en-ZA" sz="3600" b="1" dirty="0">
                <a:solidFill>
                  <a:srgbClr val="0A5478"/>
                </a:solidFill>
              </a:rPr>
              <a:t>DRIVERS OF GROWTH AND DEVELOPMENT</a:t>
            </a:r>
          </a:p>
        </p:txBody>
      </p:sp>
      <p:sp>
        <p:nvSpPr>
          <p:cNvPr id="7" name="Oval 6">
            <a:extLst>
              <a:ext uri="{FF2B5EF4-FFF2-40B4-BE49-F238E27FC236}">
                <a16:creationId xmlns:a16="http://schemas.microsoft.com/office/drawing/2014/main" id="{D44E7467-2434-4A30-8C11-BD64D89DA048}"/>
              </a:ext>
            </a:extLst>
          </p:cNvPr>
          <p:cNvSpPr/>
          <p:nvPr/>
        </p:nvSpPr>
        <p:spPr>
          <a:xfrm>
            <a:off x="2301964" y="1312230"/>
            <a:ext cx="483079" cy="465827"/>
          </a:xfrm>
          <a:prstGeom prst="ellipse">
            <a:avLst/>
          </a:prstGeom>
          <a:ln>
            <a:noFill/>
          </a:ln>
          <a:scene3d>
            <a:camera prst="orthographicFront"/>
            <a:lightRig rig="threePt" dir="t"/>
          </a:scene3d>
          <a:sp3d>
            <a:bevelT prst="angle"/>
          </a:sp3d>
        </p:spPr>
        <p:style>
          <a:lnRef idx="3">
            <a:schemeClr val="lt1"/>
          </a:lnRef>
          <a:fillRef idx="1">
            <a:schemeClr val="accent2"/>
          </a:fillRef>
          <a:effectRef idx="1">
            <a:schemeClr val="accent2"/>
          </a:effectRef>
          <a:fontRef idx="minor">
            <a:schemeClr val="lt1"/>
          </a:fontRef>
        </p:style>
        <p:txBody>
          <a:bodyPr rtlCol="0" anchor="ctr"/>
          <a:lstStyle/>
          <a:p>
            <a:pPr algn="ctr"/>
            <a:r>
              <a:rPr lang="en-ZA" sz="1714" b="1" dirty="0">
                <a:solidFill>
                  <a:prstClr val="white"/>
                </a:solidFill>
                <a:latin typeface="Arial" pitchFamily="34" charset="0"/>
                <a:cs typeface="Arial" pitchFamily="34" charset="0"/>
              </a:rPr>
              <a:t>1</a:t>
            </a:r>
          </a:p>
        </p:txBody>
      </p:sp>
      <p:sp>
        <p:nvSpPr>
          <p:cNvPr id="31" name="Oval 30">
            <a:extLst>
              <a:ext uri="{FF2B5EF4-FFF2-40B4-BE49-F238E27FC236}">
                <a16:creationId xmlns:a16="http://schemas.microsoft.com/office/drawing/2014/main" id="{5214F60A-F279-4FBE-BF18-90E466952321}"/>
              </a:ext>
            </a:extLst>
          </p:cNvPr>
          <p:cNvSpPr/>
          <p:nvPr/>
        </p:nvSpPr>
        <p:spPr>
          <a:xfrm>
            <a:off x="5144390" y="1295518"/>
            <a:ext cx="483079" cy="465827"/>
          </a:xfrm>
          <a:prstGeom prst="ellipse">
            <a:avLst/>
          </a:prstGeom>
          <a:solidFill>
            <a:srgbClr val="0E3C54"/>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2</a:t>
            </a:r>
          </a:p>
        </p:txBody>
      </p:sp>
      <p:sp>
        <p:nvSpPr>
          <p:cNvPr id="32" name="Oval 31">
            <a:extLst>
              <a:ext uri="{FF2B5EF4-FFF2-40B4-BE49-F238E27FC236}">
                <a16:creationId xmlns:a16="http://schemas.microsoft.com/office/drawing/2014/main" id="{7800C286-9AC8-475A-9B21-87A720AEC1B5}"/>
              </a:ext>
            </a:extLst>
          </p:cNvPr>
          <p:cNvSpPr/>
          <p:nvPr/>
        </p:nvSpPr>
        <p:spPr>
          <a:xfrm>
            <a:off x="7430719" y="1312229"/>
            <a:ext cx="483079" cy="465827"/>
          </a:xfrm>
          <a:prstGeom prst="ellipse">
            <a:avLst/>
          </a:prstGeom>
          <a:solidFill>
            <a:schemeClr val="accent6">
              <a:lumMod val="5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3</a:t>
            </a:r>
          </a:p>
        </p:txBody>
      </p:sp>
      <p:sp>
        <p:nvSpPr>
          <p:cNvPr id="33" name="Oval 32">
            <a:extLst>
              <a:ext uri="{FF2B5EF4-FFF2-40B4-BE49-F238E27FC236}">
                <a16:creationId xmlns:a16="http://schemas.microsoft.com/office/drawing/2014/main" id="{3E7CBCD0-0626-48FF-976C-FC2D9117CA6A}"/>
              </a:ext>
            </a:extLst>
          </p:cNvPr>
          <p:cNvSpPr/>
          <p:nvPr/>
        </p:nvSpPr>
        <p:spPr>
          <a:xfrm>
            <a:off x="9962453" y="1354100"/>
            <a:ext cx="483079" cy="465827"/>
          </a:xfrm>
          <a:prstGeom prst="ellipse">
            <a:avLst/>
          </a:prstGeom>
          <a:solidFill>
            <a:srgbClr val="327A8E"/>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4</a:t>
            </a:r>
          </a:p>
        </p:txBody>
      </p:sp>
    </p:spTree>
    <p:extLst>
      <p:ext uri="{BB962C8B-B14F-4D97-AF65-F5344CB8AC3E}">
        <p14:creationId xmlns:p14="http://schemas.microsoft.com/office/powerpoint/2010/main" val="197742261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6"/>
                                        </p:tgtEl>
                                        <p:attrNameLst>
                                          <p:attrName>style.visibility</p:attrName>
                                        </p:attrNameLst>
                                      </p:cBhvr>
                                      <p:to>
                                        <p:strVal val="visible"/>
                                      </p:to>
                                    </p:set>
                                    <p:anim calcmode="lin" valueType="num">
                                      <p:cBhvr>
                                        <p:cTn id="28" dur="900" fill="hold"/>
                                        <p:tgtEl>
                                          <p:spTgt spid="66"/>
                                        </p:tgtEl>
                                        <p:attrNameLst>
                                          <p:attrName>ppt_w</p:attrName>
                                        </p:attrNameLst>
                                      </p:cBhvr>
                                      <p:tavLst>
                                        <p:tav tm="0">
                                          <p:val>
                                            <p:fltVal val="0"/>
                                          </p:val>
                                        </p:tav>
                                        <p:tav tm="100000">
                                          <p:val>
                                            <p:strVal val="#ppt_w"/>
                                          </p:val>
                                        </p:tav>
                                      </p:tavLst>
                                    </p:anim>
                                    <p:anim calcmode="lin" valueType="num">
                                      <p:cBhvr>
                                        <p:cTn id="29" dur="900" fill="hold"/>
                                        <p:tgtEl>
                                          <p:spTgt spid="66"/>
                                        </p:tgtEl>
                                        <p:attrNameLst>
                                          <p:attrName>ppt_h</p:attrName>
                                        </p:attrNameLst>
                                      </p:cBhvr>
                                      <p:tavLst>
                                        <p:tav tm="0">
                                          <p:val>
                                            <p:fltVal val="0"/>
                                          </p:val>
                                        </p:tav>
                                        <p:tav tm="100000">
                                          <p:val>
                                            <p:strVal val="#ppt_h"/>
                                          </p:val>
                                        </p:tav>
                                      </p:tavLst>
                                    </p:anim>
                                    <p:animEffect transition="in" filter="fade">
                                      <p:cBhvr>
                                        <p:cTn id="30" dur="9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3252ED9D-FBBA-4146-BBC7-F9B7A1CE8632}"/>
              </a:ext>
            </a:extLst>
          </p:cNvPr>
          <p:cNvSpPr/>
          <p:nvPr/>
        </p:nvSpPr>
        <p:spPr>
          <a:xfrm>
            <a:off x="0" y="-3968"/>
            <a:ext cx="12192000" cy="590931"/>
          </a:xfrm>
          <a:custGeom>
            <a:avLst/>
            <a:gdLst/>
            <a:ahLst/>
            <a:cxnLst/>
            <a:rect l="l" t="t" r="r" b="b"/>
            <a:pathLst>
              <a:path w="10515600" h="786764">
                <a:moveTo>
                  <a:pt x="10384536" y="0"/>
                </a:moveTo>
                <a:lnTo>
                  <a:pt x="131063" y="0"/>
                </a:lnTo>
                <a:lnTo>
                  <a:pt x="80045" y="10298"/>
                </a:lnTo>
                <a:lnTo>
                  <a:pt x="38385" y="38385"/>
                </a:lnTo>
                <a:lnTo>
                  <a:pt x="10298" y="80045"/>
                </a:lnTo>
                <a:lnTo>
                  <a:pt x="0" y="131063"/>
                </a:lnTo>
                <a:lnTo>
                  <a:pt x="0" y="655320"/>
                </a:lnTo>
                <a:lnTo>
                  <a:pt x="10298" y="706338"/>
                </a:lnTo>
                <a:lnTo>
                  <a:pt x="38385" y="747998"/>
                </a:lnTo>
                <a:lnTo>
                  <a:pt x="80045" y="776085"/>
                </a:lnTo>
                <a:lnTo>
                  <a:pt x="131063" y="786384"/>
                </a:lnTo>
                <a:lnTo>
                  <a:pt x="10384536" y="786384"/>
                </a:lnTo>
                <a:lnTo>
                  <a:pt x="10435554" y="776085"/>
                </a:lnTo>
                <a:lnTo>
                  <a:pt x="10477214" y="747998"/>
                </a:lnTo>
                <a:lnTo>
                  <a:pt x="10505301" y="706338"/>
                </a:lnTo>
                <a:lnTo>
                  <a:pt x="10515600" y="655320"/>
                </a:lnTo>
                <a:lnTo>
                  <a:pt x="10515600" y="131063"/>
                </a:lnTo>
                <a:lnTo>
                  <a:pt x="10505301" y="80045"/>
                </a:lnTo>
                <a:lnTo>
                  <a:pt x="10477214" y="38385"/>
                </a:lnTo>
                <a:lnTo>
                  <a:pt x="10435554" y="10298"/>
                </a:lnTo>
                <a:lnTo>
                  <a:pt x="10384536" y="0"/>
                </a:lnTo>
                <a:close/>
              </a:path>
            </a:pathLst>
          </a:cu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97500"/>
          </a:bodyPr>
          <a:lstStyle/>
          <a:p>
            <a:pPr algn="ctr">
              <a:lnSpc>
                <a:spcPct val="90000"/>
              </a:lnSpc>
              <a:spcBef>
                <a:spcPct val="0"/>
              </a:spcBef>
            </a:pPr>
            <a:r>
              <a:rPr lang="en-ZA" sz="3600" b="1" dirty="0">
                <a:solidFill>
                  <a:srgbClr val="0A5478"/>
                </a:solidFill>
              </a:rPr>
              <a:t>NORTHERN CAPE STATISTICAL OVERVIEW </a:t>
            </a:r>
            <a:endParaRPr sz="3600" b="1" dirty="0">
              <a:solidFill>
                <a:srgbClr val="0A5478"/>
              </a:solidFill>
            </a:endParaRPr>
          </a:p>
        </p:txBody>
      </p:sp>
      <p:sp>
        <p:nvSpPr>
          <p:cNvPr id="26" name="object 7">
            <a:extLst>
              <a:ext uri="{FF2B5EF4-FFF2-40B4-BE49-F238E27FC236}">
                <a16:creationId xmlns:a16="http://schemas.microsoft.com/office/drawing/2014/main" id="{2980E174-A02E-4BED-82D5-977EC3575EEB}"/>
              </a:ext>
            </a:extLst>
          </p:cNvPr>
          <p:cNvSpPr/>
          <p:nvPr/>
        </p:nvSpPr>
        <p:spPr>
          <a:xfrm>
            <a:off x="0" y="6453336"/>
            <a:ext cx="12192000" cy="463920"/>
          </a:xfrm>
          <a:custGeom>
            <a:avLst/>
            <a:gdLst/>
            <a:ahLst/>
            <a:cxnLst/>
            <a:rect l="l" t="t" r="r" b="b"/>
            <a:pathLst>
              <a:path w="12192000" h="934720">
                <a:moveTo>
                  <a:pt x="12192000" y="0"/>
                </a:moveTo>
                <a:lnTo>
                  <a:pt x="0" y="0"/>
                </a:lnTo>
                <a:lnTo>
                  <a:pt x="0" y="934212"/>
                </a:lnTo>
                <a:lnTo>
                  <a:pt x="12192000" y="934212"/>
                </a:lnTo>
                <a:lnTo>
                  <a:pt x="12192000" y="0"/>
                </a:lnTo>
                <a:close/>
              </a:path>
            </a:pathLst>
          </a:cu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97500"/>
          </a:bodyPr>
          <a:lstStyle/>
          <a:p>
            <a:pPr algn="ctr">
              <a:lnSpc>
                <a:spcPct val="90000"/>
              </a:lnSpc>
              <a:spcBef>
                <a:spcPct val="0"/>
              </a:spcBef>
            </a:pPr>
            <a:r>
              <a:rPr lang="en-ZA" b="1" dirty="0">
                <a:solidFill>
                  <a:srgbClr val="0A5478"/>
                </a:solidFill>
              </a:rPr>
              <a:t>    Kimberley is the capital city. </a:t>
            </a:r>
            <a:r>
              <a:rPr lang="en-US" b="1" dirty="0">
                <a:solidFill>
                  <a:srgbClr val="0A5478"/>
                </a:solidFill>
              </a:rPr>
              <a:t>The main languages are Afrikaans 53.8%, Tswana 33.1%, Xhosa 5.3% and English 3.4%</a:t>
            </a:r>
            <a:endParaRPr b="1" dirty="0">
              <a:solidFill>
                <a:srgbClr val="0A5478"/>
              </a:solidFill>
            </a:endParaRPr>
          </a:p>
        </p:txBody>
      </p:sp>
      <p:pic>
        <p:nvPicPr>
          <p:cNvPr id="3" name="Picture 2">
            <a:extLst>
              <a:ext uri="{FF2B5EF4-FFF2-40B4-BE49-F238E27FC236}">
                <a16:creationId xmlns:a16="http://schemas.microsoft.com/office/drawing/2014/main" id="{1B029AA4-66CC-1EF4-D1D9-429CE4DFEAE3}"/>
              </a:ext>
            </a:extLst>
          </p:cNvPr>
          <p:cNvPicPr>
            <a:picLocks noChangeAspect="1"/>
          </p:cNvPicPr>
          <p:nvPr/>
        </p:nvPicPr>
        <p:blipFill>
          <a:blip r:embed="rId2"/>
          <a:stretch>
            <a:fillRect/>
          </a:stretch>
        </p:blipFill>
        <p:spPr>
          <a:xfrm>
            <a:off x="1019436" y="620688"/>
            <a:ext cx="9757084" cy="5736122"/>
          </a:xfrm>
          <a:prstGeom prst="rect">
            <a:avLst/>
          </a:prstGeom>
        </p:spPr>
      </p:pic>
    </p:spTree>
    <p:extLst>
      <p:ext uri="{BB962C8B-B14F-4D97-AF65-F5344CB8AC3E}">
        <p14:creationId xmlns:p14="http://schemas.microsoft.com/office/powerpoint/2010/main" val="3911975953"/>
      </p:ext>
    </p:extLst>
  </p:cSld>
  <p:clrMapOvr>
    <a:masterClrMapping/>
  </p:clrMapOvr>
  <p:transition spd="slow">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 name="Picture 10" descr="http://www.spectroinc.com/Collateral/Images/English-US/manufacturing.jpg"/>
          <p:cNvPicPr>
            <a:picLocks noChangeAspect="1" noChangeArrowheads="1"/>
          </p:cNvPicPr>
          <p:nvPr/>
        </p:nvPicPr>
        <p:blipFill rotWithShape="1">
          <a:blip r:embed="rId2" cstate="print">
            <a:duotone>
              <a:prstClr val="black"/>
              <a:schemeClr val="accent5">
                <a:tint val="45000"/>
                <a:satMod val="400000"/>
              </a:schemeClr>
            </a:duotone>
            <a:extLst>
              <a:ext uri="{28A0092B-C50C-407E-A947-70E740481C1C}">
                <a14:useLocalDpi xmlns:a14="http://schemas.microsoft.com/office/drawing/2010/main"/>
              </a:ext>
            </a:extLst>
          </a:blip>
          <a:srcRect/>
          <a:stretch/>
        </p:blipFill>
        <p:spPr bwMode="auto">
          <a:xfrm>
            <a:off x="0" y="3632263"/>
            <a:ext cx="5860608" cy="3225738"/>
          </a:xfrm>
          <a:prstGeom prst="rect">
            <a:avLst/>
          </a:prstGeom>
          <a:noFill/>
        </p:spPr>
      </p:pic>
      <p:pic>
        <p:nvPicPr>
          <p:cNvPr id="2050" name="Picture 2" descr="http://static.ddmcdn.com/gif/rearview-camera2.jpg"/>
          <p:cNvPicPr>
            <a:picLocks noChangeAspect="1" noChangeArrowheads="1"/>
          </p:cNvPicPr>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a:ext>
            </a:extLst>
          </a:blip>
          <a:srcRect/>
          <a:stretch/>
        </p:blipFill>
        <p:spPr bwMode="auto">
          <a:xfrm>
            <a:off x="-10542" y="-35981"/>
            <a:ext cx="6182260" cy="3668243"/>
          </a:xfrm>
          <a:prstGeom prst="rect">
            <a:avLst/>
          </a:prstGeom>
          <a:noFill/>
        </p:spPr>
      </p:pic>
      <p:pic>
        <p:nvPicPr>
          <p:cNvPr id="2054" name="Picture 6" descr="http://upload.wikimedia.org/wikipedia/commons/thumb/8/8d/Solar_panels_in_Ogiinuur.jpg/300px-Solar_panels_in_Ogiinuur.jpg"/>
          <p:cNvPicPr>
            <a:picLocks noChangeAspect="1" noChangeArrowheads="1"/>
          </p:cNvPicPr>
          <p:nvPr/>
        </p:nvPicPr>
        <p:blipFill rotWithShape="1">
          <a:blip r:embed="rId4" cstate="print">
            <a:duotone>
              <a:prstClr val="black"/>
              <a:schemeClr val="accent5">
                <a:tint val="45000"/>
                <a:satMod val="400000"/>
              </a:schemeClr>
            </a:duotone>
            <a:extLst>
              <a:ext uri="{28A0092B-C50C-407E-A947-70E740481C1C}">
                <a14:useLocalDpi xmlns:a14="http://schemas.microsoft.com/office/drawing/2010/main"/>
              </a:ext>
            </a:extLst>
          </a:blip>
          <a:srcRect/>
          <a:stretch/>
        </p:blipFill>
        <p:spPr bwMode="auto">
          <a:xfrm>
            <a:off x="5830883" y="2478329"/>
            <a:ext cx="6361117" cy="4379672"/>
          </a:xfrm>
          <a:prstGeom prst="rect">
            <a:avLst/>
          </a:prstGeom>
          <a:noFill/>
        </p:spPr>
      </p:pic>
      <p:pic>
        <p:nvPicPr>
          <p:cNvPr id="2056" name="Picture 8" descr="http://upload.wikimedia.org/wikipedia/commons/9/9a/SKA_dishes_big.jpg"/>
          <p:cNvPicPr>
            <a:picLocks noChangeAspect="1" noChangeArrowheads="1"/>
          </p:cNvPicPr>
          <p:nvPr/>
        </p:nvPicPr>
        <p:blipFill rotWithShape="1">
          <a:blip r:embed="rId5" cstate="email">
            <a:duotone>
              <a:prstClr val="black"/>
              <a:schemeClr val="accent5">
                <a:tint val="45000"/>
                <a:satMod val="400000"/>
              </a:schemeClr>
            </a:duotone>
            <a:extLst>
              <a:ext uri="{28A0092B-C50C-407E-A947-70E740481C1C}">
                <a14:useLocalDpi xmlns:a14="http://schemas.microsoft.com/office/drawing/2010/main"/>
              </a:ext>
            </a:extLst>
          </a:blip>
          <a:srcRect/>
          <a:stretch/>
        </p:blipFill>
        <p:spPr bwMode="auto">
          <a:xfrm>
            <a:off x="5869274" y="-35982"/>
            <a:ext cx="6322726" cy="3668244"/>
          </a:xfrm>
          <a:prstGeom prst="rect">
            <a:avLst/>
          </a:prstGeom>
          <a:noFill/>
        </p:spPr>
      </p:pic>
      <p:sp>
        <p:nvSpPr>
          <p:cNvPr id="4" name="Oval 3">
            <a:extLst>
              <a:ext uri="{FF2B5EF4-FFF2-40B4-BE49-F238E27FC236}">
                <a16:creationId xmlns:a16="http://schemas.microsoft.com/office/drawing/2014/main" id="{C60B6909-413D-4DF4-8680-E06C9B5B613B}"/>
              </a:ext>
            </a:extLst>
          </p:cNvPr>
          <p:cNvSpPr/>
          <p:nvPr/>
        </p:nvSpPr>
        <p:spPr>
          <a:xfrm>
            <a:off x="1122831" y="520264"/>
            <a:ext cx="9437665" cy="6236484"/>
          </a:xfrm>
          <a:prstGeom prst="ellipse">
            <a:avLst/>
          </a:prstGeom>
          <a:noFill/>
          <a:ln w="57150">
            <a:solidFill>
              <a:schemeClr val="bg1">
                <a:lumMod val="85000"/>
              </a:schemeClr>
            </a:solidFill>
            <a:prstDash val="sysDot"/>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1506" name="Slide Number Placeholder 1"/>
          <p:cNvSpPr>
            <a:spLocks noGrp="1"/>
          </p:cNvSpPr>
          <p:nvPr>
            <p:ph type="sldNum" sz="quarter" idx="12"/>
          </p:nvPr>
        </p:nvSpPr>
        <p:spPr bwMode="auto">
          <a:xfrm>
            <a:off x="9047631" y="6391622"/>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2B4F77E-5D48-4BD6-B163-7F9F2F7BEB73}" type="slidenum">
              <a:rPr kumimoji="0" lang="en-ZA" sz="1200" b="0" i="0" u="none" strike="noStrike" kern="1200" cap="none" spc="0" normalizeH="0" baseline="0" noProof="0" smtClean="0">
                <a:ln>
                  <a:noFill/>
                </a:ln>
                <a:effectLst/>
                <a:uLnTx/>
                <a:uFillTx/>
                <a:latin typeface="Arial" charset="0"/>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ZA" sz="1200" b="0" i="0" u="none" strike="noStrike" kern="1200" cap="none" spc="0" normalizeH="0" baseline="0" noProof="0" dirty="0">
              <a:ln>
                <a:noFill/>
              </a:ln>
              <a:effectLst/>
              <a:uLnTx/>
              <a:uFillTx/>
              <a:latin typeface="Arial" charset="0"/>
              <a:ea typeface="+mn-ea"/>
              <a:cs typeface="Arial" charset="0"/>
            </a:endParaRPr>
          </a:p>
        </p:txBody>
      </p:sp>
      <p:sp>
        <p:nvSpPr>
          <p:cNvPr id="10" name="TextBox 9"/>
          <p:cNvSpPr txBox="1"/>
          <p:nvPr/>
        </p:nvSpPr>
        <p:spPr>
          <a:xfrm>
            <a:off x="7236864" y="5939514"/>
            <a:ext cx="2592388" cy="408623"/>
          </a:xfrm>
          <a:prstGeom prst="roundRect">
            <a:avLst/>
          </a:prstGeom>
          <a:solidFill>
            <a:schemeClr val="accent6">
              <a:lumMod val="60000"/>
              <a:lumOff val="40000"/>
            </a:schemeClr>
          </a:solidFill>
          <a:ln/>
          <a:scene3d>
            <a:camera prst="orthographicFront"/>
            <a:lightRig rig="threePt" dir="t"/>
          </a:scene3d>
          <a:sp3d>
            <a:bevelT prst="angle"/>
          </a:sp3d>
        </p:spPr>
        <p:style>
          <a:lnRef idx="0">
            <a:schemeClr val="accent6"/>
          </a:lnRef>
          <a:fillRef idx="3">
            <a:schemeClr val="accent6"/>
          </a:fillRef>
          <a:effectRef idx="3">
            <a:schemeClr val="accent6"/>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alibri"/>
                <a:ea typeface="+mn-ea"/>
                <a:cs typeface="+mn-cs"/>
              </a:rPr>
              <a:t>Energy</a:t>
            </a:r>
          </a:p>
        </p:txBody>
      </p:sp>
      <p:sp>
        <p:nvSpPr>
          <p:cNvPr id="11" name="TextBox 10"/>
          <p:cNvSpPr txBox="1"/>
          <p:nvPr/>
        </p:nvSpPr>
        <p:spPr>
          <a:xfrm>
            <a:off x="2562499" y="520263"/>
            <a:ext cx="2447925" cy="715089"/>
          </a:xfrm>
          <a:prstGeom prst="roundRect">
            <a:avLst/>
          </a:prstGeom>
          <a:solidFill>
            <a:schemeClr val="bg2">
              <a:lumMod val="25000"/>
            </a:schemeClr>
          </a:solidFill>
          <a:ln/>
          <a:scene3d>
            <a:camera prst="orthographicFront"/>
            <a:lightRig rig="threePt" dir="t"/>
          </a:scene3d>
          <a:sp3d>
            <a:bevelT prst="angle"/>
          </a:sp3d>
        </p:spPr>
        <p:style>
          <a:lnRef idx="0">
            <a:schemeClr val="accent6"/>
          </a:lnRef>
          <a:fillRef idx="3">
            <a:schemeClr val="accent6"/>
          </a:fillRef>
          <a:effectRef idx="3">
            <a:schemeClr val="accent6"/>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a:ea typeface="+mn-ea"/>
                <a:cs typeface="+mn-cs"/>
              </a:rPr>
              <a:t>Mining and Mineral Beneficiation</a:t>
            </a:r>
          </a:p>
        </p:txBody>
      </p:sp>
      <p:sp>
        <p:nvSpPr>
          <p:cNvPr id="12" name="TextBox 11"/>
          <p:cNvSpPr txBox="1"/>
          <p:nvPr/>
        </p:nvSpPr>
        <p:spPr>
          <a:xfrm>
            <a:off x="9011441" y="4388448"/>
            <a:ext cx="2592387" cy="408623"/>
          </a:xfrm>
          <a:prstGeom prst="roundRect">
            <a:avLst/>
          </a:prstGeom>
          <a:solidFill>
            <a:schemeClr val="accent5">
              <a:lumMod val="50000"/>
            </a:schemeClr>
          </a:solidFill>
          <a:ln/>
          <a:scene3d>
            <a:camera prst="orthographicFront"/>
            <a:lightRig rig="threePt" dir="t"/>
          </a:scene3d>
          <a:sp3d>
            <a:bevelT prst="angle"/>
          </a:sp3d>
        </p:spPr>
        <p:style>
          <a:lnRef idx="0">
            <a:schemeClr val="accent6"/>
          </a:lnRef>
          <a:fillRef idx="3">
            <a:schemeClr val="accent6"/>
          </a:fillRef>
          <a:effectRef idx="3">
            <a:schemeClr val="accent6"/>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a:ea typeface="+mn-ea"/>
                <a:cs typeface="+mn-cs"/>
              </a:rPr>
              <a:t>Manufacturing</a:t>
            </a:r>
          </a:p>
        </p:txBody>
      </p:sp>
      <p:sp>
        <p:nvSpPr>
          <p:cNvPr id="13" name="TextBox 12"/>
          <p:cNvSpPr txBox="1"/>
          <p:nvPr/>
        </p:nvSpPr>
        <p:spPr>
          <a:xfrm>
            <a:off x="2125029" y="5970581"/>
            <a:ext cx="3600400" cy="408623"/>
          </a:xfrm>
          <a:prstGeom prst="roundRect">
            <a:avLst/>
          </a:prstGeom>
          <a:solidFill>
            <a:schemeClr val="accent6">
              <a:lumMod val="50000"/>
            </a:schemeClr>
          </a:solidFill>
          <a:ln/>
          <a:scene3d>
            <a:camera prst="orthographicFront"/>
            <a:lightRig rig="threePt" dir="t"/>
          </a:scene3d>
          <a:sp3d>
            <a:bevelT prst="angle"/>
          </a:sp3d>
        </p:spPr>
        <p:style>
          <a:lnRef idx="0">
            <a:schemeClr val="accent6"/>
          </a:lnRef>
          <a:fillRef idx="3">
            <a:schemeClr val="accent6"/>
          </a:fillRef>
          <a:effectRef idx="3">
            <a:schemeClr val="accent6"/>
          </a:effectRef>
          <a:fontRef idx="minor">
            <a:schemeClr val="lt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a:ea typeface="+mn-ea"/>
                <a:cs typeface="+mn-cs"/>
              </a:rPr>
              <a:t>Agriculture, and Agro processing</a:t>
            </a:r>
          </a:p>
        </p:txBody>
      </p:sp>
      <p:sp>
        <p:nvSpPr>
          <p:cNvPr id="14" name="TextBox 13"/>
          <p:cNvSpPr txBox="1"/>
          <p:nvPr/>
        </p:nvSpPr>
        <p:spPr>
          <a:xfrm>
            <a:off x="6644848" y="509863"/>
            <a:ext cx="2736850" cy="612934"/>
          </a:xfrm>
          <a:prstGeom prst="roundRect">
            <a:avLst/>
          </a:prstGeom>
          <a:solidFill>
            <a:srgbClr val="327A8E"/>
          </a:solidFill>
          <a:ln/>
          <a:scene3d>
            <a:camera prst="orthographicFront"/>
            <a:lightRig rig="threePt" dir="t"/>
          </a:scene3d>
          <a:sp3d>
            <a:bevelT prst="angle"/>
          </a:sp3d>
        </p:spPr>
        <p:style>
          <a:lnRef idx="0">
            <a:schemeClr val="accent6"/>
          </a:lnRef>
          <a:fillRef idx="3">
            <a:schemeClr val="accent6"/>
          </a:fillRef>
          <a:effectRef idx="3">
            <a:schemeClr val="accent6"/>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2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a:ea typeface="+mn-ea"/>
                <a:cs typeface="+mn-cs"/>
              </a:rPr>
              <a:t>Knowledge Economy</a:t>
            </a:r>
          </a:p>
        </p:txBody>
      </p:sp>
      <p:sp>
        <p:nvSpPr>
          <p:cNvPr id="15" name="TextBox 14"/>
          <p:cNvSpPr txBox="1"/>
          <p:nvPr/>
        </p:nvSpPr>
        <p:spPr>
          <a:xfrm>
            <a:off x="301907" y="4478257"/>
            <a:ext cx="2998899" cy="715089"/>
          </a:xfrm>
          <a:prstGeom prst="roundRect">
            <a:avLst/>
          </a:prstGeom>
          <a:solidFill>
            <a:srgbClr val="002060"/>
          </a:solidFill>
          <a:ln/>
          <a:scene3d>
            <a:camera prst="orthographicFront"/>
            <a:lightRig rig="threePt" dir="t"/>
          </a:scene3d>
          <a:sp3d>
            <a:bevelT prst="angle"/>
          </a:sp3d>
        </p:spPr>
        <p:style>
          <a:lnRef idx="0">
            <a:schemeClr val="accent6"/>
          </a:lnRef>
          <a:fillRef idx="3">
            <a:schemeClr val="accent6"/>
          </a:fillRef>
          <a:effectRef idx="3">
            <a:schemeClr val="accent6"/>
          </a:effectRef>
          <a:fontRef idx="minor">
            <a:schemeClr val="lt1"/>
          </a:fontRef>
        </p:style>
        <p:txBody>
          <a:bodyPr>
            <a:spAutoFit/>
          </a:bodyPr>
          <a:lstStyle>
            <a:defPPr>
              <a:defRPr lang="en-US"/>
            </a:defPPr>
            <a:lvl1pPr marR="0" lvl="0" indent="0" algn="ctr" fontAlgn="auto">
              <a:lnSpc>
                <a:spcPct val="100000"/>
              </a:lnSpc>
              <a:spcBef>
                <a:spcPts val="0"/>
              </a:spcBef>
              <a:spcAft>
                <a:spcPts val="0"/>
              </a:spcAft>
              <a:buClrTx/>
              <a:buSzTx/>
              <a:buFontTx/>
              <a:buNone/>
              <a:tabLst/>
              <a:defRPr kumimoji="0" sz="1200" b="1" i="0" u="none" strike="noStrike" cap="none" spc="0" normalizeH="0" baseline="0">
                <a:ln>
                  <a:noFill/>
                </a:ln>
                <a:solidFill>
                  <a:schemeClr val="bg1"/>
                </a:solidFill>
                <a:effectLst>
                  <a:outerShdw blurRad="38100" dist="38100" dir="2700000" algn="tl">
                    <a:srgbClr val="000000">
                      <a:alpha val="43137"/>
                    </a:srgbClr>
                  </a:outerShdw>
                </a:effectLst>
                <a:uLnTx/>
                <a:uFillTx/>
                <a:latin typeface="Calibri"/>
              </a:defRPr>
            </a:lvl1pPr>
          </a:lstStyle>
          <a:p>
            <a:r>
              <a:rPr lang="en-ZA" sz="1800" dirty="0"/>
              <a:t>Construction and Infrastructure</a:t>
            </a:r>
          </a:p>
        </p:txBody>
      </p:sp>
      <p:sp>
        <p:nvSpPr>
          <p:cNvPr id="16" name="TextBox 15"/>
          <p:cNvSpPr txBox="1"/>
          <p:nvPr/>
        </p:nvSpPr>
        <p:spPr>
          <a:xfrm>
            <a:off x="9047631" y="2177191"/>
            <a:ext cx="2736850" cy="408623"/>
          </a:xfrm>
          <a:prstGeom prst="roundRect">
            <a:avLst/>
          </a:prstGeom>
          <a:solidFill>
            <a:schemeClr val="accent2">
              <a:lumMod val="75000"/>
            </a:schemeClr>
          </a:solidFill>
          <a:ln/>
          <a:scene3d>
            <a:camera prst="orthographicFront"/>
            <a:lightRig rig="threePt" dir="t"/>
          </a:scene3d>
          <a:sp3d>
            <a:bevelT prst="angle"/>
          </a:sp3d>
        </p:spPr>
        <p:style>
          <a:lnRef idx="0">
            <a:schemeClr val="accent6"/>
          </a:lnRef>
          <a:fillRef idx="3">
            <a:schemeClr val="accent6"/>
          </a:fillRef>
          <a:effectRef idx="3">
            <a:schemeClr val="accent6"/>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a:ea typeface="+mn-ea"/>
                <a:cs typeface="+mn-cs"/>
              </a:rPr>
              <a:t>Tourism</a:t>
            </a:r>
          </a:p>
        </p:txBody>
      </p:sp>
      <p:sp>
        <p:nvSpPr>
          <p:cNvPr id="2" name="TextBox 1"/>
          <p:cNvSpPr txBox="1"/>
          <p:nvPr/>
        </p:nvSpPr>
        <p:spPr>
          <a:xfrm>
            <a:off x="588172" y="2096073"/>
            <a:ext cx="2905009" cy="408623"/>
          </a:xfrm>
          <a:prstGeom prst="roundRect">
            <a:avLst/>
          </a:prstGeom>
          <a:solidFill>
            <a:schemeClr val="accent4">
              <a:lumMod val="50000"/>
            </a:schemeClr>
          </a:solidFill>
          <a:ln/>
          <a:scene3d>
            <a:camera prst="orthographicFront"/>
            <a:lightRig rig="threePt" dir="t"/>
          </a:scene3d>
          <a:sp3d>
            <a:bevelT prst="angle"/>
          </a:sp3d>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Calibri"/>
                <a:ea typeface="+mn-ea"/>
                <a:cs typeface="+mn-cs"/>
              </a:rPr>
              <a:t>Fishing and Aquaculture</a:t>
            </a:r>
          </a:p>
        </p:txBody>
      </p:sp>
      <p:sp>
        <p:nvSpPr>
          <p:cNvPr id="17" name="Title 1">
            <a:extLst>
              <a:ext uri="{FF2B5EF4-FFF2-40B4-BE49-F238E27FC236}">
                <a16:creationId xmlns:a16="http://schemas.microsoft.com/office/drawing/2014/main" id="{E900B3C8-E696-49EB-878E-777BD6739AB3}"/>
              </a:ext>
            </a:extLst>
          </p:cNvPr>
          <p:cNvSpPr txBox="1">
            <a:spLocks/>
          </p:cNvSpPr>
          <p:nvPr/>
        </p:nvSpPr>
        <p:spPr>
          <a:xfrm>
            <a:off x="3837474" y="3205461"/>
            <a:ext cx="4517051" cy="897088"/>
          </a:xfrm>
          <a:prstGeom prst="roundRect">
            <a:avLst/>
          </a:prstGeom>
          <a:solidFill>
            <a:srgbClr val="FF0000"/>
          </a:solidFill>
          <a:ln w="12700" cap="flat" cmpd="sng" algn="ctr">
            <a:solidFill>
              <a:schemeClr val="bg1"/>
            </a:solidFill>
            <a:prstDash val="solid"/>
            <a:miter lim="800000"/>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3600" b="1" dirty="0">
                <a:solidFill>
                  <a:schemeClr val="bg1"/>
                </a:solidFill>
              </a:rPr>
              <a:t>PRIORITY SECTORS</a:t>
            </a:r>
          </a:p>
        </p:txBody>
      </p:sp>
    </p:spTree>
    <p:extLst>
      <p:ext uri="{BB962C8B-B14F-4D97-AF65-F5344CB8AC3E}">
        <p14:creationId xmlns:p14="http://schemas.microsoft.com/office/powerpoint/2010/main" val="2034695956"/>
      </p:ext>
    </p:extLst>
  </p:cSld>
  <p:clrMapOvr>
    <a:masterClrMapping/>
  </p:clrMapOvr>
  <p:transition spd="slow">
    <p:pull/>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2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F59257F-3A3F-4A52-AB94-F0C0AC2BE0D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8D9AD5-F248-4919-864A-CFD76CC027D6}" type="slidenum">
              <a:rPr kumimoji="0" lang="en-ZA"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ZA"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TextBox 7">
            <a:extLst>
              <a:ext uri="{FF2B5EF4-FFF2-40B4-BE49-F238E27FC236}">
                <a16:creationId xmlns:a16="http://schemas.microsoft.com/office/drawing/2014/main" id="{862136E7-A136-467F-A7D9-E6D872BC0885}"/>
              </a:ext>
            </a:extLst>
          </p:cNvPr>
          <p:cNvSpPr txBox="1"/>
          <p:nvPr/>
        </p:nvSpPr>
        <p:spPr>
          <a:xfrm>
            <a:off x="0" y="2852936"/>
            <a:ext cx="12192000" cy="1471839"/>
          </a:xfrm>
          <a:prstGeom prst="roundRect">
            <a:avLst/>
          </a:prstGeom>
          <a:gradFill flip="none" rotWithShape="1">
            <a:gsLst>
              <a:gs pos="0">
                <a:schemeClr val="accent3">
                  <a:lumMod val="0"/>
                  <a:lumOff val="100000"/>
                </a:schemeClr>
              </a:gs>
              <a:gs pos="49000">
                <a:schemeClr val="accent3">
                  <a:lumMod val="0"/>
                  <a:lumOff val="100000"/>
                  <a:alpha val="41000"/>
                </a:schemeClr>
              </a:gs>
              <a:gs pos="100000">
                <a:schemeClr val="accent3">
                  <a:lumMod val="100000"/>
                </a:schemeClr>
              </a:gs>
            </a:gsLst>
            <a:path path="circle">
              <a:fillToRect l="50000" t="-80000" r="50000" b="180000"/>
            </a:path>
            <a:tileRect/>
          </a:gra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R="0" lvl="0" indent="0" algn="ctr" fontAlgn="auto">
              <a:lnSpc>
                <a:spcPct val="100000"/>
              </a:lnSpc>
              <a:spcBef>
                <a:spcPts val="0"/>
              </a:spcBef>
              <a:spcAft>
                <a:spcPts val="0"/>
              </a:spcAft>
              <a:buClrTx/>
              <a:buSzTx/>
              <a:buFontTx/>
              <a:buNone/>
              <a:tabLst/>
              <a:defRPr kumimoji="0" sz="3600" b="1" i="0" u="none" strike="noStrike" cap="none" spc="0" normalizeH="0" baseline="0">
                <a:ln>
                  <a:noFill/>
                </a:ln>
                <a:solidFill>
                  <a:srgbClr val="0E3C54"/>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SECTOR FOCUS: AGRICULTURE</a:t>
            </a:r>
            <a:endParaRPr lang="en-ZA" dirty="0"/>
          </a:p>
        </p:txBody>
      </p:sp>
      <p:pic>
        <p:nvPicPr>
          <p:cNvPr id="7" name="Picture 6">
            <a:extLst>
              <a:ext uri="{FF2B5EF4-FFF2-40B4-BE49-F238E27FC236}">
                <a16:creationId xmlns:a16="http://schemas.microsoft.com/office/drawing/2014/main" id="{C4A81612-8E79-4A76-92CD-83B13C75A4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2712" y="0"/>
            <a:ext cx="3312368" cy="1179314"/>
          </a:xfrm>
          <a:prstGeom prst="rect">
            <a:avLst/>
          </a:prstGeom>
        </p:spPr>
      </p:pic>
      <p:pic>
        <p:nvPicPr>
          <p:cNvPr id="9" name="Picture 8">
            <a:extLst>
              <a:ext uri="{FF2B5EF4-FFF2-40B4-BE49-F238E27FC236}">
                <a16:creationId xmlns:a16="http://schemas.microsoft.com/office/drawing/2014/main" id="{8BD0AB0A-208C-44B1-BD6A-83067110516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9120336" y="204936"/>
            <a:ext cx="2941980" cy="769441"/>
          </a:xfrm>
          <a:prstGeom prst="rect">
            <a:avLst/>
          </a:prstGeom>
        </p:spPr>
      </p:pic>
    </p:spTree>
    <p:extLst>
      <p:ext uri="{BB962C8B-B14F-4D97-AF65-F5344CB8AC3E}">
        <p14:creationId xmlns:p14="http://schemas.microsoft.com/office/powerpoint/2010/main" val="11561780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18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1632"/>
            <a:ext cx="12192000" cy="537048"/>
          </a:xfr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90000"/>
          </a:bodyPr>
          <a:lstStyle/>
          <a:p>
            <a:r>
              <a:rPr lang="en-US" sz="3600" b="1" dirty="0">
                <a:solidFill>
                  <a:srgbClr val="0A5478"/>
                </a:solidFill>
                <a:latin typeface="+mn-lt"/>
                <a:ea typeface="+mn-ea"/>
                <a:cs typeface="+mn-cs"/>
              </a:rPr>
              <a:t>NORTHERN CAPE AGRICULTURAL CORRIDOR</a:t>
            </a:r>
          </a:p>
        </p:txBody>
      </p:sp>
      <p:sp>
        <p:nvSpPr>
          <p:cNvPr id="4" name="Slide Number Placeholder 3">
            <a:extLst>
              <a:ext uri="{FF2B5EF4-FFF2-40B4-BE49-F238E27FC236}">
                <a16:creationId xmlns:a16="http://schemas.microsoft.com/office/drawing/2014/main" id="{74255EAA-5CF0-4080-9BB0-5E4DA49F5B67}"/>
              </a:ext>
            </a:extLst>
          </p:cNvPr>
          <p:cNvSpPr>
            <a:spLocks noGrp="1"/>
          </p:cNvSpPr>
          <p:nvPr>
            <p:ph type="sldNum" sz="quarter" idx="12"/>
          </p:nvPr>
        </p:nvSpPr>
        <p:spPr/>
        <p:txBody>
          <a:bodyPr/>
          <a:lstStyle/>
          <a:p>
            <a:fld id="{CA8D9AD5-F248-4919-864A-CFD76CC027D6}" type="slidenum">
              <a:rPr lang="en-ZA" smtClean="0"/>
              <a:pPr/>
              <a:t>9</a:t>
            </a:fld>
            <a:endParaRPr lang="en-ZA" dirty="0"/>
          </a:p>
        </p:txBody>
      </p:sp>
      <p:sp>
        <p:nvSpPr>
          <p:cNvPr id="9" name="TextBox 2">
            <a:extLst>
              <a:ext uri="{FF2B5EF4-FFF2-40B4-BE49-F238E27FC236}">
                <a16:creationId xmlns:a16="http://schemas.microsoft.com/office/drawing/2014/main" id="{D843E537-9023-44B3-8F0A-19F435A25CBF}"/>
              </a:ext>
            </a:extLst>
          </p:cNvPr>
          <p:cNvSpPr txBox="1">
            <a:spLocks noChangeArrowheads="1"/>
          </p:cNvSpPr>
          <p:nvPr/>
        </p:nvSpPr>
        <p:spPr bwMode="auto">
          <a:xfrm>
            <a:off x="231906" y="870048"/>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algn="ctr" defTabSz="914400" eaLnBrk="1" hangingPunct="1">
              <a:lnSpc>
                <a:spcPct val="93000"/>
              </a:lnSpc>
              <a:buClr>
                <a:srgbClr val="000000"/>
              </a:buClr>
              <a:buSzPct val="100000"/>
              <a:buFont typeface="Times New Roman" panose="02020603050405020304" pitchFamily="18" charset="0"/>
              <a:buNone/>
            </a:pPr>
            <a:r>
              <a:rPr lang="en-ZA" altLang="en-US" sz="2400" b="1" dirty="0">
                <a:solidFill>
                  <a:srgbClr val="FFFFFF"/>
                </a:solidFill>
              </a:rPr>
              <a:t>1</a:t>
            </a:r>
            <a:endParaRPr lang="en-US" altLang="en-US" sz="2400" b="1" dirty="0">
              <a:solidFill>
                <a:srgbClr val="FFFFFF"/>
              </a:solidFill>
            </a:endParaRPr>
          </a:p>
        </p:txBody>
      </p:sp>
      <p:sp>
        <p:nvSpPr>
          <p:cNvPr id="15" name="TextBox 2">
            <a:extLst>
              <a:ext uri="{FF2B5EF4-FFF2-40B4-BE49-F238E27FC236}">
                <a16:creationId xmlns:a16="http://schemas.microsoft.com/office/drawing/2014/main" id="{DCA4FB0A-F6B4-4213-8526-BB77B7DA9D57}"/>
              </a:ext>
            </a:extLst>
          </p:cNvPr>
          <p:cNvSpPr txBox="1">
            <a:spLocks noChangeArrowheads="1"/>
          </p:cNvSpPr>
          <p:nvPr/>
        </p:nvSpPr>
        <p:spPr bwMode="auto">
          <a:xfrm>
            <a:off x="254508" y="1735901"/>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algn="ctr" defTabSz="914400" eaLnBrk="1" hangingPunct="1">
              <a:lnSpc>
                <a:spcPct val="93000"/>
              </a:lnSpc>
              <a:buClr>
                <a:srgbClr val="000000"/>
              </a:buClr>
              <a:buSzPct val="100000"/>
              <a:buFont typeface="Times New Roman" panose="02020603050405020304" pitchFamily="18" charset="0"/>
              <a:buNone/>
            </a:pPr>
            <a:r>
              <a:rPr lang="en-ZA" altLang="en-US" sz="2400" b="1" dirty="0">
                <a:solidFill>
                  <a:srgbClr val="FFFFFF"/>
                </a:solidFill>
              </a:rPr>
              <a:t>2</a:t>
            </a:r>
            <a:endParaRPr lang="en-US" altLang="en-US" sz="2400" b="1" dirty="0">
              <a:solidFill>
                <a:srgbClr val="FFFFFF"/>
              </a:solidFill>
            </a:endParaRPr>
          </a:p>
        </p:txBody>
      </p:sp>
      <p:sp>
        <p:nvSpPr>
          <p:cNvPr id="16" name="TextBox 2">
            <a:extLst>
              <a:ext uri="{FF2B5EF4-FFF2-40B4-BE49-F238E27FC236}">
                <a16:creationId xmlns:a16="http://schemas.microsoft.com/office/drawing/2014/main" id="{7A24B31E-67F5-4904-9E04-3EBC163B8B6E}"/>
              </a:ext>
            </a:extLst>
          </p:cNvPr>
          <p:cNvSpPr txBox="1">
            <a:spLocks noChangeArrowheads="1"/>
          </p:cNvSpPr>
          <p:nvPr/>
        </p:nvSpPr>
        <p:spPr bwMode="auto">
          <a:xfrm>
            <a:off x="248658" y="2648607"/>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algn="ctr" defTabSz="914400" eaLnBrk="1" hangingPunct="1">
              <a:lnSpc>
                <a:spcPct val="93000"/>
              </a:lnSpc>
              <a:buClr>
                <a:srgbClr val="000000"/>
              </a:buClr>
              <a:buSzPct val="100000"/>
              <a:buFont typeface="Times New Roman" panose="02020603050405020304" pitchFamily="18" charset="0"/>
              <a:buNone/>
            </a:pPr>
            <a:r>
              <a:rPr lang="en-ZA" altLang="en-US" sz="2400" b="1" dirty="0">
                <a:solidFill>
                  <a:srgbClr val="FFFFFF"/>
                </a:solidFill>
              </a:rPr>
              <a:t>3</a:t>
            </a:r>
            <a:endParaRPr lang="en-US" altLang="en-US" sz="2400" b="1" dirty="0">
              <a:solidFill>
                <a:srgbClr val="FFFFFF"/>
              </a:solidFill>
            </a:endParaRPr>
          </a:p>
        </p:txBody>
      </p:sp>
      <p:sp>
        <p:nvSpPr>
          <p:cNvPr id="17" name="TextBox 2">
            <a:extLst>
              <a:ext uri="{FF2B5EF4-FFF2-40B4-BE49-F238E27FC236}">
                <a16:creationId xmlns:a16="http://schemas.microsoft.com/office/drawing/2014/main" id="{795ED2F7-D053-4755-ADE0-E079E0270820}"/>
              </a:ext>
            </a:extLst>
          </p:cNvPr>
          <p:cNvSpPr txBox="1">
            <a:spLocks noChangeArrowheads="1"/>
          </p:cNvSpPr>
          <p:nvPr/>
        </p:nvSpPr>
        <p:spPr bwMode="auto">
          <a:xfrm>
            <a:off x="231906" y="3529700"/>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algn="ctr" defTabSz="914400" eaLnBrk="1" hangingPunct="1">
              <a:lnSpc>
                <a:spcPct val="93000"/>
              </a:lnSpc>
              <a:buClr>
                <a:srgbClr val="000000"/>
              </a:buClr>
              <a:buSzPct val="100000"/>
              <a:buFont typeface="Times New Roman" panose="02020603050405020304" pitchFamily="18" charset="0"/>
              <a:buNone/>
            </a:pPr>
            <a:r>
              <a:rPr lang="en-ZA" altLang="en-US" sz="2400" b="1" dirty="0">
                <a:solidFill>
                  <a:srgbClr val="FFFFFF"/>
                </a:solidFill>
              </a:rPr>
              <a:t>4</a:t>
            </a:r>
            <a:endParaRPr lang="en-US" altLang="en-US" sz="2400" b="1" dirty="0">
              <a:solidFill>
                <a:srgbClr val="FFFFFF"/>
              </a:solidFill>
            </a:endParaRPr>
          </a:p>
        </p:txBody>
      </p:sp>
      <p:sp>
        <p:nvSpPr>
          <p:cNvPr id="18" name="TextBox 2">
            <a:extLst>
              <a:ext uri="{FF2B5EF4-FFF2-40B4-BE49-F238E27FC236}">
                <a16:creationId xmlns:a16="http://schemas.microsoft.com/office/drawing/2014/main" id="{6AFD7BCE-1DE8-4DED-AAB9-3819BCD1C42E}"/>
              </a:ext>
            </a:extLst>
          </p:cNvPr>
          <p:cNvSpPr txBox="1">
            <a:spLocks noChangeArrowheads="1"/>
          </p:cNvSpPr>
          <p:nvPr/>
        </p:nvSpPr>
        <p:spPr bwMode="auto">
          <a:xfrm>
            <a:off x="219482" y="4359481"/>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algn="ctr" defTabSz="914400" eaLnBrk="1" hangingPunct="1">
              <a:lnSpc>
                <a:spcPct val="93000"/>
              </a:lnSpc>
              <a:buClr>
                <a:srgbClr val="000000"/>
              </a:buClr>
              <a:buSzPct val="100000"/>
              <a:buFont typeface="Times New Roman" panose="02020603050405020304" pitchFamily="18" charset="0"/>
              <a:buNone/>
            </a:pPr>
            <a:r>
              <a:rPr lang="en-ZA" altLang="en-US" sz="2400" b="1" dirty="0">
                <a:solidFill>
                  <a:srgbClr val="FFFFFF"/>
                </a:solidFill>
              </a:rPr>
              <a:t>5</a:t>
            </a:r>
            <a:endParaRPr lang="en-US" altLang="en-US" sz="2400" b="1" dirty="0">
              <a:solidFill>
                <a:srgbClr val="FFFFFF"/>
              </a:solidFill>
            </a:endParaRPr>
          </a:p>
        </p:txBody>
      </p:sp>
      <p:sp>
        <p:nvSpPr>
          <p:cNvPr id="19" name="TextBox 2">
            <a:extLst>
              <a:ext uri="{FF2B5EF4-FFF2-40B4-BE49-F238E27FC236}">
                <a16:creationId xmlns:a16="http://schemas.microsoft.com/office/drawing/2014/main" id="{364777D0-30E0-458D-BC83-7CA1DB4791D5}"/>
              </a:ext>
            </a:extLst>
          </p:cNvPr>
          <p:cNvSpPr txBox="1">
            <a:spLocks noChangeArrowheads="1"/>
          </p:cNvSpPr>
          <p:nvPr/>
        </p:nvSpPr>
        <p:spPr bwMode="auto">
          <a:xfrm>
            <a:off x="250801" y="4841155"/>
            <a:ext cx="612775"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bg1"/>
                </a:solidFill>
                <a:latin typeface="Arial" panose="020B0604020202020204" pitchFamily="34" charset="0"/>
                <a:ea typeface="ＭＳ Ｐゴシック" panose="020B0600070205080204" pitchFamily="34" charset="-128"/>
              </a:defRPr>
            </a:lvl1pPr>
            <a:lvl2pPr>
              <a:defRPr>
                <a:solidFill>
                  <a:schemeClr val="bg1"/>
                </a:solidFill>
                <a:latin typeface="Arial" panose="020B0604020202020204" pitchFamily="34" charset="0"/>
                <a:ea typeface="ＭＳ Ｐゴシック" panose="020B0600070205080204" pitchFamily="34" charset="-128"/>
              </a:defRPr>
            </a:lvl2pPr>
            <a:lvl3pPr>
              <a:defRPr>
                <a:solidFill>
                  <a:schemeClr val="bg1"/>
                </a:solidFill>
                <a:latin typeface="Arial" panose="020B0604020202020204" pitchFamily="34" charset="0"/>
                <a:ea typeface="ＭＳ Ｐゴシック" panose="020B0600070205080204" pitchFamily="34" charset="-128"/>
              </a:defRPr>
            </a:lvl3pPr>
            <a:lvl4pPr>
              <a:defRPr>
                <a:solidFill>
                  <a:schemeClr val="bg1"/>
                </a:solidFill>
                <a:latin typeface="Arial" panose="020B0604020202020204" pitchFamily="34" charset="0"/>
                <a:ea typeface="ＭＳ Ｐゴシック" panose="020B0600070205080204" pitchFamily="34" charset="-128"/>
              </a:defRPr>
            </a:lvl4pPr>
            <a:lvl5pPr>
              <a:defRPr>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bg1"/>
                </a:solidFill>
                <a:latin typeface="Arial" panose="020B0604020202020204" pitchFamily="34" charset="0"/>
                <a:ea typeface="ＭＳ Ｐゴシック" panose="020B0600070205080204" pitchFamily="34" charset="-128"/>
              </a:defRPr>
            </a:lvl9pPr>
          </a:lstStyle>
          <a:p>
            <a:pPr algn="ctr" defTabSz="914400" eaLnBrk="1" hangingPunct="1">
              <a:lnSpc>
                <a:spcPct val="93000"/>
              </a:lnSpc>
              <a:buClr>
                <a:srgbClr val="000000"/>
              </a:buClr>
              <a:buSzPct val="100000"/>
              <a:buFont typeface="Times New Roman" panose="02020603050405020304" pitchFamily="18" charset="0"/>
              <a:buNone/>
            </a:pPr>
            <a:r>
              <a:rPr lang="en-ZA" altLang="en-US" sz="2400" b="1" dirty="0">
                <a:solidFill>
                  <a:srgbClr val="FFFFFF"/>
                </a:solidFill>
              </a:rPr>
              <a:t>6</a:t>
            </a:r>
            <a:endParaRPr lang="en-US" altLang="en-US" sz="2400" b="1" dirty="0">
              <a:solidFill>
                <a:srgbClr val="FFFFFF"/>
              </a:solidFill>
            </a:endParaRPr>
          </a:p>
        </p:txBody>
      </p:sp>
      <p:pic>
        <p:nvPicPr>
          <p:cNvPr id="3" name="Picture 2">
            <a:extLst>
              <a:ext uri="{FF2B5EF4-FFF2-40B4-BE49-F238E27FC236}">
                <a16:creationId xmlns:a16="http://schemas.microsoft.com/office/drawing/2014/main" id="{8005FFA5-9EC7-44DE-9628-A1333DF70C7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10449" y="651181"/>
            <a:ext cx="8261815" cy="6028779"/>
          </a:xfrm>
          <a:prstGeom prst="roundRect">
            <a:avLst>
              <a:gd name="adj" fmla="val 6128"/>
            </a:avLst>
          </a:prstGeom>
          <a:ln w="38100">
            <a:solidFill>
              <a:schemeClr val="accent5">
                <a:lumMod val="50000"/>
              </a:schemeClr>
            </a:solidFill>
          </a:ln>
          <a:effectLst>
            <a:outerShdw blurRad="50800" dist="38100" dir="5400000" algn="t" rotWithShape="0">
              <a:prstClr val="black">
                <a:alpha val="40000"/>
              </a:prstClr>
            </a:outerShdw>
          </a:effectLst>
        </p:spPr>
      </p:pic>
      <p:pic>
        <p:nvPicPr>
          <p:cNvPr id="11" name="Picture 10">
            <a:extLst>
              <a:ext uri="{FF2B5EF4-FFF2-40B4-BE49-F238E27FC236}">
                <a16:creationId xmlns:a16="http://schemas.microsoft.com/office/drawing/2014/main" id="{40172989-2421-44AA-A80D-F5F67138FCE2}"/>
              </a:ext>
            </a:extLst>
          </p:cNvPr>
          <p:cNvPicPr>
            <a:picLocks noChangeAspect="1"/>
          </p:cNvPicPr>
          <p:nvPr/>
        </p:nvPicPr>
        <p:blipFill>
          <a:blip r:embed="rId5"/>
          <a:stretch>
            <a:fillRect/>
          </a:stretch>
        </p:blipFill>
        <p:spPr>
          <a:xfrm>
            <a:off x="8628892" y="640581"/>
            <a:ext cx="2450987" cy="6028779"/>
          </a:xfrm>
          <a:prstGeom prst="roundRect">
            <a:avLst>
              <a:gd name="adj" fmla="val 6128"/>
            </a:avLst>
          </a:prstGeom>
          <a:ln w="38100">
            <a:solidFill>
              <a:schemeClr val="accent5">
                <a:lumMod val="50000"/>
              </a:schemeClr>
            </a:solidFill>
          </a:ln>
          <a:effectLst>
            <a:outerShdw blurRad="50800" dist="38100" dir="5400000" algn="t" rotWithShape="0">
              <a:prstClr val="black">
                <a:alpha val="40000"/>
              </a:prstClr>
            </a:outerShdw>
          </a:effectLst>
        </p:spPr>
      </p:pic>
      <p:sp>
        <p:nvSpPr>
          <p:cNvPr id="5" name="Rectangle: Rounded Corners 4">
            <a:extLst>
              <a:ext uri="{FF2B5EF4-FFF2-40B4-BE49-F238E27FC236}">
                <a16:creationId xmlns:a16="http://schemas.microsoft.com/office/drawing/2014/main" id="{CB291014-14BB-4FFA-8C50-820C880EE1A5}"/>
              </a:ext>
            </a:extLst>
          </p:cNvPr>
          <p:cNvSpPr/>
          <p:nvPr/>
        </p:nvSpPr>
        <p:spPr>
          <a:xfrm>
            <a:off x="11353800" y="640581"/>
            <a:ext cx="718864" cy="6080893"/>
          </a:xfrm>
          <a:prstGeom prst="roundRect">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a:solidFill>
              <a:schemeClr val="bg1"/>
            </a:solid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vert="vert" lIns="91440" tIns="45720" rIns="91440" bIns="45720" rtlCol="0" anchor="ctr">
            <a:normAutofit fontScale="97500" lnSpcReduction="10000"/>
          </a:bodyPr>
          <a:lstStyle/>
          <a:p>
            <a:pPr algn="ctr">
              <a:lnSpc>
                <a:spcPct val="90000"/>
              </a:lnSpc>
              <a:spcBef>
                <a:spcPct val="0"/>
              </a:spcBef>
            </a:pPr>
            <a:r>
              <a:rPr lang="en-ZA" sz="3600" b="1" dirty="0">
                <a:solidFill>
                  <a:srgbClr val="0A5478"/>
                </a:solidFill>
              </a:rPr>
              <a:t>RANGE OF PRODUCT</a:t>
            </a:r>
          </a:p>
        </p:txBody>
      </p:sp>
    </p:spTree>
    <p:extLst>
      <p:ext uri="{BB962C8B-B14F-4D97-AF65-F5344CB8AC3E}">
        <p14:creationId xmlns:p14="http://schemas.microsoft.com/office/powerpoint/2010/main" val="9820992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4.xml><?xml version="1.0" encoding="utf-8"?>
<a:theme xmlns:a="http://schemas.openxmlformats.org/drawingml/2006/main" name="2_Office Theme">
  <a:themeElements>
    <a:clrScheme name="Sasol NCHG2">
      <a:dk1>
        <a:srgbClr val="006432"/>
      </a:dk1>
      <a:lt1>
        <a:sysClr val="window" lastClr="FFFFFF"/>
      </a:lt1>
      <a:dk2>
        <a:srgbClr val="59B242"/>
      </a:dk2>
      <a:lt2>
        <a:srgbClr val="EEE506"/>
      </a:lt2>
      <a:accent1>
        <a:srgbClr val="ED7D31"/>
      </a:accent1>
      <a:accent2>
        <a:srgbClr val="3183A0"/>
      </a:accent2>
      <a:accent3>
        <a:srgbClr val="000000"/>
      </a:accent3>
      <a:accent4>
        <a:srgbClr val="FFC000"/>
      </a:accent4>
      <a:accent5>
        <a:srgbClr val="5B9BD5"/>
      </a:accent5>
      <a:accent6>
        <a:srgbClr val="70AD47"/>
      </a:accent6>
      <a:hlink>
        <a:srgbClr val="0563C1"/>
      </a:hlink>
      <a:folHlink>
        <a:srgbClr val="954F72"/>
      </a:folHlink>
    </a:clrScheme>
    <a:fontScheme name="Sasol NCGH2">
      <a:majorFont>
        <a:latin typeface="Abel "/>
        <a:ea typeface=""/>
        <a:cs typeface=""/>
      </a:majorFont>
      <a:minorFont>
        <a:latin typeface="Abe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3149403-D037-43A9-A21D-FD77B990766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86151</TotalTime>
  <Words>3151</Words>
  <Application>Microsoft Office PowerPoint</Application>
  <PresentationFormat>Widescreen</PresentationFormat>
  <Paragraphs>418</Paragraphs>
  <Slides>35</Slides>
  <Notes>15</Notes>
  <HiddenSlides>0</HiddenSlides>
  <MMClips>0</MMClips>
  <ScaleCrop>false</ScaleCrop>
  <HeadingPairs>
    <vt:vector size="8" baseType="variant">
      <vt:variant>
        <vt:lpstr>Fonts Used</vt:lpstr>
      </vt:variant>
      <vt:variant>
        <vt:i4>16</vt:i4>
      </vt:variant>
      <vt:variant>
        <vt:lpstr>Theme</vt:lpstr>
      </vt:variant>
      <vt:variant>
        <vt:i4>5</vt:i4>
      </vt:variant>
      <vt:variant>
        <vt:lpstr>Embedded OLE Servers</vt:lpstr>
      </vt:variant>
      <vt:variant>
        <vt:i4>1</vt:i4>
      </vt:variant>
      <vt:variant>
        <vt:lpstr>Slide Titles</vt:lpstr>
      </vt:variant>
      <vt:variant>
        <vt:i4>35</vt:i4>
      </vt:variant>
    </vt:vector>
  </HeadingPairs>
  <TitlesOfParts>
    <vt:vector size="57" baseType="lpstr">
      <vt:lpstr>Abel</vt:lpstr>
      <vt:lpstr>Arial</vt:lpstr>
      <vt:lpstr>Arial Narrow</vt:lpstr>
      <vt:lpstr>Arial,Sans-Serif</vt:lpstr>
      <vt:lpstr>Calibri</vt:lpstr>
      <vt:lpstr>Calibri Light</vt:lpstr>
      <vt:lpstr>Candara</vt:lpstr>
      <vt:lpstr>Century Gothic</vt:lpstr>
      <vt:lpstr>Corbel</vt:lpstr>
      <vt:lpstr>Eras Demi ITC</vt:lpstr>
      <vt:lpstr>Times New Roman</vt:lpstr>
      <vt:lpstr>Tw Cen MT</vt:lpstr>
      <vt:lpstr>Tw Cen MT Condensed</vt:lpstr>
      <vt:lpstr>Wingdings</vt:lpstr>
      <vt:lpstr>Wingdings 3</vt:lpstr>
      <vt:lpstr>YACgETiWKS8 0</vt:lpstr>
      <vt:lpstr>Office Theme</vt:lpstr>
      <vt:lpstr>1_Office Theme</vt:lpstr>
      <vt:lpstr>Integral</vt:lpstr>
      <vt:lpstr>2_Office Theme</vt:lpstr>
      <vt:lpstr>3_Office Theme</vt:lpstr>
      <vt:lpstr>think-cell Slide</vt:lpstr>
      <vt:lpstr>     NORTHERN CAPE, YOUR INVESTMENT PARTNER</vt:lpstr>
      <vt:lpstr>PRESENTATION  OUTLINE</vt:lpstr>
      <vt:lpstr>WELL-GOVERNED SOUTH AFRICA AND NORTHERN CAPE</vt:lpstr>
      <vt:lpstr>PowerPoint Presentation</vt:lpstr>
      <vt:lpstr>PowerPoint Presentation</vt:lpstr>
      <vt:lpstr>PowerPoint Presentation</vt:lpstr>
      <vt:lpstr>PowerPoint Presentation</vt:lpstr>
      <vt:lpstr>PowerPoint Presentation</vt:lpstr>
      <vt:lpstr>NORTHERN CAPE AGRICULTURAL CORRIDOR</vt:lpstr>
      <vt:lpstr>PowerPoint Presentation</vt:lpstr>
      <vt:lpstr>PowerPoint Presentation</vt:lpstr>
      <vt:lpstr>MINERALS IN THE NORTHERN CAPE</vt:lpstr>
      <vt:lpstr>MINING FACTS</vt:lpstr>
      <vt:lpstr>MINING FACTS</vt:lpstr>
      <vt:lpstr>PowerPoint Presentation</vt:lpstr>
      <vt:lpstr>Oceans Economy</vt:lpstr>
      <vt:lpstr>PowerPoint Presentation</vt:lpstr>
      <vt:lpstr>NORTHERN CAPE TOURISM AND HUNTING</vt:lpstr>
      <vt:lpstr>PowerPoint Presentation</vt:lpstr>
      <vt:lpstr>4IR, ICT AND ASTRONOMY</vt:lpstr>
      <vt:lpstr>PowerPoint Presentation</vt:lpstr>
      <vt:lpstr>PowerPoint Presentation</vt:lpstr>
      <vt:lpstr>PowerPoint Presentation</vt:lpstr>
      <vt:lpstr>PowerPoint Presentation</vt:lpstr>
      <vt:lpstr>HIGH IMPACT PROJECTS</vt:lpstr>
      <vt:lpstr>PowerPoint Presentation</vt:lpstr>
      <vt:lpstr>PowerPoint Presentation</vt:lpstr>
      <vt:lpstr>Northern Cape GH2 Development Programme Boegoebaai SEZ Layout</vt:lpstr>
      <vt:lpstr>Investment opportunities – capital requirement</vt:lpstr>
      <vt:lpstr>Designation of NamSEZ 25 May 2023</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NCEDA Annual Report 2012/12</dc:title>
  <dc:creator>Tsholo</dc:creator>
  <cp:lastModifiedBy>Seja Mokgawa</cp:lastModifiedBy>
  <cp:revision>941</cp:revision>
  <dcterms:created xsi:type="dcterms:W3CDTF">2014-10-10T08:02:54Z</dcterms:created>
  <dcterms:modified xsi:type="dcterms:W3CDTF">2023-06-22T14:06:42Z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TC034172719991</vt:lpwstr>
  </property>
</Properties>
</file>