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7D4_42A94D0A.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558_83F7AF05.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notesSlides/notesSlide2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modernComment_546_59BF87E3.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4"/>
    <p:sldMasterId id="2147483840" r:id="rId5"/>
  </p:sldMasterIdLst>
  <p:notesMasterIdLst>
    <p:notesMasterId r:id="rId39"/>
  </p:notesMasterIdLst>
  <p:handoutMasterIdLst>
    <p:handoutMasterId r:id="rId40"/>
  </p:handoutMasterIdLst>
  <p:sldIdLst>
    <p:sldId id="1133" r:id="rId6"/>
    <p:sldId id="1313" r:id="rId7"/>
    <p:sldId id="1344" r:id="rId8"/>
    <p:sldId id="2041" r:id="rId9"/>
    <p:sldId id="1384" r:id="rId10"/>
    <p:sldId id="2112" r:id="rId11"/>
    <p:sldId id="2109" r:id="rId12"/>
    <p:sldId id="1376" r:id="rId13"/>
    <p:sldId id="2040" r:id="rId14"/>
    <p:sldId id="2028" r:id="rId15"/>
    <p:sldId id="2025" r:id="rId16"/>
    <p:sldId id="2111" r:id="rId17"/>
    <p:sldId id="2026" r:id="rId18"/>
    <p:sldId id="2108" r:id="rId19"/>
    <p:sldId id="2004" r:id="rId20"/>
    <p:sldId id="2036" r:id="rId21"/>
    <p:sldId id="2037" r:id="rId22"/>
    <p:sldId id="2038" r:id="rId23"/>
    <p:sldId id="2027" r:id="rId24"/>
    <p:sldId id="2031" r:id="rId25"/>
    <p:sldId id="1368" r:id="rId26"/>
    <p:sldId id="2039" r:id="rId27"/>
    <p:sldId id="1385" r:id="rId28"/>
    <p:sldId id="2030" r:id="rId29"/>
    <p:sldId id="2023" r:id="rId30"/>
    <p:sldId id="2032" r:id="rId31"/>
    <p:sldId id="1367" r:id="rId32"/>
    <p:sldId id="2024" r:id="rId33"/>
    <p:sldId id="1350" r:id="rId34"/>
    <p:sldId id="2105" r:id="rId35"/>
    <p:sldId id="2106" r:id="rId36"/>
    <p:sldId id="2107" r:id="rId37"/>
    <p:sldId id="2110" r:id="rId38"/>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A11B34-4A15-E63B-1D81-DA31D0F5770C}" name="Shingai George" initials="SG" userId="8411d3d6755d85f9" providerId="Windows Live"/>
  <p188:author id="{128B0598-DBE6-9B47-0DFE-ED44D3466ECB}" name="Shingai George Mkudu" initials="SGM" userId="S::shingai.george.mkudu@forwardkeys.com::241d73c5-9dc7-4d86-b3e0-b97b5e3ed96f" providerId="AD"/>
  <p188:author id="{DD1F74CB-A4F7-5ED7-09B1-2BDBEDD2FEEC}" name="Olivier Ponti" initials="OP" userId="S::olivier.ponti@forwardkeys.com::c51e3f2d-2894-4923-a55d-6096ea758863" providerId="AD"/>
  <p188:author id="{8435ACFB-19F0-3634-1DF8-6B2C2BF0F769}" name="Andy French" initials="AF" userId="S::andy.french@forwardkeys.com::e0b4adc6-205b-444f-b943-2392eafbe0e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an Gómez" initials="JG" lastIdx="40" clrIdx="0">
    <p:extLst>
      <p:ext uri="{19B8F6BF-5375-455C-9EA6-DF929625EA0E}">
        <p15:presenceInfo xmlns:p15="http://schemas.microsoft.com/office/powerpoint/2012/main" userId="S::juan.gomez@forwardkeys.com::a00d87c5-2bf3-4437-bc40-3afa0530e445" providerId="AD"/>
      </p:ext>
    </p:extLst>
  </p:cmAuthor>
  <p:cmAuthor id="2" name="Ema Mandal" initials="EM" lastIdx="2" clrIdx="1">
    <p:extLst>
      <p:ext uri="{19B8F6BF-5375-455C-9EA6-DF929625EA0E}">
        <p15:presenceInfo xmlns:p15="http://schemas.microsoft.com/office/powerpoint/2012/main" userId="S::ema.mandal@forwardkeys.com::d330c8e2-1260-4bcd-bde6-4e06ea196759" providerId="AD"/>
      </p:ext>
    </p:extLst>
  </p:cmAuthor>
  <p:cmAuthor id="3" name="Antoine Vialle" initials="AV" lastIdx="29" clrIdx="2">
    <p:extLst>
      <p:ext uri="{19B8F6BF-5375-455C-9EA6-DF929625EA0E}">
        <p15:presenceInfo xmlns:p15="http://schemas.microsoft.com/office/powerpoint/2012/main" userId="26acf6c78047d6f9" providerId="Windows Live"/>
      </p:ext>
    </p:extLst>
  </p:cmAuthor>
  <p:cmAuthor id="4" name="Lorena Garcia" initials="LG" lastIdx="7" clrIdx="3">
    <p:extLst>
      <p:ext uri="{19B8F6BF-5375-455C-9EA6-DF929625EA0E}">
        <p15:presenceInfo xmlns:p15="http://schemas.microsoft.com/office/powerpoint/2012/main" userId="S::lorena.garcia@forwardkeys.com::a4560a09-5c86-4628-a697-0d47a322cc42" providerId="AD"/>
      </p:ext>
    </p:extLst>
  </p:cmAuthor>
  <p:cmAuthor id="5" name="Olivier" initials="O" lastIdx="17" clrIdx="4">
    <p:extLst>
      <p:ext uri="{19B8F6BF-5375-455C-9EA6-DF929625EA0E}">
        <p15:presenceInfo xmlns:p15="http://schemas.microsoft.com/office/powerpoint/2012/main" userId="Olivi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21AA21"/>
    <a:srgbClr val="055736"/>
    <a:srgbClr val="F8B525"/>
    <a:srgbClr val="E96729"/>
    <a:srgbClr val="0C8742"/>
    <a:srgbClr val="004B70"/>
    <a:srgbClr val="0FA951"/>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1825" autoAdjust="0"/>
  </p:normalViewPr>
  <p:slideViewPr>
    <p:cSldViewPr snapToGrid="0">
      <p:cViewPr varScale="1">
        <p:scale>
          <a:sx n="100" d="100"/>
          <a:sy n="100" d="100"/>
        </p:scale>
        <p:origin x="902" y="62"/>
      </p:cViewPr>
      <p:guideLst/>
    </p:cSldViewPr>
  </p:slideViewPr>
  <p:notesTextViewPr>
    <p:cViewPr>
      <p:scale>
        <a:sx n="75" d="100"/>
        <a:sy n="75" d="100"/>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8/10/relationships/authors" Target="authors.xml"/><Relationship Id="rId20" Type="http://schemas.openxmlformats.org/officeDocument/2006/relationships/slide" Target="slides/slide15.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13742962238825E-2"/>
          <c:y val="4.0991026280910885E-2"/>
          <c:w val="0.90499057180644638"/>
          <c:h val="0.69740142714497944"/>
        </c:manualLayout>
      </c:layout>
      <c:areaChart>
        <c:grouping val="standard"/>
        <c:varyColors val="0"/>
        <c:ser>
          <c:idx val="0"/>
          <c:order val="0"/>
          <c:tx>
            <c:strRef>
              <c:f>'capacity intra vs extra'!$C$2</c:f>
              <c:strCache>
                <c:ptCount val="1"/>
                <c:pt idx="0">
                  <c:v>Total</c:v>
                </c:pt>
              </c:strCache>
            </c:strRef>
          </c:tx>
          <c:spPr>
            <a:solidFill>
              <a:schemeClr val="bg1">
                <a:lumMod val="85000"/>
              </a:schemeClr>
            </a:solidFill>
            <a:ln>
              <a:noFill/>
            </a:ln>
            <a:effectLst/>
          </c:spPr>
          <c:cat>
            <c:numRef>
              <c:f>'capacity intra vs extra'!$B$3:$B$28</c:f>
              <c:numCache>
                <c:formatCode>ddd\,\ dd\-mmm\-yy</c:formatCode>
                <c:ptCount val="26"/>
                <c:pt idx="0">
                  <c:v>44565</c:v>
                </c:pt>
                <c:pt idx="1">
                  <c:v>44572</c:v>
                </c:pt>
                <c:pt idx="2">
                  <c:v>44579</c:v>
                </c:pt>
                <c:pt idx="3">
                  <c:v>44586</c:v>
                </c:pt>
                <c:pt idx="4">
                  <c:v>44593</c:v>
                </c:pt>
                <c:pt idx="5">
                  <c:v>44600</c:v>
                </c:pt>
                <c:pt idx="6">
                  <c:v>44607</c:v>
                </c:pt>
                <c:pt idx="7">
                  <c:v>44614</c:v>
                </c:pt>
                <c:pt idx="8">
                  <c:v>44621</c:v>
                </c:pt>
                <c:pt idx="9">
                  <c:v>44628</c:v>
                </c:pt>
                <c:pt idx="10">
                  <c:v>44635</c:v>
                </c:pt>
                <c:pt idx="11">
                  <c:v>44642</c:v>
                </c:pt>
                <c:pt idx="12">
                  <c:v>44649</c:v>
                </c:pt>
                <c:pt idx="13">
                  <c:v>44656</c:v>
                </c:pt>
                <c:pt idx="14">
                  <c:v>44663</c:v>
                </c:pt>
                <c:pt idx="15">
                  <c:v>44670</c:v>
                </c:pt>
                <c:pt idx="16">
                  <c:v>44677</c:v>
                </c:pt>
                <c:pt idx="17">
                  <c:v>44684</c:v>
                </c:pt>
                <c:pt idx="18">
                  <c:v>44691</c:v>
                </c:pt>
                <c:pt idx="19">
                  <c:v>44698</c:v>
                </c:pt>
                <c:pt idx="20">
                  <c:v>44705</c:v>
                </c:pt>
                <c:pt idx="21">
                  <c:v>44712</c:v>
                </c:pt>
                <c:pt idx="22">
                  <c:v>44719</c:v>
                </c:pt>
                <c:pt idx="23">
                  <c:v>44726</c:v>
                </c:pt>
                <c:pt idx="24">
                  <c:v>44733</c:v>
                </c:pt>
                <c:pt idx="25">
                  <c:v>44740</c:v>
                </c:pt>
              </c:numCache>
            </c:numRef>
          </c:cat>
          <c:val>
            <c:numRef>
              <c:f>'capacity intra vs extra'!$C$3:$C$28</c:f>
              <c:numCache>
                <c:formatCode>0%</c:formatCode>
                <c:ptCount val="26"/>
                <c:pt idx="0">
                  <c:v>0.90635894544949991</c:v>
                </c:pt>
                <c:pt idx="1">
                  <c:v>0.91087334614554905</c:v>
                </c:pt>
                <c:pt idx="2">
                  <c:v>0.90092724859136131</c:v>
                </c:pt>
                <c:pt idx="3">
                  <c:v>0.89390292361869184</c:v>
                </c:pt>
                <c:pt idx="4">
                  <c:v>0.9061680248296593</c:v>
                </c:pt>
                <c:pt idx="5">
                  <c:v>0.89673334960200735</c:v>
                </c:pt>
                <c:pt idx="6">
                  <c:v>0.89916311982661823</c:v>
                </c:pt>
                <c:pt idx="7">
                  <c:v>0.90003943954721155</c:v>
                </c:pt>
                <c:pt idx="8">
                  <c:v>0.91200499157254933</c:v>
                </c:pt>
                <c:pt idx="9">
                  <c:v>0.893796273826585</c:v>
                </c:pt>
                <c:pt idx="10">
                  <c:v>0.90045736254267061</c:v>
                </c:pt>
                <c:pt idx="11">
                  <c:v>0.91968433131161742</c:v>
                </c:pt>
                <c:pt idx="12">
                  <c:v>0.93209701186948413</c:v>
                </c:pt>
                <c:pt idx="13">
                  <c:v>0.93898786153958114</c:v>
                </c:pt>
                <c:pt idx="14">
                  <c:v>0.92859867594130807</c:v>
                </c:pt>
                <c:pt idx="15">
                  <c:v>0.94358650876376493</c:v>
                </c:pt>
                <c:pt idx="16">
                  <c:v>0.95853594034425982</c:v>
                </c:pt>
                <c:pt idx="17">
                  <c:v>0.95815761582889636</c:v>
                </c:pt>
                <c:pt idx="18">
                  <c:v>0.96065989231598314</c:v>
                </c:pt>
                <c:pt idx="19">
                  <c:v>0.95931468963374067</c:v>
                </c:pt>
                <c:pt idx="20">
                  <c:v>0.96912846909617567</c:v>
                </c:pt>
                <c:pt idx="21">
                  <c:v>0.96077040118199164</c:v>
                </c:pt>
                <c:pt idx="22">
                  <c:v>0.95950930219808261</c:v>
                </c:pt>
                <c:pt idx="23">
                  <c:v>0.94795463543000857</c:v>
                </c:pt>
                <c:pt idx="24">
                  <c:v>0.94926170553594624</c:v>
                </c:pt>
                <c:pt idx="25">
                  <c:v>0.95903117148333361</c:v>
                </c:pt>
              </c:numCache>
            </c:numRef>
          </c:val>
          <c:extLst>
            <c:ext xmlns:c16="http://schemas.microsoft.com/office/drawing/2014/chart" uri="{C3380CC4-5D6E-409C-BE32-E72D297353CC}">
              <c16:uniqueId val="{00000000-85D1-4CED-85C7-98E31AA0E40C}"/>
            </c:ext>
          </c:extLst>
        </c:ser>
        <c:dLbls>
          <c:showLegendKey val="0"/>
          <c:showVal val="0"/>
          <c:showCatName val="0"/>
          <c:showSerName val="0"/>
          <c:showPercent val="0"/>
          <c:showBubbleSize val="0"/>
        </c:dLbls>
        <c:axId val="1365645872"/>
        <c:axId val="1365642032"/>
      </c:areaChart>
      <c:lineChart>
        <c:grouping val="standard"/>
        <c:varyColors val="0"/>
        <c:ser>
          <c:idx val="1"/>
          <c:order val="1"/>
          <c:tx>
            <c:strRef>
              <c:f>'capacity intra vs extra'!$D$2</c:f>
              <c:strCache>
                <c:ptCount val="1"/>
                <c:pt idx="0">
                  <c:v>Intra-Africa </c:v>
                </c:pt>
              </c:strCache>
            </c:strRef>
          </c:tx>
          <c:spPr>
            <a:ln w="28575" cap="rnd">
              <a:noFill/>
              <a:round/>
            </a:ln>
            <a:effectLst/>
          </c:spPr>
          <c:marker>
            <c:symbol val="none"/>
          </c:marker>
          <c:cat>
            <c:numRef>
              <c:f>'capacity intra vs extra'!$B$3:$B$28</c:f>
              <c:numCache>
                <c:formatCode>ddd\,\ dd\-mmm\-yy</c:formatCode>
                <c:ptCount val="26"/>
                <c:pt idx="0">
                  <c:v>44565</c:v>
                </c:pt>
                <c:pt idx="1">
                  <c:v>44572</c:v>
                </c:pt>
                <c:pt idx="2">
                  <c:v>44579</c:v>
                </c:pt>
                <c:pt idx="3">
                  <c:v>44586</c:v>
                </c:pt>
                <c:pt idx="4">
                  <c:v>44593</c:v>
                </c:pt>
                <c:pt idx="5">
                  <c:v>44600</c:v>
                </c:pt>
                <c:pt idx="6">
                  <c:v>44607</c:v>
                </c:pt>
                <c:pt idx="7">
                  <c:v>44614</c:v>
                </c:pt>
                <c:pt idx="8">
                  <c:v>44621</c:v>
                </c:pt>
                <c:pt idx="9">
                  <c:v>44628</c:v>
                </c:pt>
                <c:pt idx="10">
                  <c:v>44635</c:v>
                </c:pt>
                <c:pt idx="11">
                  <c:v>44642</c:v>
                </c:pt>
                <c:pt idx="12">
                  <c:v>44649</c:v>
                </c:pt>
                <c:pt idx="13">
                  <c:v>44656</c:v>
                </c:pt>
                <c:pt idx="14">
                  <c:v>44663</c:v>
                </c:pt>
                <c:pt idx="15">
                  <c:v>44670</c:v>
                </c:pt>
                <c:pt idx="16">
                  <c:v>44677</c:v>
                </c:pt>
                <c:pt idx="17">
                  <c:v>44684</c:v>
                </c:pt>
                <c:pt idx="18">
                  <c:v>44691</c:v>
                </c:pt>
                <c:pt idx="19">
                  <c:v>44698</c:v>
                </c:pt>
                <c:pt idx="20">
                  <c:v>44705</c:v>
                </c:pt>
                <c:pt idx="21">
                  <c:v>44712</c:v>
                </c:pt>
                <c:pt idx="22">
                  <c:v>44719</c:v>
                </c:pt>
                <c:pt idx="23">
                  <c:v>44726</c:v>
                </c:pt>
                <c:pt idx="24">
                  <c:v>44733</c:v>
                </c:pt>
                <c:pt idx="25">
                  <c:v>44740</c:v>
                </c:pt>
              </c:numCache>
            </c:numRef>
          </c:cat>
          <c:val>
            <c:numRef>
              <c:f>'capacity intra vs extra'!$D$3:$D$28</c:f>
              <c:numCache>
                <c:formatCode>0%</c:formatCode>
                <c:ptCount val="26"/>
                <c:pt idx="0">
                  <c:v>0.84787269031937051</c:v>
                </c:pt>
                <c:pt idx="1">
                  <c:v>0.85903203041016796</c:v>
                </c:pt>
                <c:pt idx="2">
                  <c:v>0.84652415016625771</c:v>
                </c:pt>
                <c:pt idx="3">
                  <c:v>0.84359014723104953</c:v>
                </c:pt>
                <c:pt idx="4">
                  <c:v>0.84143413819497603</c:v>
                </c:pt>
                <c:pt idx="5">
                  <c:v>0.83407597309708759</c:v>
                </c:pt>
                <c:pt idx="6">
                  <c:v>0.83706858656990091</c:v>
                </c:pt>
                <c:pt idx="7">
                  <c:v>0.83463911965368931</c:v>
                </c:pt>
                <c:pt idx="8">
                  <c:v>0.84449242935774083</c:v>
                </c:pt>
                <c:pt idx="9">
                  <c:v>0.82802739688289861</c:v>
                </c:pt>
                <c:pt idx="10">
                  <c:v>0.83872583218783026</c:v>
                </c:pt>
                <c:pt idx="11">
                  <c:v>0.86318996917904178</c:v>
                </c:pt>
                <c:pt idx="12">
                  <c:v>0.86071227477477474</c:v>
                </c:pt>
                <c:pt idx="13">
                  <c:v>0.85867530471833198</c:v>
                </c:pt>
                <c:pt idx="14">
                  <c:v>0.85690173790939617</c:v>
                </c:pt>
                <c:pt idx="15">
                  <c:v>0.8692888932706121</c:v>
                </c:pt>
                <c:pt idx="16">
                  <c:v>0.88359100811903246</c:v>
                </c:pt>
                <c:pt idx="17">
                  <c:v>0.90598982484729351</c:v>
                </c:pt>
                <c:pt idx="18">
                  <c:v>0.90152758802077271</c:v>
                </c:pt>
                <c:pt idx="19">
                  <c:v>0.88943068325726771</c:v>
                </c:pt>
                <c:pt idx="20">
                  <c:v>0.89374835644536388</c:v>
                </c:pt>
                <c:pt idx="21">
                  <c:v>0.91213672269114354</c:v>
                </c:pt>
                <c:pt idx="22">
                  <c:v>0.92274822127963008</c:v>
                </c:pt>
                <c:pt idx="23">
                  <c:v>0.91430166977683125</c:v>
                </c:pt>
                <c:pt idx="24">
                  <c:v>0.92022723443179355</c:v>
                </c:pt>
                <c:pt idx="25">
                  <c:v>0.93422102121924722</c:v>
                </c:pt>
              </c:numCache>
            </c:numRef>
          </c:val>
          <c:smooth val="0"/>
          <c:extLst>
            <c:ext xmlns:c16="http://schemas.microsoft.com/office/drawing/2014/chart" uri="{C3380CC4-5D6E-409C-BE32-E72D297353CC}">
              <c16:uniqueId val="{00000001-85D1-4CED-85C7-98E31AA0E40C}"/>
            </c:ext>
          </c:extLst>
        </c:ser>
        <c:ser>
          <c:idx val="2"/>
          <c:order val="2"/>
          <c:tx>
            <c:strRef>
              <c:f>'capacity intra vs extra'!$E$2</c:f>
              <c:strCache>
                <c:ptCount val="1"/>
                <c:pt idx="0">
                  <c:v>Extra-Africa</c:v>
                </c:pt>
              </c:strCache>
            </c:strRef>
          </c:tx>
          <c:spPr>
            <a:ln w="28575" cap="rnd">
              <a:noFill/>
              <a:round/>
            </a:ln>
            <a:effectLst/>
          </c:spPr>
          <c:marker>
            <c:symbol val="none"/>
          </c:marker>
          <c:cat>
            <c:numRef>
              <c:f>'capacity intra vs extra'!$B$3:$B$28</c:f>
              <c:numCache>
                <c:formatCode>ddd\,\ dd\-mmm\-yy</c:formatCode>
                <c:ptCount val="26"/>
                <c:pt idx="0">
                  <c:v>44565</c:v>
                </c:pt>
                <c:pt idx="1">
                  <c:v>44572</c:v>
                </c:pt>
                <c:pt idx="2">
                  <c:v>44579</c:v>
                </c:pt>
                <c:pt idx="3">
                  <c:v>44586</c:v>
                </c:pt>
                <c:pt idx="4">
                  <c:v>44593</c:v>
                </c:pt>
                <c:pt idx="5">
                  <c:v>44600</c:v>
                </c:pt>
                <c:pt idx="6">
                  <c:v>44607</c:v>
                </c:pt>
                <c:pt idx="7">
                  <c:v>44614</c:v>
                </c:pt>
                <c:pt idx="8">
                  <c:v>44621</c:v>
                </c:pt>
                <c:pt idx="9">
                  <c:v>44628</c:v>
                </c:pt>
                <c:pt idx="10">
                  <c:v>44635</c:v>
                </c:pt>
                <c:pt idx="11">
                  <c:v>44642</c:v>
                </c:pt>
                <c:pt idx="12">
                  <c:v>44649</c:v>
                </c:pt>
                <c:pt idx="13">
                  <c:v>44656</c:v>
                </c:pt>
                <c:pt idx="14">
                  <c:v>44663</c:v>
                </c:pt>
                <c:pt idx="15">
                  <c:v>44670</c:v>
                </c:pt>
                <c:pt idx="16">
                  <c:v>44677</c:v>
                </c:pt>
                <c:pt idx="17">
                  <c:v>44684</c:v>
                </c:pt>
                <c:pt idx="18">
                  <c:v>44691</c:v>
                </c:pt>
                <c:pt idx="19">
                  <c:v>44698</c:v>
                </c:pt>
                <c:pt idx="20">
                  <c:v>44705</c:v>
                </c:pt>
                <c:pt idx="21">
                  <c:v>44712</c:v>
                </c:pt>
                <c:pt idx="22">
                  <c:v>44719</c:v>
                </c:pt>
                <c:pt idx="23">
                  <c:v>44726</c:v>
                </c:pt>
                <c:pt idx="24">
                  <c:v>44733</c:v>
                </c:pt>
                <c:pt idx="25">
                  <c:v>44740</c:v>
                </c:pt>
              </c:numCache>
            </c:numRef>
          </c:cat>
          <c:val>
            <c:numRef>
              <c:f>'capacity intra vs extra'!$E$3:$E$28</c:f>
              <c:numCache>
                <c:formatCode>0%</c:formatCode>
                <c:ptCount val="26"/>
                <c:pt idx="0">
                  <c:v>0.96171257791232567</c:v>
                </c:pt>
                <c:pt idx="1">
                  <c:v>0.96417320402742601</c:v>
                </c:pt>
                <c:pt idx="2">
                  <c:v>0.95382618122443152</c:v>
                </c:pt>
                <c:pt idx="3">
                  <c:v>0.94888150109877722</c:v>
                </c:pt>
                <c:pt idx="4">
                  <c:v>0.97293860365218476</c:v>
                </c:pt>
                <c:pt idx="5">
                  <c:v>0.96331312817443004</c:v>
                </c:pt>
                <c:pt idx="6">
                  <c:v>0.95637010627325514</c:v>
                </c:pt>
                <c:pt idx="7">
                  <c:v>0.95978262115774871</c:v>
                </c:pt>
                <c:pt idx="8">
                  <c:v>0.97866125779265623</c:v>
                </c:pt>
                <c:pt idx="9">
                  <c:v>0.97102404446636215</c:v>
                </c:pt>
                <c:pt idx="10">
                  <c:v>0.97914561835018354</c:v>
                </c:pt>
                <c:pt idx="11">
                  <c:v>0.98014226783425584</c:v>
                </c:pt>
                <c:pt idx="12">
                  <c:v>1.0073172938632835</c:v>
                </c:pt>
                <c:pt idx="13">
                  <c:v>1.0256506203546771</c:v>
                </c:pt>
                <c:pt idx="14">
                  <c:v>1.0036011823479225</c:v>
                </c:pt>
                <c:pt idx="15">
                  <c:v>1.0334138406940063</c:v>
                </c:pt>
                <c:pt idx="16">
                  <c:v>1.0416456410845703</c:v>
                </c:pt>
                <c:pt idx="17">
                  <c:v>1.0186709043194482</c:v>
                </c:pt>
                <c:pt idx="18">
                  <c:v>1.0402619253098007</c:v>
                </c:pt>
                <c:pt idx="19">
                  <c:v>1.0327709819520274</c:v>
                </c:pt>
                <c:pt idx="20">
                  <c:v>1.0375432114852488</c:v>
                </c:pt>
                <c:pt idx="21">
                  <c:v>1.0147515131781966</c:v>
                </c:pt>
                <c:pt idx="22">
                  <c:v>1.0016014784350995</c:v>
                </c:pt>
                <c:pt idx="23">
                  <c:v>0.98688727716522961</c:v>
                </c:pt>
                <c:pt idx="24">
                  <c:v>0.98477495959931693</c:v>
                </c:pt>
                <c:pt idx="25">
                  <c:v>0.98481335729700481</c:v>
                </c:pt>
              </c:numCache>
            </c:numRef>
          </c:val>
          <c:smooth val="0"/>
          <c:extLst>
            <c:ext xmlns:c16="http://schemas.microsoft.com/office/drawing/2014/chart" uri="{C3380CC4-5D6E-409C-BE32-E72D297353CC}">
              <c16:uniqueId val="{00000002-85D1-4CED-85C7-98E31AA0E40C}"/>
            </c:ext>
          </c:extLst>
        </c:ser>
        <c:dLbls>
          <c:showLegendKey val="0"/>
          <c:showVal val="0"/>
          <c:showCatName val="0"/>
          <c:showSerName val="0"/>
          <c:showPercent val="0"/>
          <c:showBubbleSize val="0"/>
        </c:dLbls>
        <c:marker val="1"/>
        <c:smooth val="0"/>
        <c:axId val="1365645872"/>
        <c:axId val="1365642032"/>
      </c:lineChart>
      <c:dateAx>
        <c:axId val="1365645872"/>
        <c:scaling>
          <c:orientation val="minMax"/>
        </c:scaling>
        <c:delete val="0"/>
        <c:axPos val="b"/>
        <c:numFmt formatCode="[$-409]d\-mmm;@" sourceLinked="0"/>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solidFill>
                <a:latin typeface="+mn-lt"/>
                <a:ea typeface="+mn-ea"/>
                <a:cs typeface="+mn-cs"/>
              </a:defRPr>
            </a:pPr>
            <a:endParaRPr lang="en-US"/>
          </a:p>
        </c:txPr>
        <c:crossAx val="1365642032"/>
        <c:crosses val="autoZero"/>
        <c:auto val="1"/>
        <c:lblOffset val="100"/>
        <c:baseTimeUnit val="days"/>
        <c:majorUnit val="14"/>
        <c:majorTimeUnit val="days"/>
      </c:dateAx>
      <c:valAx>
        <c:axId val="1365642032"/>
        <c:scaling>
          <c:orientation val="minMax"/>
          <c:min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65645872"/>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13742962238825E-2"/>
          <c:y val="4.0991026280910885E-2"/>
          <c:w val="0.90499057180644638"/>
          <c:h val="0.69740142714497944"/>
        </c:manualLayout>
      </c:layout>
      <c:areaChart>
        <c:grouping val="standard"/>
        <c:varyColors val="0"/>
        <c:ser>
          <c:idx val="0"/>
          <c:order val="0"/>
          <c:tx>
            <c:strRef>
              <c:f>'capacity intra vs extra'!$C$2</c:f>
              <c:strCache>
                <c:ptCount val="1"/>
                <c:pt idx="0">
                  <c:v>Total</c:v>
                </c:pt>
              </c:strCache>
            </c:strRef>
          </c:tx>
          <c:spPr>
            <a:solidFill>
              <a:schemeClr val="bg1">
                <a:lumMod val="85000"/>
              </a:schemeClr>
            </a:solidFill>
            <a:ln>
              <a:noFill/>
            </a:ln>
            <a:effectLst/>
          </c:spPr>
          <c:cat>
            <c:numRef>
              <c:f>'capacity intra vs extra'!$B$3:$B$28</c:f>
              <c:numCache>
                <c:formatCode>ddd\,\ dd\-mmm\-yy</c:formatCode>
                <c:ptCount val="26"/>
                <c:pt idx="0">
                  <c:v>44565</c:v>
                </c:pt>
                <c:pt idx="1">
                  <c:v>44572</c:v>
                </c:pt>
                <c:pt idx="2">
                  <c:v>44579</c:v>
                </c:pt>
                <c:pt idx="3">
                  <c:v>44586</c:v>
                </c:pt>
                <c:pt idx="4">
                  <c:v>44593</c:v>
                </c:pt>
                <c:pt idx="5">
                  <c:v>44600</c:v>
                </c:pt>
                <c:pt idx="6">
                  <c:v>44607</c:v>
                </c:pt>
                <c:pt idx="7">
                  <c:v>44614</c:v>
                </c:pt>
                <c:pt idx="8">
                  <c:v>44621</c:v>
                </c:pt>
                <c:pt idx="9">
                  <c:v>44628</c:v>
                </c:pt>
                <c:pt idx="10">
                  <c:v>44635</c:v>
                </c:pt>
                <c:pt idx="11">
                  <c:v>44642</c:v>
                </c:pt>
                <c:pt idx="12">
                  <c:v>44649</c:v>
                </c:pt>
                <c:pt idx="13">
                  <c:v>44656</c:v>
                </c:pt>
                <c:pt idx="14">
                  <c:v>44663</c:v>
                </c:pt>
                <c:pt idx="15">
                  <c:v>44670</c:v>
                </c:pt>
                <c:pt idx="16">
                  <c:v>44677</c:v>
                </c:pt>
                <c:pt idx="17">
                  <c:v>44684</c:v>
                </c:pt>
                <c:pt idx="18">
                  <c:v>44691</c:v>
                </c:pt>
                <c:pt idx="19">
                  <c:v>44698</c:v>
                </c:pt>
                <c:pt idx="20">
                  <c:v>44705</c:v>
                </c:pt>
                <c:pt idx="21">
                  <c:v>44712</c:v>
                </c:pt>
                <c:pt idx="22">
                  <c:v>44719</c:v>
                </c:pt>
                <c:pt idx="23">
                  <c:v>44726</c:v>
                </c:pt>
                <c:pt idx="24">
                  <c:v>44733</c:v>
                </c:pt>
                <c:pt idx="25">
                  <c:v>44740</c:v>
                </c:pt>
              </c:numCache>
            </c:numRef>
          </c:cat>
          <c:val>
            <c:numRef>
              <c:f>'capacity intra vs extra'!$C$3:$C$28</c:f>
              <c:numCache>
                <c:formatCode>0%</c:formatCode>
                <c:ptCount val="26"/>
                <c:pt idx="0">
                  <c:v>0.90635894544949991</c:v>
                </c:pt>
                <c:pt idx="1">
                  <c:v>0.91087334614554905</c:v>
                </c:pt>
                <c:pt idx="2">
                  <c:v>0.90092724859136131</c:v>
                </c:pt>
                <c:pt idx="3">
                  <c:v>0.89390292361869184</c:v>
                </c:pt>
                <c:pt idx="4">
                  <c:v>0.9061680248296593</c:v>
                </c:pt>
                <c:pt idx="5">
                  <c:v>0.89673334960200735</c:v>
                </c:pt>
                <c:pt idx="6">
                  <c:v>0.89916311982661823</c:v>
                </c:pt>
                <c:pt idx="7">
                  <c:v>0.90003943954721155</c:v>
                </c:pt>
                <c:pt idx="8">
                  <c:v>0.91200499157254933</c:v>
                </c:pt>
                <c:pt idx="9">
                  <c:v>0.893796273826585</c:v>
                </c:pt>
                <c:pt idx="10">
                  <c:v>0.90045736254267061</c:v>
                </c:pt>
                <c:pt idx="11">
                  <c:v>0.91968433131161742</c:v>
                </c:pt>
                <c:pt idx="12">
                  <c:v>0.93209701186948413</c:v>
                </c:pt>
                <c:pt idx="13">
                  <c:v>0.93898786153958114</c:v>
                </c:pt>
                <c:pt idx="14">
                  <c:v>0.92859867594130807</c:v>
                </c:pt>
                <c:pt idx="15">
                  <c:v>0.94358650876376493</c:v>
                </c:pt>
                <c:pt idx="16">
                  <c:v>0.95853594034425982</c:v>
                </c:pt>
                <c:pt idx="17">
                  <c:v>0.95815761582889636</c:v>
                </c:pt>
                <c:pt idx="18">
                  <c:v>0.96065989231598314</c:v>
                </c:pt>
                <c:pt idx="19">
                  <c:v>0.95931468963374067</c:v>
                </c:pt>
                <c:pt idx="20">
                  <c:v>0.96912846909617567</c:v>
                </c:pt>
                <c:pt idx="21">
                  <c:v>0.96077040118199164</c:v>
                </c:pt>
                <c:pt idx="22">
                  <c:v>0.95950930219808261</c:v>
                </c:pt>
                <c:pt idx="23">
                  <c:v>0.94795463543000857</c:v>
                </c:pt>
                <c:pt idx="24">
                  <c:v>0.94926170553594624</c:v>
                </c:pt>
                <c:pt idx="25">
                  <c:v>0.95903117148333361</c:v>
                </c:pt>
              </c:numCache>
            </c:numRef>
          </c:val>
          <c:extLst>
            <c:ext xmlns:c16="http://schemas.microsoft.com/office/drawing/2014/chart" uri="{C3380CC4-5D6E-409C-BE32-E72D297353CC}">
              <c16:uniqueId val="{00000000-3E6E-4A2D-9286-3E391C2F1034}"/>
            </c:ext>
          </c:extLst>
        </c:ser>
        <c:dLbls>
          <c:showLegendKey val="0"/>
          <c:showVal val="0"/>
          <c:showCatName val="0"/>
          <c:showSerName val="0"/>
          <c:showPercent val="0"/>
          <c:showBubbleSize val="0"/>
        </c:dLbls>
        <c:axId val="1365645872"/>
        <c:axId val="1365642032"/>
      </c:areaChart>
      <c:lineChart>
        <c:grouping val="standard"/>
        <c:varyColors val="0"/>
        <c:ser>
          <c:idx val="1"/>
          <c:order val="1"/>
          <c:tx>
            <c:strRef>
              <c:f>'capacity intra vs extra'!$D$2</c:f>
              <c:strCache>
                <c:ptCount val="1"/>
                <c:pt idx="0">
                  <c:v>Intra-Africa </c:v>
                </c:pt>
              </c:strCache>
            </c:strRef>
          </c:tx>
          <c:spPr>
            <a:ln w="28575" cap="rnd">
              <a:solidFill>
                <a:schemeClr val="accent2"/>
              </a:solidFill>
              <a:round/>
            </a:ln>
            <a:effectLst/>
          </c:spPr>
          <c:marker>
            <c:symbol val="none"/>
          </c:marker>
          <c:cat>
            <c:numRef>
              <c:f>'capacity intra vs extra'!$B$3:$B$28</c:f>
              <c:numCache>
                <c:formatCode>ddd\,\ dd\-mmm\-yy</c:formatCode>
                <c:ptCount val="26"/>
                <c:pt idx="0">
                  <c:v>44565</c:v>
                </c:pt>
                <c:pt idx="1">
                  <c:v>44572</c:v>
                </c:pt>
                <c:pt idx="2">
                  <c:v>44579</c:v>
                </c:pt>
                <c:pt idx="3">
                  <c:v>44586</c:v>
                </c:pt>
                <c:pt idx="4">
                  <c:v>44593</c:v>
                </c:pt>
                <c:pt idx="5">
                  <c:v>44600</c:v>
                </c:pt>
                <c:pt idx="6">
                  <c:v>44607</c:v>
                </c:pt>
                <c:pt idx="7">
                  <c:v>44614</c:v>
                </c:pt>
                <c:pt idx="8">
                  <c:v>44621</c:v>
                </c:pt>
                <c:pt idx="9">
                  <c:v>44628</c:v>
                </c:pt>
                <c:pt idx="10">
                  <c:v>44635</c:v>
                </c:pt>
                <c:pt idx="11">
                  <c:v>44642</c:v>
                </c:pt>
                <c:pt idx="12">
                  <c:v>44649</c:v>
                </c:pt>
                <c:pt idx="13">
                  <c:v>44656</c:v>
                </c:pt>
                <c:pt idx="14">
                  <c:v>44663</c:v>
                </c:pt>
                <c:pt idx="15">
                  <c:v>44670</c:v>
                </c:pt>
                <c:pt idx="16">
                  <c:v>44677</c:v>
                </c:pt>
                <c:pt idx="17">
                  <c:v>44684</c:v>
                </c:pt>
                <c:pt idx="18">
                  <c:v>44691</c:v>
                </c:pt>
                <c:pt idx="19">
                  <c:v>44698</c:v>
                </c:pt>
                <c:pt idx="20">
                  <c:v>44705</c:v>
                </c:pt>
                <c:pt idx="21">
                  <c:v>44712</c:v>
                </c:pt>
                <c:pt idx="22">
                  <c:v>44719</c:v>
                </c:pt>
                <c:pt idx="23">
                  <c:v>44726</c:v>
                </c:pt>
                <c:pt idx="24">
                  <c:v>44733</c:v>
                </c:pt>
                <c:pt idx="25">
                  <c:v>44740</c:v>
                </c:pt>
              </c:numCache>
            </c:numRef>
          </c:cat>
          <c:val>
            <c:numRef>
              <c:f>'capacity intra vs extra'!$D$3:$D$28</c:f>
              <c:numCache>
                <c:formatCode>0%</c:formatCode>
                <c:ptCount val="26"/>
                <c:pt idx="0">
                  <c:v>0.84787269031937051</c:v>
                </c:pt>
                <c:pt idx="1">
                  <c:v>0.85903203041016796</c:v>
                </c:pt>
                <c:pt idx="2">
                  <c:v>0.84652415016625771</c:v>
                </c:pt>
                <c:pt idx="3">
                  <c:v>0.84359014723104953</c:v>
                </c:pt>
                <c:pt idx="4">
                  <c:v>0.84143413819497603</c:v>
                </c:pt>
                <c:pt idx="5">
                  <c:v>0.83407597309708759</c:v>
                </c:pt>
                <c:pt idx="6">
                  <c:v>0.83706858656990091</c:v>
                </c:pt>
                <c:pt idx="7">
                  <c:v>0.83463911965368931</c:v>
                </c:pt>
                <c:pt idx="8">
                  <c:v>0.84449242935774083</c:v>
                </c:pt>
                <c:pt idx="9">
                  <c:v>0.82802739688289861</c:v>
                </c:pt>
                <c:pt idx="10">
                  <c:v>0.83872583218783026</c:v>
                </c:pt>
                <c:pt idx="11">
                  <c:v>0.86318996917904178</c:v>
                </c:pt>
                <c:pt idx="12">
                  <c:v>0.86071227477477474</c:v>
                </c:pt>
                <c:pt idx="13">
                  <c:v>0.85867530471833198</c:v>
                </c:pt>
                <c:pt idx="14">
                  <c:v>0.85690173790939617</c:v>
                </c:pt>
                <c:pt idx="15">
                  <c:v>0.8692888932706121</c:v>
                </c:pt>
                <c:pt idx="16">
                  <c:v>0.88359100811903246</c:v>
                </c:pt>
                <c:pt idx="17">
                  <c:v>0.90598982484729351</c:v>
                </c:pt>
                <c:pt idx="18">
                  <c:v>0.90152758802077271</c:v>
                </c:pt>
                <c:pt idx="19">
                  <c:v>0.88943068325726771</c:v>
                </c:pt>
                <c:pt idx="20">
                  <c:v>0.89374835644536388</c:v>
                </c:pt>
                <c:pt idx="21">
                  <c:v>0.91213672269114354</c:v>
                </c:pt>
                <c:pt idx="22">
                  <c:v>0.92274822127963008</c:v>
                </c:pt>
                <c:pt idx="23">
                  <c:v>0.91430166977683125</c:v>
                </c:pt>
                <c:pt idx="24">
                  <c:v>0.92022723443179355</c:v>
                </c:pt>
                <c:pt idx="25">
                  <c:v>0.93422102121924722</c:v>
                </c:pt>
              </c:numCache>
            </c:numRef>
          </c:val>
          <c:smooth val="0"/>
          <c:extLst>
            <c:ext xmlns:c16="http://schemas.microsoft.com/office/drawing/2014/chart" uri="{C3380CC4-5D6E-409C-BE32-E72D297353CC}">
              <c16:uniqueId val="{00000001-3E6E-4A2D-9286-3E391C2F1034}"/>
            </c:ext>
          </c:extLst>
        </c:ser>
        <c:ser>
          <c:idx val="2"/>
          <c:order val="2"/>
          <c:tx>
            <c:strRef>
              <c:f>'capacity intra vs extra'!$E$2</c:f>
              <c:strCache>
                <c:ptCount val="1"/>
                <c:pt idx="0">
                  <c:v>Extra-Africa</c:v>
                </c:pt>
              </c:strCache>
            </c:strRef>
          </c:tx>
          <c:spPr>
            <a:ln w="28575" cap="rnd">
              <a:solidFill>
                <a:schemeClr val="accent3"/>
              </a:solidFill>
              <a:round/>
            </a:ln>
            <a:effectLst/>
          </c:spPr>
          <c:marker>
            <c:symbol val="none"/>
          </c:marker>
          <c:cat>
            <c:numRef>
              <c:f>'capacity intra vs extra'!$B$3:$B$28</c:f>
              <c:numCache>
                <c:formatCode>ddd\,\ dd\-mmm\-yy</c:formatCode>
                <c:ptCount val="26"/>
                <c:pt idx="0">
                  <c:v>44565</c:v>
                </c:pt>
                <c:pt idx="1">
                  <c:v>44572</c:v>
                </c:pt>
                <c:pt idx="2">
                  <c:v>44579</c:v>
                </c:pt>
                <c:pt idx="3">
                  <c:v>44586</c:v>
                </c:pt>
                <c:pt idx="4">
                  <c:v>44593</c:v>
                </c:pt>
                <c:pt idx="5">
                  <c:v>44600</c:v>
                </c:pt>
                <c:pt idx="6">
                  <c:v>44607</c:v>
                </c:pt>
                <c:pt idx="7">
                  <c:v>44614</c:v>
                </c:pt>
                <c:pt idx="8">
                  <c:v>44621</c:v>
                </c:pt>
                <c:pt idx="9">
                  <c:v>44628</c:v>
                </c:pt>
                <c:pt idx="10">
                  <c:v>44635</c:v>
                </c:pt>
                <c:pt idx="11">
                  <c:v>44642</c:v>
                </c:pt>
                <c:pt idx="12">
                  <c:v>44649</c:v>
                </c:pt>
                <c:pt idx="13">
                  <c:v>44656</c:v>
                </c:pt>
                <c:pt idx="14">
                  <c:v>44663</c:v>
                </c:pt>
                <c:pt idx="15">
                  <c:v>44670</c:v>
                </c:pt>
                <c:pt idx="16">
                  <c:v>44677</c:v>
                </c:pt>
                <c:pt idx="17">
                  <c:v>44684</c:v>
                </c:pt>
                <c:pt idx="18">
                  <c:v>44691</c:v>
                </c:pt>
                <c:pt idx="19">
                  <c:v>44698</c:v>
                </c:pt>
                <c:pt idx="20">
                  <c:v>44705</c:v>
                </c:pt>
                <c:pt idx="21">
                  <c:v>44712</c:v>
                </c:pt>
                <c:pt idx="22">
                  <c:v>44719</c:v>
                </c:pt>
                <c:pt idx="23">
                  <c:v>44726</c:v>
                </c:pt>
                <c:pt idx="24">
                  <c:v>44733</c:v>
                </c:pt>
                <c:pt idx="25">
                  <c:v>44740</c:v>
                </c:pt>
              </c:numCache>
            </c:numRef>
          </c:cat>
          <c:val>
            <c:numRef>
              <c:f>'capacity intra vs extra'!$E$3:$E$28</c:f>
              <c:numCache>
                <c:formatCode>0%</c:formatCode>
                <c:ptCount val="26"/>
                <c:pt idx="0">
                  <c:v>0.96171257791232567</c:v>
                </c:pt>
                <c:pt idx="1">
                  <c:v>0.96417320402742601</c:v>
                </c:pt>
                <c:pt idx="2">
                  <c:v>0.95382618122443152</c:v>
                </c:pt>
                <c:pt idx="3">
                  <c:v>0.94888150109877722</c:v>
                </c:pt>
                <c:pt idx="4">
                  <c:v>0.97293860365218476</c:v>
                </c:pt>
                <c:pt idx="5">
                  <c:v>0.96331312817443004</c:v>
                </c:pt>
                <c:pt idx="6">
                  <c:v>0.95637010627325514</c:v>
                </c:pt>
                <c:pt idx="7">
                  <c:v>0.95978262115774871</c:v>
                </c:pt>
                <c:pt idx="8">
                  <c:v>0.97866125779265623</c:v>
                </c:pt>
                <c:pt idx="9">
                  <c:v>0.97102404446636215</c:v>
                </c:pt>
                <c:pt idx="10">
                  <c:v>0.97914561835018354</c:v>
                </c:pt>
                <c:pt idx="11">
                  <c:v>0.98014226783425584</c:v>
                </c:pt>
                <c:pt idx="12">
                  <c:v>1.0073172938632835</c:v>
                </c:pt>
                <c:pt idx="13">
                  <c:v>1.0256506203546771</c:v>
                </c:pt>
                <c:pt idx="14">
                  <c:v>1.0036011823479225</c:v>
                </c:pt>
                <c:pt idx="15">
                  <c:v>1.0334138406940063</c:v>
                </c:pt>
                <c:pt idx="16">
                  <c:v>1.0416456410845703</c:v>
                </c:pt>
                <c:pt idx="17">
                  <c:v>1.0186709043194482</c:v>
                </c:pt>
                <c:pt idx="18">
                  <c:v>1.0402619253098007</c:v>
                </c:pt>
                <c:pt idx="19">
                  <c:v>1.0327709819520274</c:v>
                </c:pt>
                <c:pt idx="20">
                  <c:v>1.0375432114852488</c:v>
                </c:pt>
                <c:pt idx="21">
                  <c:v>1.0147515131781966</c:v>
                </c:pt>
                <c:pt idx="22">
                  <c:v>1.0016014784350995</c:v>
                </c:pt>
                <c:pt idx="23">
                  <c:v>0.98688727716522961</c:v>
                </c:pt>
                <c:pt idx="24">
                  <c:v>0.98477495959931693</c:v>
                </c:pt>
                <c:pt idx="25">
                  <c:v>0.98481335729700481</c:v>
                </c:pt>
              </c:numCache>
            </c:numRef>
          </c:val>
          <c:smooth val="0"/>
          <c:extLst>
            <c:ext xmlns:c16="http://schemas.microsoft.com/office/drawing/2014/chart" uri="{C3380CC4-5D6E-409C-BE32-E72D297353CC}">
              <c16:uniqueId val="{00000002-3E6E-4A2D-9286-3E391C2F1034}"/>
            </c:ext>
          </c:extLst>
        </c:ser>
        <c:dLbls>
          <c:showLegendKey val="0"/>
          <c:showVal val="0"/>
          <c:showCatName val="0"/>
          <c:showSerName val="0"/>
          <c:showPercent val="0"/>
          <c:showBubbleSize val="0"/>
        </c:dLbls>
        <c:marker val="1"/>
        <c:smooth val="0"/>
        <c:axId val="1365645872"/>
        <c:axId val="1365642032"/>
      </c:lineChart>
      <c:dateAx>
        <c:axId val="1365645872"/>
        <c:scaling>
          <c:orientation val="minMax"/>
        </c:scaling>
        <c:delete val="0"/>
        <c:axPos val="b"/>
        <c:numFmt formatCode="[$-409]d\-mmm;@" sourceLinked="0"/>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solidFill>
                <a:latin typeface="+mn-lt"/>
                <a:ea typeface="+mn-ea"/>
                <a:cs typeface="+mn-cs"/>
              </a:defRPr>
            </a:pPr>
            <a:endParaRPr lang="en-US"/>
          </a:p>
        </c:txPr>
        <c:crossAx val="1365642032"/>
        <c:crosses val="autoZero"/>
        <c:auto val="1"/>
        <c:lblOffset val="100"/>
        <c:baseTimeUnit val="days"/>
        <c:majorUnit val="14"/>
        <c:majorTimeUnit val="days"/>
      </c:dateAx>
      <c:valAx>
        <c:axId val="1365642032"/>
        <c:scaling>
          <c:orientation val="minMax"/>
          <c:min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365645872"/>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hubs!$C$11</c:f>
              <c:strCache>
                <c:ptCount val="1"/>
                <c:pt idx="0">
                  <c:v>2023</c:v>
                </c:pt>
              </c:strCache>
            </c:strRef>
          </c:tx>
          <c:spPr>
            <a:solidFill>
              <a:schemeClr val="accent1"/>
            </a:solidFill>
            <a:ln>
              <a:noFill/>
            </a:ln>
            <a:effectLst/>
          </c:spPr>
          <c:invertIfNegative val="0"/>
          <c:cat>
            <c:strRef>
              <c:f>hubs!$D$10:$J$10</c:f>
              <c:strCache>
                <c:ptCount val="7"/>
                <c:pt idx="0">
                  <c:v>Addis Ababa Bole/ADD</c:v>
                </c:pt>
                <c:pt idx="1">
                  <c:v>Dubai/DXB</c:v>
                </c:pt>
                <c:pt idx="2">
                  <c:v>Paris Charles De Gaulle/CDG</c:v>
                </c:pt>
                <c:pt idx="3">
                  <c:v>Amsterdam Schiphol/AMS</c:v>
                </c:pt>
                <c:pt idx="4">
                  <c:v>Istanbul International Airport/IST</c:v>
                </c:pt>
                <c:pt idx="5">
                  <c:v>Doha/DOH</c:v>
                </c:pt>
                <c:pt idx="6">
                  <c:v>Nairobi Jomo Kenyatta/NBO</c:v>
                </c:pt>
              </c:strCache>
            </c:strRef>
          </c:cat>
          <c:val>
            <c:numRef>
              <c:f>hubs!$D$11:$J$11</c:f>
              <c:numCache>
                <c:formatCode>0%</c:formatCode>
                <c:ptCount val="7"/>
                <c:pt idx="0">
                  <c:v>0.15915106868306575</c:v>
                </c:pt>
                <c:pt idx="1">
                  <c:v>0.11868523990788871</c:v>
                </c:pt>
                <c:pt idx="2">
                  <c:v>7.401742215200538E-2</c:v>
                </c:pt>
                <c:pt idx="3">
                  <c:v>7.278087694155716E-2</c:v>
                </c:pt>
                <c:pt idx="4">
                  <c:v>6.3247249253090457E-2</c:v>
                </c:pt>
                <c:pt idx="5">
                  <c:v>6.0705310893736833E-2</c:v>
                </c:pt>
                <c:pt idx="6">
                  <c:v>4.7278151106730608E-2</c:v>
                </c:pt>
              </c:numCache>
            </c:numRef>
          </c:val>
          <c:extLst>
            <c:ext xmlns:c16="http://schemas.microsoft.com/office/drawing/2014/chart" uri="{C3380CC4-5D6E-409C-BE32-E72D297353CC}">
              <c16:uniqueId val="{00000000-2CB7-4C0C-B3B8-7A506CA8FCC8}"/>
            </c:ext>
          </c:extLst>
        </c:ser>
        <c:ser>
          <c:idx val="1"/>
          <c:order val="1"/>
          <c:tx>
            <c:strRef>
              <c:f>hubs!$C$12</c:f>
              <c:strCache>
                <c:ptCount val="1"/>
                <c:pt idx="0">
                  <c:v>2019</c:v>
                </c:pt>
              </c:strCache>
            </c:strRef>
          </c:tx>
          <c:spPr>
            <a:solidFill>
              <a:schemeClr val="accent2"/>
            </a:solidFill>
            <a:ln>
              <a:noFill/>
            </a:ln>
            <a:effectLst/>
          </c:spPr>
          <c:invertIfNegative val="0"/>
          <c:cat>
            <c:strRef>
              <c:f>hubs!$D$10:$J$10</c:f>
              <c:strCache>
                <c:ptCount val="7"/>
                <c:pt idx="0">
                  <c:v>Addis Ababa Bole/ADD</c:v>
                </c:pt>
                <c:pt idx="1">
                  <c:v>Dubai/DXB</c:v>
                </c:pt>
                <c:pt idx="2">
                  <c:v>Paris Charles De Gaulle/CDG</c:v>
                </c:pt>
                <c:pt idx="3">
                  <c:v>Amsterdam Schiphol/AMS</c:v>
                </c:pt>
                <c:pt idx="4">
                  <c:v>Istanbul International Airport/IST</c:v>
                </c:pt>
                <c:pt idx="5">
                  <c:v>Doha/DOH</c:v>
                </c:pt>
                <c:pt idx="6">
                  <c:v>Nairobi Jomo Kenyatta/NBO</c:v>
                </c:pt>
              </c:strCache>
            </c:strRef>
          </c:cat>
          <c:val>
            <c:numRef>
              <c:f>hubs!$D$12:$J$12</c:f>
              <c:numCache>
                <c:formatCode>0%</c:formatCode>
                <c:ptCount val="7"/>
                <c:pt idx="0">
                  <c:v>0.13604798152536157</c:v>
                </c:pt>
                <c:pt idx="1">
                  <c:v>0.12744334964793877</c:v>
                </c:pt>
                <c:pt idx="2">
                  <c:v>7.3051182005580945E-2</c:v>
                </c:pt>
                <c:pt idx="3">
                  <c:v>7.9555275109541621E-2</c:v>
                </c:pt>
                <c:pt idx="4">
                  <c:v>5.3789788687483187E-2</c:v>
                </c:pt>
                <c:pt idx="5">
                  <c:v>4.3134711045424254E-2</c:v>
                </c:pt>
                <c:pt idx="6">
                  <c:v>5.3519539009614911E-2</c:v>
                </c:pt>
              </c:numCache>
            </c:numRef>
          </c:val>
          <c:extLst>
            <c:ext xmlns:c16="http://schemas.microsoft.com/office/drawing/2014/chart" uri="{C3380CC4-5D6E-409C-BE32-E72D297353CC}">
              <c16:uniqueId val="{00000001-2CB7-4C0C-B3B8-7A506CA8FCC8}"/>
            </c:ext>
          </c:extLst>
        </c:ser>
        <c:dLbls>
          <c:showLegendKey val="0"/>
          <c:showVal val="0"/>
          <c:showCatName val="0"/>
          <c:showSerName val="0"/>
          <c:showPercent val="0"/>
          <c:showBubbleSize val="0"/>
        </c:dLbls>
        <c:gapWidth val="182"/>
        <c:axId val="1342355407"/>
        <c:axId val="1342351567"/>
      </c:barChart>
      <c:catAx>
        <c:axId val="134235540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crossAx val="1342351567"/>
        <c:crosses val="autoZero"/>
        <c:auto val="1"/>
        <c:lblAlgn val="ctr"/>
        <c:lblOffset val="100"/>
        <c:noMultiLvlLbl val="0"/>
      </c:catAx>
      <c:valAx>
        <c:axId val="1342351567"/>
        <c:scaling>
          <c:orientation val="minMax"/>
          <c:max val="0.16000000000000003"/>
        </c:scaling>
        <c:delete val="0"/>
        <c:axPos val="t"/>
        <c:title>
          <c:tx>
            <c:rich>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r>
                  <a:rPr lang="en-US" dirty="0"/>
                  <a:t>% share of transfers</a:t>
                </a:r>
              </a:p>
            </c:rich>
          </c:tx>
          <c:layout>
            <c:manualLayout>
              <c:xMode val="edge"/>
              <c:yMode val="edge"/>
              <c:x val="0.54929366552362147"/>
              <c:y val="1.037241883990620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342355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solidFill>
            <a:schemeClr val="tx2"/>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hubs!$C$11</c:f>
              <c:strCache>
                <c:ptCount val="1"/>
                <c:pt idx="0">
                  <c:v>2023</c:v>
                </c:pt>
              </c:strCache>
            </c:strRef>
          </c:tx>
          <c:spPr>
            <a:solidFill>
              <a:schemeClr val="accent1"/>
            </a:solidFill>
            <a:ln>
              <a:noFill/>
            </a:ln>
            <a:effectLst/>
          </c:spPr>
          <c:invertIfNegative val="0"/>
          <c:cat>
            <c:strRef>
              <c:f>hubs!$D$10:$J$10</c:f>
              <c:strCache>
                <c:ptCount val="7"/>
                <c:pt idx="0">
                  <c:v>Addis Ababa Bole/ADD</c:v>
                </c:pt>
                <c:pt idx="1">
                  <c:v>Dubai/DXB</c:v>
                </c:pt>
                <c:pt idx="2">
                  <c:v>Paris Charles De Gaulle/CDG</c:v>
                </c:pt>
                <c:pt idx="3">
                  <c:v>Amsterdam Schiphol/AMS</c:v>
                </c:pt>
                <c:pt idx="4">
                  <c:v>Istanbul International Airport/IST</c:v>
                </c:pt>
                <c:pt idx="5">
                  <c:v>Doha/DOH</c:v>
                </c:pt>
                <c:pt idx="6">
                  <c:v>Nairobi Jomo Kenyatta/NBO</c:v>
                </c:pt>
              </c:strCache>
            </c:strRef>
          </c:cat>
          <c:val>
            <c:numRef>
              <c:f>hubs!$D$11:$J$11</c:f>
              <c:numCache>
                <c:formatCode>0%</c:formatCode>
                <c:ptCount val="7"/>
                <c:pt idx="0">
                  <c:v>0.15915106868306575</c:v>
                </c:pt>
                <c:pt idx="1">
                  <c:v>0.11868523990788871</c:v>
                </c:pt>
                <c:pt idx="2">
                  <c:v>7.401742215200538E-2</c:v>
                </c:pt>
                <c:pt idx="3">
                  <c:v>7.278087694155716E-2</c:v>
                </c:pt>
                <c:pt idx="4">
                  <c:v>6.3247249253090457E-2</c:v>
                </c:pt>
                <c:pt idx="5">
                  <c:v>6.0705310893736833E-2</c:v>
                </c:pt>
                <c:pt idx="6">
                  <c:v>4.7278151106730608E-2</c:v>
                </c:pt>
              </c:numCache>
            </c:numRef>
          </c:val>
          <c:extLst>
            <c:ext xmlns:c16="http://schemas.microsoft.com/office/drawing/2014/chart" uri="{C3380CC4-5D6E-409C-BE32-E72D297353CC}">
              <c16:uniqueId val="{00000000-2CB7-4C0C-B3B8-7A506CA8FCC8}"/>
            </c:ext>
          </c:extLst>
        </c:ser>
        <c:ser>
          <c:idx val="1"/>
          <c:order val="1"/>
          <c:tx>
            <c:strRef>
              <c:f>hubs!$C$12</c:f>
              <c:strCache>
                <c:ptCount val="1"/>
                <c:pt idx="0">
                  <c:v>2019</c:v>
                </c:pt>
              </c:strCache>
            </c:strRef>
          </c:tx>
          <c:spPr>
            <a:solidFill>
              <a:schemeClr val="accent2"/>
            </a:solidFill>
            <a:ln>
              <a:noFill/>
            </a:ln>
            <a:effectLst/>
          </c:spPr>
          <c:invertIfNegative val="0"/>
          <c:cat>
            <c:strRef>
              <c:f>hubs!$D$10:$J$10</c:f>
              <c:strCache>
                <c:ptCount val="7"/>
                <c:pt idx="0">
                  <c:v>Addis Ababa Bole/ADD</c:v>
                </c:pt>
                <c:pt idx="1">
                  <c:v>Dubai/DXB</c:v>
                </c:pt>
                <c:pt idx="2">
                  <c:v>Paris Charles De Gaulle/CDG</c:v>
                </c:pt>
                <c:pt idx="3">
                  <c:v>Amsterdam Schiphol/AMS</c:v>
                </c:pt>
                <c:pt idx="4">
                  <c:v>Istanbul International Airport/IST</c:v>
                </c:pt>
                <c:pt idx="5">
                  <c:v>Doha/DOH</c:v>
                </c:pt>
                <c:pt idx="6">
                  <c:v>Nairobi Jomo Kenyatta/NBO</c:v>
                </c:pt>
              </c:strCache>
            </c:strRef>
          </c:cat>
          <c:val>
            <c:numRef>
              <c:f>hubs!$D$12:$J$12</c:f>
              <c:numCache>
                <c:formatCode>0%</c:formatCode>
                <c:ptCount val="7"/>
                <c:pt idx="0">
                  <c:v>0.13604798152536157</c:v>
                </c:pt>
                <c:pt idx="1">
                  <c:v>0.12744334964793877</c:v>
                </c:pt>
                <c:pt idx="2">
                  <c:v>7.3051182005580945E-2</c:v>
                </c:pt>
                <c:pt idx="3">
                  <c:v>7.9555275109541621E-2</c:v>
                </c:pt>
                <c:pt idx="4">
                  <c:v>5.3789788687483187E-2</c:v>
                </c:pt>
                <c:pt idx="5">
                  <c:v>4.3134711045424254E-2</c:v>
                </c:pt>
                <c:pt idx="6">
                  <c:v>5.3519539009614911E-2</c:v>
                </c:pt>
              </c:numCache>
            </c:numRef>
          </c:val>
          <c:extLst>
            <c:ext xmlns:c16="http://schemas.microsoft.com/office/drawing/2014/chart" uri="{C3380CC4-5D6E-409C-BE32-E72D297353CC}">
              <c16:uniqueId val="{00000001-2CB7-4C0C-B3B8-7A506CA8FCC8}"/>
            </c:ext>
          </c:extLst>
        </c:ser>
        <c:dLbls>
          <c:showLegendKey val="0"/>
          <c:showVal val="0"/>
          <c:showCatName val="0"/>
          <c:showSerName val="0"/>
          <c:showPercent val="0"/>
          <c:showBubbleSize val="0"/>
        </c:dLbls>
        <c:gapWidth val="182"/>
        <c:axId val="1342355407"/>
        <c:axId val="1342351567"/>
      </c:barChart>
      <c:catAx>
        <c:axId val="134235540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crossAx val="1342351567"/>
        <c:crosses val="autoZero"/>
        <c:auto val="1"/>
        <c:lblAlgn val="ctr"/>
        <c:lblOffset val="100"/>
        <c:noMultiLvlLbl val="0"/>
      </c:catAx>
      <c:valAx>
        <c:axId val="1342351567"/>
        <c:scaling>
          <c:orientation val="minMax"/>
          <c:max val="0.16000000000000003"/>
        </c:scaling>
        <c:delete val="0"/>
        <c:axPos val="t"/>
        <c:title>
          <c:tx>
            <c:rich>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r>
                  <a:rPr lang="en-US" dirty="0"/>
                  <a:t>% share of transfers</a:t>
                </a:r>
              </a:p>
            </c:rich>
          </c:tx>
          <c:layout>
            <c:manualLayout>
              <c:xMode val="edge"/>
              <c:yMode val="edge"/>
              <c:x val="0.54929366552362147"/>
              <c:y val="1.037241883990620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342355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solidFill>
            <a:schemeClr val="tx2"/>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555555555555555E-2"/>
          <c:y val="3.3413214473451365E-2"/>
          <c:w val="0.73173855663757925"/>
          <c:h val="0.84164704508068455"/>
        </c:manualLayout>
      </c:layout>
      <c:barChart>
        <c:barDir val="col"/>
        <c:grouping val="stacked"/>
        <c:varyColors val="0"/>
        <c:ser>
          <c:idx val="0"/>
          <c:order val="0"/>
          <c:tx>
            <c:strRef>
              <c:f>Sheet1!$D$10</c:f>
              <c:strCache>
                <c:ptCount val="1"/>
                <c:pt idx="0">
                  <c:v>Online Travel Agency</c:v>
                </c:pt>
              </c:strCache>
            </c:strRef>
          </c:tx>
          <c:spPr>
            <a:solidFill>
              <a:schemeClr val="accent1"/>
            </a:solidFill>
            <a:ln>
              <a:noFill/>
            </a:ln>
            <a:effectLst/>
          </c:spPr>
          <c:invertIfNegative val="0"/>
          <c:dPt>
            <c:idx val="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5-10F5-4F00-9C31-6DDE777E62F1}"/>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Sheet1!$C$11:$C$12</c:f>
              <c:numCache>
                <c:formatCode>General</c:formatCode>
                <c:ptCount val="2"/>
                <c:pt idx="0">
                  <c:v>2023</c:v>
                </c:pt>
                <c:pt idx="1">
                  <c:v>2019</c:v>
                </c:pt>
              </c:numCache>
            </c:numRef>
          </c:cat>
          <c:val>
            <c:numRef>
              <c:f>Sheet1!$D$11:$D$12</c:f>
              <c:numCache>
                <c:formatCode>0%</c:formatCode>
                <c:ptCount val="2"/>
                <c:pt idx="0">
                  <c:v>8.6943864046085895E-2</c:v>
                </c:pt>
                <c:pt idx="1">
                  <c:v>8.6799033746188428E-2</c:v>
                </c:pt>
              </c:numCache>
            </c:numRef>
          </c:val>
          <c:extLst>
            <c:ext xmlns:c16="http://schemas.microsoft.com/office/drawing/2014/chart" uri="{C3380CC4-5D6E-409C-BE32-E72D297353CC}">
              <c16:uniqueId val="{00000000-10F5-4F00-9C31-6DDE777E62F1}"/>
            </c:ext>
          </c:extLst>
        </c:ser>
        <c:ser>
          <c:idx val="1"/>
          <c:order val="1"/>
          <c:tx>
            <c:strRef>
              <c:f>Sheet1!$E$10</c:f>
              <c:strCache>
                <c:ptCount val="1"/>
                <c:pt idx="0">
                  <c:v>Other Travel Agency</c:v>
                </c:pt>
              </c:strCache>
            </c:strRef>
          </c:tx>
          <c:spPr>
            <a:solidFill>
              <a:schemeClr val="accent2"/>
            </a:solidFill>
            <a:ln>
              <a:noFill/>
            </a:ln>
            <a:effectLst/>
          </c:spPr>
          <c:invertIfNegative val="0"/>
          <c:dPt>
            <c:idx val="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3-10F5-4F00-9C31-6DDE777E62F1}"/>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Sheet1!$C$11:$C$12</c:f>
              <c:numCache>
                <c:formatCode>General</c:formatCode>
                <c:ptCount val="2"/>
                <c:pt idx="0">
                  <c:v>2023</c:v>
                </c:pt>
                <c:pt idx="1">
                  <c:v>2019</c:v>
                </c:pt>
              </c:numCache>
            </c:numRef>
          </c:cat>
          <c:val>
            <c:numRef>
              <c:f>Sheet1!$E$11:$E$12</c:f>
              <c:numCache>
                <c:formatCode>0%</c:formatCode>
                <c:ptCount val="2"/>
                <c:pt idx="0">
                  <c:v>0.56299374221721965</c:v>
                </c:pt>
                <c:pt idx="1">
                  <c:v>0.58971665658105688</c:v>
                </c:pt>
              </c:numCache>
            </c:numRef>
          </c:val>
          <c:extLst>
            <c:ext xmlns:c16="http://schemas.microsoft.com/office/drawing/2014/chart" uri="{C3380CC4-5D6E-409C-BE32-E72D297353CC}">
              <c16:uniqueId val="{00000001-10F5-4F00-9C31-6DDE777E62F1}"/>
            </c:ext>
          </c:extLst>
        </c:ser>
        <c:ser>
          <c:idx val="2"/>
          <c:order val="2"/>
          <c:tx>
            <c:strRef>
              <c:f>Sheet1!$F$10</c:f>
              <c:strCache>
                <c:ptCount val="1"/>
                <c:pt idx="0">
                  <c:v>Airline Direct</c:v>
                </c:pt>
              </c:strCache>
            </c:strRef>
          </c:tx>
          <c:spPr>
            <a:solidFill>
              <a:schemeClr val="accent3"/>
            </a:solidFill>
            <a:ln>
              <a:noFill/>
            </a:ln>
            <a:effectLst/>
          </c:spPr>
          <c:invertIfNegative val="0"/>
          <c:dPt>
            <c:idx val="1"/>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4-10F5-4F00-9C31-6DDE777E62F1}"/>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Sheet1!$C$11:$C$12</c:f>
              <c:numCache>
                <c:formatCode>General</c:formatCode>
                <c:ptCount val="2"/>
                <c:pt idx="0">
                  <c:v>2023</c:v>
                </c:pt>
                <c:pt idx="1">
                  <c:v>2019</c:v>
                </c:pt>
              </c:numCache>
            </c:numRef>
          </c:cat>
          <c:val>
            <c:numRef>
              <c:f>Sheet1!$F$11:$F$12</c:f>
              <c:numCache>
                <c:formatCode>0%</c:formatCode>
                <c:ptCount val="2"/>
                <c:pt idx="0">
                  <c:v>0.35006239373669451</c:v>
                </c:pt>
                <c:pt idx="1">
                  <c:v>0.32348430967275471</c:v>
                </c:pt>
              </c:numCache>
            </c:numRef>
          </c:val>
          <c:extLst>
            <c:ext xmlns:c16="http://schemas.microsoft.com/office/drawing/2014/chart" uri="{C3380CC4-5D6E-409C-BE32-E72D297353CC}">
              <c16:uniqueId val="{00000002-10F5-4F00-9C31-6DDE777E62F1}"/>
            </c:ext>
          </c:extLst>
        </c:ser>
        <c:dLbls>
          <c:showLegendKey val="0"/>
          <c:showVal val="0"/>
          <c:showCatName val="0"/>
          <c:showSerName val="0"/>
          <c:showPercent val="0"/>
          <c:showBubbleSize val="0"/>
        </c:dLbls>
        <c:gapWidth val="150"/>
        <c:overlap val="100"/>
        <c:axId val="1288396639"/>
        <c:axId val="1288410559"/>
      </c:barChart>
      <c:catAx>
        <c:axId val="1288396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crossAx val="1288410559"/>
        <c:crosses val="autoZero"/>
        <c:auto val="1"/>
        <c:lblAlgn val="ctr"/>
        <c:lblOffset val="100"/>
        <c:noMultiLvlLbl val="0"/>
      </c:catAx>
      <c:valAx>
        <c:axId val="1288410559"/>
        <c:scaling>
          <c:orientation val="minMax"/>
        </c:scaling>
        <c:delete val="1"/>
        <c:axPos val="l"/>
        <c:numFmt formatCode="0%" sourceLinked="1"/>
        <c:majorTickMark val="none"/>
        <c:minorTickMark val="none"/>
        <c:tickLblPos val="nextTo"/>
        <c:crossAx val="1288396639"/>
        <c:crosses val="autoZero"/>
        <c:crossBetween val="between"/>
      </c:valAx>
      <c:spPr>
        <a:noFill/>
        <a:ln>
          <a:noFill/>
        </a:ln>
        <a:effectLst/>
      </c:spPr>
    </c:plotArea>
    <c:legend>
      <c:legendPos val="r"/>
      <c:layout>
        <c:manualLayout>
          <c:xMode val="edge"/>
          <c:yMode val="edge"/>
          <c:x val="0.73056233669776627"/>
          <c:y val="0.32328448582244984"/>
          <c:w val="0.25775550604088809"/>
          <c:h val="0.40868138583462427"/>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451209199306633E-2"/>
          <c:y val="0.10473804861786694"/>
          <c:w val="0.76261422072768914"/>
          <c:h val="0.79974192950831169"/>
        </c:manualLayout>
      </c:layout>
      <c:barChart>
        <c:barDir val="col"/>
        <c:grouping val="stacked"/>
        <c:varyColors val="0"/>
        <c:ser>
          <c:idx val="3"/>
          <c:order val="0"/>
          <c:tx>
            <c:strRef>
              <c:f>'lead times'!$R$11</c:f>
              <c:strCache>
                <c:ptCount val="1"/>
                <c:pt idx="0">
                  <c:v>90 days or more</c:v>
                </c:pt>
              </c:strCache>
            </c:strRef>
          </c:tx>
          <c:spPr>
            <a:solidFill>
              <a:schemeClr val="accent1"/>
            </a:solidFill>
            <a:ln>
              <a:noFill/>
            </a:ln>
            <a:effectLst/>
          </c:spPr>
          <c:invertIfNegative val="0"/>
          <c:dPt>
            <c:idx val="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27D4-46FF-BEA0-BD3FDA4841D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 times'!$N$12:$N$13</c:f>
              <c:strCache>
                <c:ptCount val="2"/>
                <c:pt idx="0">
                  <c:v>Africa</c:v>
                </c:pt>
                <c:pt idx="1">
                  <c:v>Europe</c:v>
                </c:pt>
              </c:strCache>
            </c:strRef>
          </c:cat>
          <c:val>
            <c:numRef>
              <c:f>'lead times'!$R$12:$R$13</c:f>
              <c:numCache>
                <c:formatCode>0%</c:formatCode>
                <c:ptCount val="2"/>
                <c:pt idx="0">
                  <c:v>5.9393339030633478E-2</c:v>
                </c:pt>
                <c:pt idx="1">
                  <c:v>0.31404369105075725</c:v>
                </c:pt>
              </c:numCache>
            </c:numRef>
          </c:val>
          <c:extLst>
            <c:ext xmlns:c16="http://schemas.microsoft.com/office/drawing/2014/chart" uri="{C3380CC4-5D6E-409C-BE32-E72D297353CC}">
              <c16:uniqueId val="{00000003-27D4-46FF-BEA0-BD3FDA4841D0}"/>
            </c:ext>
          </c:extLst>
        </c:ser>
        <c:ser>
          <c:idx val="2"/>
          <c:order val="1"/>
          <c:tx>
            <c:strRef>
              <c:f>'lead times'!$Q$11</c:f>
              <c:strCache>
                <c:ptCount val="1"/>
                <c:pt idx="0">
                  <c:v>45 to 89 days</c:v>
                </c:pt>
              </c:strCache>
            </c:strRef>
          </c:tx>
          <c:spPr>
            <a:solidFill>
              <a:schemeClr val="accent5"/>
            </a:solidFill>
            <a:ln>
              <a:noFill/>
            </a:ln>
            <a:effectLst/>
          </c:spPr>
          <c:invertIfNegative val="0"/>
          <c:dPt>
            <c:idx val="1"/>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27D4-46FF-BEA0-BD3FDA4841D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 times'!$N$12:$N$13</c:f>
              <c:strCache>
                <c:ptCount val="2"/>
                <c:pt idx="0">
                  <c:v>Africa</c:v>
                </c:pt>
                <c:pt idx="1">
                  <c:v>Europe</c:v>
                </c:pt>
              </c:strCache>
            </c:strRef>
          </c:cat>
          <c:val>
            <c:numRef>
              <c:f>'lead times'!$Q$12:$Q$13</c:f>
              <c:numCache>
                <c:formatCode>0%</c:formatCode>
                <c:ptCount val="2"/>
                <c:pt idx="0">
                  <c:v>7.1355639413678798E-2</c:v>
                </c:pt>
                <c:pt idx="1">
                  <c:v>0.21038653265009724</c:v>
                </c:pt>
              </c:numCache>
            </c:numRef>
          </c:val>
          <c:extLst>
            <c:ext xmlns:c16="http://schemas.microsoft.com/office/drawing/2014/chart" uri="{C3380CC4-5D6E-409C-BE32-E72D297353CC}">
              <c16:uniqueId val="{00000002-27D4-46FF-BEA0-BD3FDA4841D0}"/>
            </c:ext>
          </c:extLst>
        </c:ser>
        <c:ser>
          <c:idx val="1"/>
          <c:order val="2"/>
          <c:tx>
            <c:strRef>
              <c:f>'lead times'!$P$11</c:f>
              <c:strCache>
                <c:ptCount val="1"/>
                <c:pt idx="0">
                  <c:v>15 to 44 days</c:v>
                </c:pt>
              </c:strCache>
            </c:strRef>
          </c:tx>
          <c:spPr>
            <a:solidFill>
              <a:schemeClr val="accent2"/>
            </a:solidFill>
            <a:ln>
              <a:noFill/>
            </a:ln>
            <a:effectLst/>
          </c:spPr>
          <c:invertIfNegative val="0"/>
          <c:dPt>
            <c:idx val="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6-27D4-46FF-BEA0-BD3FDA4841D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 times'!$N$12:$N$13</c:f>
              <c:strCache>
                <c:ptCount val="2"/>
                <c:pt idx="0">
                  <c:v>Africa</c:v>
                </c:pt>
                <c:pt idx="1">
                  <c:v>Europe</c:v>
                </c:pt>
              </c:strCache>
            </c:strRef>
          </c:cat>
          <c:val>
            <c:numRef>
              <c:f>'lead times'!$P$12:$P$13</c:f>
              <c:numCache>
                <c:formatCode>0%</c:formatCode>
                <c:ptCount val="2"/>
                <c:pt idx="0">
                  <c:v>0.23928457608230094</c:v>
                </c:pt>
                <c:pt idx="1">
                  <c:v>0.26643260541075392</c:v>
                </c:pt>
              </c:numCache>
            </c:numRef>
          </c:val>
          <c:extLst>
            <c:ext xmlns:c16="http://schemas.microsoft.com/office/drawing/2014/chart" uri="{C3380CC4-5D6E-409C-BE32-E72D297353CC}">
              <c16:uniqueId val="{00000001-27D4-46FF-BEA0-BD3FDA4841D0}"/>
            </c:ext>
          </c:extLst>
        </c:ser>
        <c:ser>
          <c:idx val="0"/>
          <c:order val="3"/>
          <c:tx>
            <c:strRef>
              <c:f>'lead times'!$O$11</c:f>
              <c:strCache>
                <c:ptCount val="1"/>
                <c:pt idx="0">
                  <c:v>0 to 14 days</c:v>
                </c:pt>
              </c:strCache>
            </c:strRef>
          </c:tx>
          <c:spPr>
            <a:solidFill>
              <a:schemeClr val="accent3"/>
            </a:solidFill>
            <a:ln>
              <a:noFill/>
            </a:ln>
            <a:effectLst/>
          </c:spPr>
          <c:invertIfNegative val="0"/>
          <c:dPt>
            <c:idx val="1"/>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8-27D4-46FF-BEA0-BD3FDA4841D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 times'!$N$12:$N$13</c:f>
              <c:strCache>
                <c:ptCount val="2"/>
                <c:pt idx="0">
                  <c:v>Africa</c:v>
                </c:pt>
                <c:pt idx="1">
                  <c:v>Europe</c:v>
                </c:pt>
              </c:strCache>
            </c:strRef>
          </c:cat>
          <c:val>
            <c:numRef>
              <c:f>'lead times'!$O$12:$O$13</c:f>
              <c:numCache>
                <c:formatCode>0%</c:formatCode>
                <c:ptCount val="2"/>
                <c:pt idx="0">
                  <c:v>0.62996644547338676</c:v>
                </c:pt>
                <c:pt idx="1">
                  <c:v>0.20913717088839159</c:v>
                </c:pt>
              </c:numCache>
            </c:numRef>
          </c:val>
          <c:extLst>
            <c:ext xmlns:c16="http://schemas.microsoft.com/office/drawing/2014/chart" uri="{C3380CC4-5D6E-409C-BE32-E72D297353CC}">
              <c16:uniqueId val="{00000000-27D4-46FF-BEA0-BD3FDA4841D0}"/>
            </c:ext>
          </c:extLst>
        </c:ser>
        <c:dLbls>
          <c:showLegendKey val="0"/>
          <c:showVal val="0"/>
          <c:showCatName val="0"/>
          <c:showSerName val="0"/>
          <c:showPercent val="0"/>
          <c:showBubbleSize val="0"/>
        </c:dLbls>
        <c:gapWidth val="150"/>
        <c:overlap val="100"/>
        <c:axId val="2028869039"/>
        <c:axId val="2028855599"/>
      </c:barChart>
      <c:catAx>
        <c:axId val="2028869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2"/>
                </a:solidFill>
                <a:latin typeface="+mn-lt"/>
                <a:ea typeface="+mn-ea"/>
                <a:cs typeface="+mn-cs"/>
              </a:defRPr>
            </a:pPr>
            <a:endParaRPr lang="en-US"/>
          </a:p>
        </c:txPr>
        <c:crossAx val="2028855599"/>
        <c:crosses val="autoZero"/>
        <c:auto val="1"/>
        <c:lblAlgn val="ctr"/>
        <c:lblOffset val="100"/>
        <c:noMultiLvlLbl val="0"/>
      </c:catAx>
      <c:valAx>
        <c:axId val="2028855599"/>
        <c:scaling>
          <c:orientation val="minMax"/>
          <c:max val="1"/>
        </c:scaling>
        <c:delete val="1"/>
        <c:axPos val="l"/>
        <c:numFmt formatCode="0%" sourceLinked="1"/>
        <c:majorTickMark val="none"/>
        <c:minorTickMark val="none"/>
        <c:tickLblPos val="nextTo"/>
        <c:crossAx val="2028869039"/>
        <c:crosses val="autoZero"/>
        <c:crossBetween val="between"/>
      </c:valAx>
      <c:spPr>
        <a:noFill/>
        <a:ln>
          <a:noFill/>
        </a:ln>
        <a:effectLst/>
      </c:spPr>
    </c:plotArea>
    <c:legend>
      <c:legendPos val="r"/>
      <c:layout>
        <c:manualLayout>
          <c:xMode val="edge"/>
          <c:yMode val="edge"/>
          <c:x val="0.75290314866557528"/>
          <c:y val="0.29495877564964074"/>
          <c:w val="0.24554985534478596"/>
          <c:h val="0.4199710273368844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'dwelling times'!$B$3</c:f>
              <c:strCache>
                <c:ptCount val="1"/>
                <c:pt idx="0">
                  <c:v>Short Transfer (up to 3 hours)</c:v>
                </c:pt>
              </c:strCache>
            </c:strRef>
          </c:tx>
          <c:spPr>
            <a:solidFill>
              <a:schemeClr val="accent1"/>
            </a:solidFill>
            <a:ln>
              <a:noFill/>
            </a:ln>
            <a:effectLst/>
          </c:spPr>
          <c:invertIfNegative val="0"/>
          <c:dPt>
            <c:idx val="1"/>
            <c:invertIfNegative val="0"/>
            <c:bubble3D val="0"/>
            <c:spPr>
              <a:solidFill>
                <a:schemeClr val="accent1">
                  <a:lumMod val="40000"/>
                  <a:lumOff val="60000"/>
                </a:schemeClr>
              </a:solidFill>
              <a:ln>
                <a:solidFill>
                  <a:schemeClr val="accent1">
                    <a:lumMod val="40000"/>
                    <a:lumOff val="60000"/>
                  </a:schemeClr>
                </a:solidFill>
              </a:ln>
              <a:effectLst/>
            </c:spPr>
            <c:extLst>
              <c:ext xmlns:c16="http://schemas.microsoft.com/office/drawing/2014/chart" uri="{C3380CC4-5D6E-409C-BE32-E72D297353CC}">
                <c16:uniqueId val="{00000003-8D6A-4F28-A137-14C7B604B692}"/>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'dwelling times'!$A$4:$A$5</c:f>
              <c:strCache>
                <c:ptCount val="2"/>
                <c:pt idx="0">
                  <c:v>Africa</c:v>
                </c:pt>
                <c:pt idx="1">
                  <c:v>Rest of the World</c:v>
                </c:pt>
              </c:strCache>
            </c:strRef>
          </c:cat>
          <c:val>
            <c:numRef>
              <c:f>'dwelling times'!$B$4:$B$5</c:f>
              <c:numCache>
                <c:formatCode>0%</c:formatCode>
                <c:ptCount val="2"/>
                <c:pt idx="0">
                  <c:v>0.24825717604333403</c:v>
                </c:pt>
                <c:pt idx="1">
                  <c:v>0.36346097063593197</c:v>
                </c:pt>
              </c:numCache>
            </c:numRef>
          </c:val>
          <c:extLst>
            <c:ext xmlns:c16="http://schemas.microsoft.com/office/drawing/2014/chart" uri="{C3380CC4-5D6E-409C-BE32-E72D297353CC}">
              <c16:uniqueId val="{00000000-8D6A-4F28-A137-14C7B604B692}"/>
            </c:ext>
          </c:extLst>
        </c:ser>
        <c:ser>
          <c:idx val="1"/>
          <c:order val="1"/>
          <c:tx>
            <c:strRef>
              <c:f>'dwelling times'!$C$3</c:f>
              <c:strCache>
                <c:ptCount val="1"/>
                <c:pt idx="0">
                  <c:v>Dwelling Transfer (3-7 hours)</c:v>
                </c:pt>
              </c:strCache>
            </c:strRef>
          </c:tx>
          <c:spPr>
            <a:solidFill>
              <a:schemeClr val="accent2"/>
            </a:solidFill>
            <a:ln>
              <a:noFill/>
            </a:ln>
            <a:effectLst/>
          </c:spPr>
          <c:invertIfNegative val="0"/>
          <c:dPt>
            <c:idx val="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4-8D6A-4F28-A137-14C7B604B692}"/>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'dwelling times'!$A$4:$A$5</c:f>
              <c:strCache>
                <c:ptCount val="2"/>
                <c:pt idx="0">
                  <c:v>Africa</c:v>
                </c:pt>
                <c:pt idx="1">
                  <c:v>Rest of the World</c:v>
                </c:pt>
              </c:strCache>
            </c:strRef>
          </c:cat>
          <c:val>
            <c:numRef>
              <c:f>'dwelling times'!$C$4:$C$5</c:f>
              <c:numCache>
                <c:formatCode>0%</c:formatCode>
                <c:ptCount val="2"/>
                <c:pt idx="0">
                  <c:v>0.6555191803951792</c:v>
                </c:pt>
                <c:pt idx="1">
                  <c:v>0.54302111505526984</c:v>
                </c:pt>
              </c:numCache>
            </c:numRef>
          </c:val>
          <c:extLst>
            <c:ext xmlns:c16="http://schemas.microsoft.com/office/drawing/2014/chart" uri="{C3380CC4-5D6E-409C-BE32-E72D297353CC}">
              <c16:uniqueId val="{00000001-8D6A-4F28-A137-14C7B604B692}"/>
            </c:ext>
          </c:extLst>
        </c:ser>
        <c:ser>
          <c:idx val="2"/>
          <c:order val="2"/>
          <c:tx>
            <c:strRef>
              <c:f>'dwelling times'!$D$3</c:f>
              <c:strCache>
                <c:ptCount val="1"/>
                <c:pt idx="0">
                  <c:v>Long Transfer (7-24 hours)</c:v>
                </c:pt>
              </c:strCache>
            </c:strRef>
          </c:tx>
          <c:spPr>
            <a:solidFill>
              <a:schemeClr val="accent3"/>
            </a:solidFill>
            <a:ln>
              <a:noFill/>
            </a:ln>
            <a:effectLst/>
          </c:spPr>
          <c:invertIfNegative val="0"/>
          <c:dPt>
            <c:idx val="1"/>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5-8D6A-4F28-A137-14C7B604B692}"/>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'dwelling times'!$A$4:$A$5</c:f>
              <c:strCache>
                <c:ptCount val="2"/>
                <c:pt idx="0">
                  <c:v>Africa</c:v>
                </c:pt>
                <c:pt idx="1">
                  <c:v>Rest of the World</c:v>
                </c:pt>
              </c:strCache>
            </c:strRef>
          </c:cat>
          <c:val>
            <c:numRef>
              <c:f>'dwelling times'!$D$4:$D$5</c:f>
              <c:numCache>
                <c:formatCode>0%</c:formatCode>
                <c:ptCount val="2"/>
                <c:pt idx="0">
                  <c:v>9.6223643561486827E-2</c:v>
                </c:pt>
                <c:pt idx="1">
                  <c:v>9.3517914308798217E-2</c:v>
                </c:pt>
              </c:numCache>
            </c:numRef>
          </c:val>
          <c:extLst>
            <c:ext xmlns:c16="http://schemas.microsoft.com/office/drawing/2014/chart" uri="{C3380CC4-5D6E-409C-BE32-E72D297353CC}">
              <c16:uniqueId val="{00000002-8D6A-4F28-A137-14C7B604B692}"/>
            </c:ext>
          </c:extLst>
        </c:ser>
        <c:dLbls>
          <c:dLblPos val="ctr"/>
          <c:showLegendKey val="0"/>
          <c:showVal val="1"/>
          <c:showCatName val="0"/>
          <c:showSerName val="0"/>
          <c:showPercent val="0"/>
          <c:showBubbleSize val="0"/>
        </c:dLbls>
        <c:gapWidth val="150"/>
        <c:overlap val="100"/>
        <c:axId val="1342372687"/>
        <c:axId val="117447855"/>
      </c:barChart>
      <c:catAx>
        <c:axId val="1342372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crossAx val="117447855"/>
        <c:crosses val="autoZero"/>
        <c:auto val="1"/>
        <c:lblAlgn val="ctr"/>
        <c:lblOffset val="100"/>
        <c:noMultiLvlLbl val="0"/>
      </c:catAx>
      <c:valAx>
        <c:axId val="117447855"/>
        <c:scaling>
          <c:orientation val="minMax"/>
          <c:max val="1"/>
        </c:scaling>
        <c:delete val="1"/>
        <c:axPos val="l"/>
        <c:numFmt formatCode="0%" sourceLinked="1"/>
        <c:majorTickMark val="none"/>
        <c:minorTickMark val="none"/>
        <c:tickLblPos val="nextTo"/>
        <c:crossAx val="1342372687"/>
        <c:crosses val="autoZero"/>
        <c:crossBetween val="between"/>
        <c:majorUnit val="0.2"/>
      </c:valAx>
      <c:spPr>
        <a:noFill/>
        <a:ln>
          <a:noFill/>
        </a:ln>
        <a:effectLst/>
      </c:spPr>
    </c:plotArea>
    <c:legend>
      <c:legendPos val="r"/>
      <c:layout>
        <c:manualLayout>
          <c:xMode val="edge"/>
          <c:yMode val="edge"/>
          <c:x val="0.62307803912750614"/>
          <c:y val="0.2543839424442601"/>
          <c:w val="0.36425804669593992"/>
          <c:h val="0.50636426787535627"/>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41364032463247E-2"/>
          <c:y val="4.1471369763423201E-2"/>
          <c:w val="0.90755205783927206"/>
          <c:h val="0.72401649474008256"/>
        </c:manualLayout>
      </c:layout>
      <c:lineChart>
        <c:grouping val="standard"/>
        <c:varyColors val="0"/>
        <c:ser>
          <c:idx val="0"/>
          <c:order val="0"/>
          <c:tx>
            <c:strRef>
              <c:f>'cabins classes'!$H$2</c:f>
              <c:strCache>
                <c:ptCount val="1"/>
                <c:pt idx="0">
                  <c:v>Economy</c:v>
                </c:pt>
              </c:strCache>
            </c:strRef>
          </c:tx>
          <c:spPr>
            <a:ln w="28575" cap="rnd">
              <a:solidFill>
                <a:schemeClr val="accent2"/>
              </a:solidFill>
              <a:round/>
            </a:ln>
            <a:effectLst/>
          </c:spPr>
          <c:marker>
            <c:symbol val="none"/>
          </c:marker>
          <c:cat>
            <c:numRef>
              <c:f>'cabins classes'!$G$3:$G$41</c:f>
              <c:numCache>
                <c:formatCode>ddd\,\ dd\-mmm\-yy</c:formatCode>
                <c:ptCount val="39"/>
                <c:pt idx="0">
                  <c:v>44927</c:v>
                </c:pt>
                <c:pt idx="1">
                  <c:v>44934</c:v>
                </c:pt>
                <c:pt idx="2">
                  <c:v>44941</c:v>
                </c:pt>
                <c:pt idx="3">
                  <c:v>44948</c:v>
                </c:pt>
                <c:pt idx="4">
                  <c:v>44955</c:v>
                </c:pt>
                <c:pt idx="5">
                  <c:v>44962</c:v>
                </c:pt>
                <c:pt idx="6">
                  <c:v>44969</c:v>
                </c:pt>
                <c:pt idx="7">
                  <c:v>44976</c:v>
                </c:pt>
                <c:pt idx="8">
                  <c:v>44983</c:v>
                </c:pt>
                <c:pt idx="9">
                  <c:v>44990</c:v>
                </c:pt>
                <c:pt idx="10">
                  <c:v>44997</c:v>
                </c:pt>
                <c:pt idx="11">
                  <c:v>45004</c:v>
                </c:pt>
                <c:pt idx="12">
                  <c:v>45011</c:v>
                </c:pt>
                <c:pt idx="13">
                  <c:v>45018</c:v>
                </c:pt>
                <c:pt idx="14">
                  <c:v>45025</c:v>
                </c:pt>
                <c:pt idx="15">
                  <c:v>45032</c:v>
                </c:pt>
                <c:pt idx="16">
                  <c:v>45039</c:v>
                </c:pt>
                <c:pt idx="17">
                  <c:v>45046</c:v>
                </c:pt>
                <c:pt idx="18">
                  <c:v>45053</c:v>
                </c:pt>
                <c:pt idx="19">
                  <c:v>45060</c:v>
                </c:pt>
                <c:pt idx="20">
                  <c:v>45067</c:v>
                </c:pt>
                <c:pt idx="21">
                  <c:v>45074</c:v>
                </c:pt>
                <c:pt idx="22">
                  <c:v>45081</c:v>
                </c:pt>
                <c:pt idx="23">
                  <c:v>45088</c:v>
                </c:pt>
                <c:pt idx="24">
                  <c:v>45095</c:v>
                </c:pt>
                <c:pt idx="25">
                  <c:v>45102</c:v>
                </c:pt>
                <c:pt idx="26">
                  <c:v>45109</c:v>
                </c:pt>
                <c:pt idx="27">
                  <c:v>45116</c:v>
                </c:pt>
                <c:pt idx="28">
                  <c:v>45123</c:v>
                </c:pt>
                <c:pt idx="29">
                  <c:v>45130</c:v>
                </c:pt>
                <c:pt idx="30">
                  <c:v>45137</c:v>
                </c:pt>
                <c:pt idx="31">
                  <c:v>45144</c:v>
                </c:pt>
                <c:pt idx="32">
                  <c:v>45151</c:v>
                </c:pt>
                <c:pt idx="33">
                  <c:v>45158</c:v>
                </c:pt>
                <c:pt idx="34">
                  <c:v>45165</c:v>
                </c:pt>
                <c:pt idx="35">
                  <c:v>45172</c:v>
                </c:pt>
                <c:pt idx="36">
                  <c:v>45179</c:v>
                </c:pt>
                <c:pt idx="37">
                  <c:v>45186</c:v>
                </c:pt>
                <c:pt idx="38">
                  <c:v>45193</c:v>
                </c:pt>
              </c:numCache>
              <c:extLst/>
            </c:numRef>
          </c:cat>
          <c:val>
            <c:numRef>
              <c:f>'cabins classes'!$H$3:$H$41</c:f>
              <c:numCache>
                <c:formatCode>0%</c:formatCode>
                <c:ptCount val="39"/>
                <c:pt idx="0">
                  <c:v>0.90550771463384583</c:v>
                </c:pt>
                <c:pt idx="1">
                  <c:v>0.84592903700195665</c:v>
                </c:pt>
                <c:pt idx="2">
                  <c:v>0.8161928082347073</c:v>
                </c:pt>
                <c:pt idx="3">
                  <c:v>0.84453029760857834</c:v>
                </c:pt>
                <c:pt idx="4">
                  <c:v>0.7969536973047685</c:v>
                </c:pt>
                <c:pt idx="5">
                  <c:v>0.81387127603818765</c:v>
                </c:pt>
                <c:pt idx="6">
                  <c:v>0.81273193558429235</c:v>
                </c:pt>
                <c:pt idx="7">
                  <c:v>0.80280523293920247</c:v>
                </c:pt>
                <c:pt idx="8">
                  <c:v>0.78205219682208627</c:v>
                </c:pt>
                <c:pt idx="9">
                  <c:v>0.79617812324946147</c:v>
                </c:pt>
                <c:pt idx="10">
                  <c:v>0.80253736307984991</c:v>
                </c:pt>
                <c:pt idx="11">
                  <c:v>0.83913407487142688</c:v>
                </c:pt>
                <c:pt idx="12">
                  <c:v>0.93349852581393888</c:v>
                </c:pt>
                <c:pt idx="13">
                  <c:v>0.8571171711117771</c:v>
                </c:pt>
                <c:pt idx="14">
                  <c:v>0.67562909520014081</c:v>
                </c:pt>
                <c:pt idx="15">
                  <c:v>0.76597737196868232</c:v>
                </c:pt>
                <c:pt idx="16">
                  <c:v>0.85344178340111465</c:v>
                </c:pt>
                <c:pt idx="17">
                  <c:v>0.82260273096069925</c:v>
                </c:pt>
                <c:pt idx="18">
                  <c:v>0.87410181085964112</c:v>
                </c:pt>
                <c:pt idx="19">
                  <c:v>0.91073071718538567</c:v>
                </c:pt>
                <c:pt idx="20">
                  <c:v>0.86052818626605299</c:v>
                </c:pt>
                <c:pt idx="21">
                  <c:v>0.82155186029196092</c:v>
                </c:pt>
                <c:pt idx="22">
                  <c:v>0.85176735937742121</c:v>
                </c:pt>
                <c:pt idx="23">
                  <c:v>0.85896309720848085</c:v>
                </c:pt>
                <c:pt idx="24">
                  <c:v>1.0281076841078449</c:v>
                </c:pt>
                <c:pt idx="25">
                  <c:v>0.93165096349604659</c:v>
                </c:pt>
              </c:numCache>
              <c:extLst/>
            </c:numRef>
          </c:val>
          <c:smooth val="0"/>
          <c:extLst>
            <c:ext xmlns:c16="http://schemas.microsoft.com/office/drawing/2014/chart" uri="{C3380CC4-5D6E-409C-BE32-E72D297353CC}">
              <c16:uniqueId val="{00000000-EC33-4F67-B3F8-E9EEBFA73635}"/>
            </c:ext>
          </c:extLst>
        </c:ser>
        <c:ser>
          <c:idx val="1"/>
          <c:order val="1"/>
          <c:tx>
            <c:strRef>
              <c:f>'cabins classes'!$I$2</c:f>
              <c:strCache>
                <c:ptCount val="1"/>
              </c:strCache>
            </c:strRef>
          </c:tx>
          <c:spPr>
            <a:ln w="28575" cap="rnd">
              <a:solidFill>
                <a:schemeClr val="accent2"/>
              </a:solidFill>
              <a:prstDash val="sysDash"/>
              <a:round/>
            </a:ln>
            <a:effectLst/>
          </c:spPr>
          <c:marker>
            <c:symbol val="none"/>
          </c:marker>
          <c:cat>
            <c:numRef>
              <c:f>'cabins classes'!$G$3:$G$41</c:f>
              <c:numCache>
                <c:formatCode>ddd\,\ dd\-mmm\-yy</c:formatCode>
                <c:ptCount val="39"/>
                <c:pt idx="0">
                  <c:v>44927</c:v>
                </c:pt>
                <c:pt idx="1">
                  <c:v>44934</c:v>
                </c:pt>
                <c:pt idx="2">
                  <c:v>44941</c:v>
                </c:pt>
                <c:pt idx="3">
                  <c:v>44948</c:v>
                </c:pt>
                <c:pt idx="4">
                  <c:v>44955</c:v>
                </c:pt>
                <c:pt idx="5">
                  <c:v>44962</c:v>
                </c:pt>
                <c:pt idx="6">
                  <c:v>44969</c:v>
                </c:pt>
                <c:pt idx="7">
                  <c:v>44976</c:v>
                </c:pt>
                <c:pt idx="8">
                  <c:v>44983</c:v>
                </c:pt>
                <c:pt idx="9">
                  <c:v>44990</c:v>
                </c:pt>
                <c:pt idx="10">
                  <c:v>44997</c:v>
                </c:pt>
                <c:pt idx="11">
                  <c:v>45004</c:v>
                </c:pt>
                <c:pt idx="12">
                  <c:v>45011</c:v>
                </c:pt>
                <c:pt idx="13">
                  <c:v>45018</c:v>
                </c:pt>
                <c:pt idx="14">
                  <c:v>45025</c:v>
                </c:pt>
                <c:pt idx="15">
                  <c:v>45032</c:v>
                </c:pt>
                <c:pt idx="16">
                  <c:v>45039</c:v>
                </c:pt>
                <c:pt idx="17">
                  <c:v>45046</c:v>
                </c:pt>
                <c:pt idx="18">
                  <c:v>45053</c:v>
                </c:pt>
                <c:pt idx="19">
                  <c:v>45060</c:v>
                </c:pt>
                <c:pt idx="20">
                  <c:v>45067</c:v>
                </c:pt>
                <c:pt idx="21">
                  <c:v>45074</c:v>
                </c:pt>
                <c:pt idx="22">
                  <c:v>45081</c:v>
                </c:pt>
                <c:pt idx="23">
                  <c:v>45088</c:v>
                </c:pt>
                <c:pt idx="24">
                  <c:v>45095</c:v>
                </c:pt>
                <c:pt idx="25">
                  <c:v>45102</c:v>
                </c:pt>
                <c:pt idx="26">
                  <c:v>45109</c:v>
                </c:pt>
                <c:pt idx="27">
                  <c:v>45116</c:v>
                </c:pt>
                <c:pt idx="28">
                  <c:v>45123</c:v>
                </c:pt>
                <c:pt idx="29">
                  <c:v>45130</c:v>
                </c:pt>
                <c:pt idx="30">
                  <c:v>45137</c:v>
                </c:pt>
                <c:pt idx="31">
                  <c:v>45144</c:v>
                </c:pt>
                <c:pt idx="32">
                  <c:v>45151</c:v>
                </c:pt>
                <c:pt idx="33">
                  <c:v>45158</c:v>
                </c:pt>
                <c:pt idx="34">
                  <c:v>45165</c:v>
                </c:pt>
                <c:pt idx="35">
                  <c:v>45172</c:v>
                </c:pt>
                <c:pt idx="36">
                  <c:v>45179</c:v>
                </c:pt>
                <c:pt idx="37">
                  <c:v>45186</c:v>
                </c:pt>
                <c:pt idx="38">
                  <c:v>45193</c:v>
                </c:pt>
              </c:numCache>
              <c:extLst/>
            </c:numRef>
          </c:cat>
          <c:val>
            <c:numRef>
              <c:f>'cabins classes'!$I$3:$I$41</c:f>
              <c:numCache>
                <c:formatCode>General</c:formatCode>
                <c:ptCount val="39"/>
                <c:pt idx="25" formatCode="0%">
                  <c:v>0.93</c:v>
                </c:pt>
                <c:pt idx="26" formatCode="0%">
                  <c:v>0.8874611893957487</c:v>
                </c:pt>
                <c:pt idx="27" formatCode="0%">
                  <c:v>0.89954894671623298</c:v>
                </c:pt>
                <c:pt idx="28" formatCode="0%">
                  <c:v>0.89277597318361546</c:v>
                </c:pt>
                <c:pt idx="29" formatCode="0%">
                  <c:v>0.93115303244005643</c:v>
                </c:pt>
                <c:pt idx="30" formatCode="0%">
                  <c:v>0.93653533598610095</c:v>
                </c:pt>
                <c:pt idx="31" formatCode="0%">
                  <c:v>0.87630255009332625</c:v>
                </c:pt>
                <c:pt idx="32" formatCode="0%">
                  <c:v>0.86045757187215177</c:v>
                </c:pt>
                <c:pt idx="33" formatCode="0%">
                  <c:v>0.90273969498515716</c:v>
                </c:pt>
                <c:pt idx="34" formatCode="0%">
                  <c:v>0.84669472253443812</c:v>
                </c:pt>
                <c:pt idx="35" formatCode="0%">
                  <c:v>0.90396489258559987</c:v>
                </c:pt>
                <c:pt idx="36" formatCode="0%">
                  <c:v>0.89176290671307279</c:v>
                </c:pt>
                <c:pt idx="37" formatCode="0%">
                  <c:v>0.89426380452409093</c:v>
                </c:pt>
                <c:pt idx="38" formatCode="0%">
                  <c:v>0.86979242694070591</c:v>
                </c:pt>
              </c:numCache>
              <c:extLst/>
            </c:numRef>
          </c:val>
          <c:smooth val="0"/>
          <c:extLst>
            <c:ext xmlns:c16="http://schemas.microsoft.com/office/drawing/2014/chart" uri="{C3380CC4-5D6E-409C-BE32-E72D297353CC}">
              <c16:uniqueId val="{00000001-EC33-4F67-B3F8-E9EEBFA73635}"/>
            </c:ext>
          </c:extLst>
        </c:ser>
        <c:ser>
          <c:idx val="2"/>
          <c:order val="2"/>
          <c:tx>
            <c:strRef>
              <c:f>'cabins classes'!$J$2</c:f>
              <c:strCache>
                <c:ptCount val="1"/>
                <c:pt idx="0">
                  <c:v>Business</c:v>
                </c:pt>
              </c:strCache>
            </c:strRef>
          </c:tx>
          <c:spPr>
            <a:ln w="28575" cap="rnd">
              <a:solidFill>
                <a:schemeClr val="accent1"/>
              </a:solidFill>
              <a:round/>
            </a:ln>
            <a:effectLst/>
          </c:spPr>
          <c:marker>
            <c:symbol val="none"/>
          </c:marker>
          <c:cat>
            <c:numRef>
              <c:f>'cabins classes'!$G$3:$G$41</c:f>
              <c:numCache>
                <c:formatCode>ddd\,\ dd\-mmm\-yy</c:formatCode>
                <c:ptCount val="39"/>
                <c:pt idx="0">
                  <c:v>44927</c:v>
                </c:pt>
                <c:pt idx="1">
                  <c:v>44934</c:v>
                </c:pt>
                <c:pt idx="2">
                  <c:v>44941</c:v>
                </c:pt>
                <c:pt idx="3">
                  <c:v>44948</c:v>
                </c:pt>
                <c:pt idx="4">
                  <c:v>44955</c:v>
                </c:pt>
                <c:pt idx="5">
                  <c:v>44962</c:v>
                </c:pt>
                <c:pt idx="6">
                  <c:v>44969</c:v>
                </c:pt>
                <c:pt idx="7">
                  <c:v>44976</c:v>
                </c:pt>
                <c:pt idx="8">
                  <c:v>44983</c:v>
                </c:pt>
                <c:pt idx="9">
                  <c:v>44990</c:v>
                </c:pt>
                <c:pt idx="10">
                  <c:v>44997</c:v>
                </c:pt>
                <c:pt idx="11">
                  <c:v>45004</c:v>
                </c:pt>
                <c:pt idx="12">
                  <c:v>45011</c:v>
                </c:pt>
                <c:pt idx="13">
                  <c:v>45018</c:v>
                </c:pt>
                <c:pt idx="14">
                  <c:v>45025</c:v>
                </c:pt>
                <c:pt idx="15">
                  <c:v>45032</c:v>
                </c:pt>
                <c:pt idx="16">
                  <c:v>45039</c:v>
                </c:pt>
                <c:pt idx="17">
                  <c:v>45046</c:v>
                </c:pt>
                <c:pt idx="18">
                  <c:v>45053</c:v>
                </c:pt>
                <c:pt idx="19">
                  <c:v>45060</c:v>
                </c:pt>
                <c:pt idx="20">
                  <c:v>45067</c:v>
                </c:pt>
                <c:pt idx="21">
                  <c:v>45074</c:v>
                </c:pt>
                <c:pt idx="22">
                  <c:v>45081</c:v>
                </c:pt>
                <c:pt idx="23">
                  <c:v>45088</c:v>
                </c:pt>
                <c:pt idx="24">
                  <c:v>45095</c:v>
                </c:pt>
                <c:pt idx="25">
                  <c:v>45102</c:v>
                </c:pt>
                <c:pt idx="26">
                  <c:v>45109</c:v>
                </c:pt>
                <c:pt idx="27">
                  <c:v>45116</c:v>
                </c:pt>
                <c:pt idx="28">
                  <c:v>45123</c:v>
                </c:pt>
                <c:pt idx="29">
                  <c:v>45130</c:v>
                </c:pt>
                <c:pt idx="30">
                  <c:v>45137</c:v>
                </c:pt>
                <c:pt idx="31">
                  <c:v>45144</c:v>
                </c:pt>
                <c:pt idx="32">
                  <c:v>45151</c:v>
                </c:pt>
                <c:pt idx="33">
                  <c:v>45158</c:v>
                </c:pt>
                <c:pt idx="34">
                  <c:v>45165</c:v>
                </c:pt>
                <c:pt idx="35">
                  <c:v>45172</c:v>
                </c:pt>
                <c:pt idx="36">
                  <c:v>45179</c:v>
                </c:pt>
                <c:pt idx="37">
                  <c:v>45186</c:v>
                </c:pt>
                <c:pt idx="38">
                  <c:v>45193</c:v>
                </c:pt>
              </c:numCache>
              <c:extLst/>
            </c:numRef>
          </c:cat>
          <c:val>
            <c:numRef>
              <c:f>'cabins classes'!$J$3:$J$41</c:f>
              <c:numCache>
                <c:formatCode>0%</c:formatCode>
                <c:ptCount val="39"/>
                <c:pt idx="0">
                  <c:v>0.83626161346702232</c:v>
                </c:pt>
                <c:pt idx="1">
                  <c:v>0.83408104196816213</c:v>
                </c:pt>
                <c:pt idx="2">
                  <c:v>0.83457260883381001</c:v>
                </c:pt>
                <c:pt idx="3">
                  <c:v>0.89971250919302004</c:v>
                </c:pt>
                <c:pt idx="4">
                  <c:v>0.8546811156510925</c:v>
                </c:pt>
                <c:pt idx="5">
                  <c:v>0.85766188104307062</c:v>
                </c:pt>
                <c:pt idx="6">
                  <c:v>0.85720268006700162</c:v>
                </c:pt>
                <c:pt idx="7">
                  <c:v>0.86749891848464245</c:v>
                </c:pt>
                <c:pt idx="8">
                  <c:v>0.80436823330621443</c:v>
                </c:pt>
                <c:pt idx="9">
                  <c:v>0.83597320478307147</c:v>
                </c:pt>
                <c:pt idx="10">
                  <c:v>0.91813690896259703</c:v>
                </c:pt>
                <c:pt idx="11">
                  <c:v>0.82758850146393403</c:v>
                </c:pt>
                <c:pt idx="12">
                  <c:v>0.89129989764585471</c:v>
                </c:pt>
                <c:pt idx="13">
                  <c:v>0.7578410872974386</c:v>
                </c:pt>
                <c:pt idx="14">
                  <c:v>0.64619180572690083</c:v>
                </c:pt>
                <c:pt idx="15">
                  <c:v>1.0352263940201047</c:v>
                </c:pt>
                <c:pt idx="16">
                  <c:v>0.87117338003502631</c:v>
                </c:pt>
                <c:pt idx="17">
                  <c:v>0.88277699420153577</c:v>
                </c:pt>
                <c:pt idx="18">
                  <c:v>0.84885979425940583</c:v>
                </c:pt>
                <c:pt idx="19">
                  <c:v>0.88885584714891086</c:v>
                </c:pt>
                <c:pt idx="20">
                  <c:v>1.0142209038562207</c:v>
                </c:pt>
                <c:pt idx="21">
                  <c:v>1.0045821514291948</c:v>
                </c:pt>
                <c:pt idx="22">
                  <c:v>0.96709927140255014</c:v>
                </c:pt>
                <c:pt idx="23">
                  <c:v>0.94614599285349665</c:v>
                </c:pt>
                <c:pt idx="24">
                  <c:v>1.0897635345364032</c:v>
                </c:pt>
                <c:pt idx="25">
                  <c:v>1.0033858134416793</c:v>
                </c:pt>
              </c:numCache>
              <c:extLst/>
            </c:numRef>
          </c:val>
          <c:smooth val="0"/>
          <c:extLst>
            <c:ext xmlns:c16="http://schemas.microsoft.com/office/drawing/2014/chart" uri="{C3380CC4-5D6E-409C-BE32-E72D297353CC}">
              <c16:uniqueId val="{00000002-EC33-4F67-B3F8-E9EEBFA73635}"/>
            </c:ext>
          </c:extLst>
        </c:ser>
        <c:ser>
          <c:idx val="3"/>
          <c:order val="3"/>
          <c:tx>
            <c:strRef>
              <c:f>'cabins classes'!$K$2</c:f>
              <c:strCache>
                <c:ptCount val="1"/>
              </c:strCache>
            </c:strRef>
          </c:tx>
          <c:spPr>
            <a:ln w="28575" cap="rnd">
              <a:solidFill>
                <a:schemeClr val="accent1"/>
              </a:solidFill>
              <a:prstDash val="sysDash"/>
              <a:round/>
            </a:ln>
            <a:effectLst/>
          </c:spPr>
          <c:marker>
            <c:symbol val="none"/>
          </c:marker>
          <c:cat>
            <c:numRef>
              <c:f>'cabins classes'!$G$3:$G$41</c:f>
              <c:numCache>
                <c:formatCode>ddd\,\ dd\-mmm\-yy</c:formatCode>
                <c:ptCount val="39"/>
                <c:pt idx="0">
                  <c:v>44927</c:v>
                </c:pt>
                <c:pt idx="1">
                  <c:v>44934</c:v>
                </c:pt>
                <c:pt idx="2">
                  <c:v>44941</c:v>
                </c:pt>
                <c:pt idx="3">
                  <c:v>44948</c:v>
                </c:pt>
                <c:pt idx="4">
                  <c:v>44955</c:v>
                </c:pt>
                <c:pt idx="5">
                  <c:v>44962</c:v>
                </c:pt>
                <c:pt idx="6">
                  <c:v>44969</c:v>
                </c:pt>
                <c:pt idx="7">
                  <c:v>44976</c:v>
                </c:pt>
                <c:pt idx="8">
                  <c:v>44983</c:v>
                </c:pt>
                <c:pt idx="9">
                  <c:v>44990</c:v>
                </c:pt>
                <c:pt idx="10">
                  <c:v>44997</c:v>
                </c:pt>
                <c:pt idx="11">
                  <c:v>45004</c:v>
                </c:pt>
                <c:pt idx="12">
                  <c:v>45011</c:v>
                </c:pt>
                <c:pt idx="13">
                  <c:v>45018</c:v>
                </c:pt>
                <c:pt idx="14">
                  <c:v>45025</c:v>
                </c:pt>
                <c:pt idx="15">
                  <c:v>45032</c:v>
                </c:pt>
                <c:pt idx="16">
                  <c:v>45039</c:v>
                </c:pt>
                <c:pt idx="17">
                  <c:v>45046</c:v>
                </c:pt>
                <c:pt idx="18">
                  <c:v>45053</c:v>
                </c:pt>
                <c:pt idx="19">
                  <c:v>45060</c:v>
                </c:pt>
                <c:pt idx="20">
                  <c:v>45067</c:v>
                </c:pt>
                <c:pt idx="21">
                  <c:v>45074</c:v>
                </c:pt>
                <c:pt idx="22">
                  <c:v>45081</c:v>
                </c:pt>
                <c:pt idx="23">
                  <c:v>45088</c:v>
                </c:pt>
                <c:pt idx="24">
                  <c:v>45095</c:v>
                </c:pt>
                <c:pt idx="25">
                  <c:v>45102</c:v>
                </c:pt>
                <c:pt idx="26">
                  <c:v>45109</c:v>
                </c:pt>
                <c:pt idx="27">
                  <c:v>45116</c:v>
                </c:pt>
                <c:pt idx="28">
                  <c:v>45123</c:v>
                </c:pt>
                <c:pt idx="29">
                  <c:v>45130</c:v>
                </c:pt>
                <c:pt idx="30">
                  <c:v>45137</c:v>
                </c:pt>
                <c:pt idx="31">
                  <c:v>45144</c:v>
                </c:pt>
                <c:pt idx="32">
                  <c:v>45151</c:v>
                </c:pt>
                <c:pt idx="33">
                  <c:v>45158</c:v>
                </c:pt>
                <c:pt idx="34">
                  <c:v>45165</c:v>
                </c:pt>
                <c:pt idx="35">
                  <c:v>45172</c:v>
                </c:pt>
                <c:pt idx="36">
                  <c:v>45179</c:v>
                </c:pt>
                <c:pt idx="37">
                  <c:v>45186</c:v>
                </c:pt>
                <c:pt idx="38">
                  <c:v>45193</c:v>
                </c:pt>
              </c:numCache>
              <c:extLst/>
            </c:numRef>
          </c:cat>
          <c:val>
            <c:numRef>
              <c:f>'cabins classes'!$K$3:$K$41</c:f>
              <c:numCache>
                <c:formatCode>General</c:formatCode>
                <c:ptCount val="39"/>
                <c:pt idx="25" formatCode="0%">
                  <c:v>1</c:v>
                </c:pt>
                <c:pt idx="26" formatCode="0%">
                  <c:v>1.0807464892830747</c:v>
                </c:pt>
                <c:pt idx="27" formatCode="0%">
                  <c:v>1.0337861994994637</c:v>
                </c:pt>
                <c:pt idx="28" formatCode="0%">
                  <c:v>0.99831176139561062</c:v>
                </c:pt>
                <c:pt idx="29" formatCode="0%">
                  <c:v>1.0137551581843192</c:v>
                </c:pt>
                <c:pt idx="30" formatCode="0%">
                  <c:v>1.0318257956448911</c:v>
                </c:pt>
                <c:pt idx="31" formatCode="0%">
                  <c:v>0.96038587848932677</c:v>
                </c:pt>
                <c:pt idx="32" formatCode="0%">
                  <c:v>0.98466105888174171</c:v>
                </c:pt>
                <c:pt idx="33" formatCode="0%">
                  <c:v>1.0204552952820851</c:v>
                </c:pt>
                <c:pt idx="34" formatCode="0%">
                  <c:v>1.0265396393331065</c:v>
                </c:pt>
                <c:pt idx="35" formatCode="0%">
                  <c:v>1.0216981132075471</c:v>
                </c:pt>
                <c:pt idx="36" formatCode="0%">
                  <c:v>1.0404858299595141</c:v>
                </c:pt>
                <c:pt idx="37" formatCode="0%">
                  <c:v>1.0248599439775909</c:v>
                </c:pt>
                <c:pt idx="38" formatCode="0%">
                  <c:v>0.87</c:v>
                </c:pt>
              </c:numCache>
              <c:extLst/>
            </c:numRef>
          </c:val>
          <c:smooth val="0"/>
          <c:extLst>
            <c:ext xmlns:c16="http://schemas.microsoft.com/office/drawing/2014/chart" uri="{C3380CC4-5D6E-409C-BE32-E72D297353CC}">
              <c16:uniqueId val="{00000003-EC33-4F67-B3F8-E9EEBFA73635}"/>
            </c:ext>
          </c:extLst>
        </c:ser>
        <c:dLbls>
          <c:showLegendKey val="0"/>
          <c:showVal val="0"/>
          <c:showCatName val="0"/>
          <c:showSerName val="0"/>
          <c:showPercent val="0"/>
          <c:showBubbleSize val="0"/>
        </c:dLbls>
        <c:smooth val="0"/>
        <c:axId val="314858704"/>
        <c:axId val="314864528"/>
      </c:lineChart>
      <c:dateAx>
        <c:axId val="314858704"/>
        <c:scaling>
          <c:orientation val="minMax"/>
        </c:scaling>
        <c:delete val="0"/>
        <c:axPos val="b"/>
        <c:numFmt formatCode="[$-409]d\-mmm;@" sourceLinked="0"/>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14864528"/>
        <c:crosses val="autoZero"/>
        <c:auto val="1"/>
        <c:lblOffset val="100"/>
        <c:baseTimeUnit val="days"/>
      </c:dateAx>
      <c:valAx>
        <c:axId val="314864528"/>
        <c:scaling>
          <c:orientation val="minMax"/>
          <c:max val="1.2"/>
          <c:min val="0.60000000000000009"/>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14858704"/>
        <c:crosses val="autoZero"/>
        <c:crossBetween val="between"/>
        <c:majorUnit val="0.2"/>
      </c:valAx>
      <c:spPr>
        <a:noFill/>
        <a:ln>
          <a:noFill/>
        </a:ln>
        <a:effectLst/>
      </c:spPr>
    </c:plotArea>
    <c:legend>
      <c:legendPos val="b"/>
      <c:legendEntry>
        <c:idx val="1"/>
        <c:delete val="1"/>
      </c:legendEntry>
      <c:legendEntry>
        <c:idx val="3"/>
        <c:delete val="1"/>
      </c:legendEntry>
      <c:overlay val="0"/>
      <c:spPr>
        <a:noFill/>
        <a:ln>
          <a:noFill/>
        </a:ln>
        <a:effectLst/>
      </c:spPr>
      <c:txPr>
        <a:bodyPr rot="0" spcFirstLastPara="1" vertOverflow="ellipsis" vert="horz" wrap="square" anchor="ctr" anchorCtr="1"/>
        <a:lstStyle/>
        <a:p>
          <a:pPr>
            <a:defRPr sz="105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'number of stops eu vs afr'!$O$10</c:f>
              <c:strCache>
                <c:ptCount val="1"/>
                <c:pt idx="0">
                  <c:v>2 or more hubs</c:v>
                </c:pt>
              </c:strCache>
            </c:strRef>
          </c:tx>
          <c:spPr>
            <a:solidFill>
              <a:schemeClr val="accent3"/>
            </a:solidFill>
            <a:ln>
              <a:noFill/>
            </a:ln>
            <a:effectLst/>
          </c:spPr>
          <c:invertIfNegative val="0"/>
          <c:dLbls>
            <c:dLbl>
              <c:idx val="1"/>
              <c:layout>
                <c:manualLayout>
                  <c:x val="-2.008032128514056E-3"/>
                  <c:y val="-7.264824890548682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128-4C3D-8631-12A0A5E8B229}"/>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'number of stops eu vs afr'!$L$11:$L$12</c:f>
              <c:strCache>
                <c:ptCount val="2"/>
                <c:pt idx="0">
                  <c:v>Intra-Africa</c:v>
                </c:pt>
                <c:pt idx="1">
                  <c:v>Intra Europe</c:v>
                </c:pt>
              </c:strCache>
            </c:strRef>
          </c:cat>
          <c:val>
            <c:numRef>
              <c:f>'number of stops eu vs afr'!$O$11:$O$12</c:f>
              <c:numCache>
                <c:formatCode>0%</c:formatCode>
                <c:ptCount val="2"/>
                <c:pt idx="0">
                  <c:v>0.12799901290394655</c:v>
                </c:pt>
                <c:pt idx="1">
                  <c:v>1.6981820433694127E-2</c:v>
                </c:pt>
              </c:numCache>
            </c:numRef>
          </c:val>
          <c:extLst>
            <c:ext xmlns:c16="http://schemas.microsoft.com/office/drawing/2014/chart" uri="{C3380CC4-5D6E-409C-BE32-E72D297353CC}">
              <c16:uniqueId val="{00000002-C128-4C3D-8631-12A0A5E8B229}"/>
            </c:ext>
          </c:extLst>
        </c:ser>
        <c:ser>
          <c:idx val="1"/>
          <c:order val="1"/>
          <c:tx>
            <c:strRef>
              <c:f>'number of stops eu vs afr'!$N$10</c:f>
              <c:strCache>
                <c:ptCount val="1"/>
                <c:pt idx="0">
                  <c:v>1 hub</c:v>
                </c:pt>
              </c:strCache>
            </c:strRef>
          </c:tx>
          <c:spPr>
            <a:solidFill>
              <a:schemeClr val="accent2"/>
            </a:solidFill>
            <a:ln>
              <a:noFill/>
            </a:ln>
            <a:effectLst/>
          </c:spPr>
          <c:invertIfNegative val="0"/>
          <c:dPt>
            <c:idx val="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4-C128-4C3D-8631-12A0A5E8B229}"/>
              </c:ext>
            </c:extLst>
          </c:dPt>
          <c:dLbls>
            <c:dLbl>
              <c:idx val="1"/>
              <c:layout>
                <c:manualLayout>
                  <c:x val="-2.008032128514056E-3"/>
                  <c:y val="-1.81620622263713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128-4C3D-8631-12A0A5E8B229}"/>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'number of stops eu vs afr'!$L$11:$L$12</c:f>
              <c:strCache>
                <c:ptCount val="2"/>
                <c:pt idx="0">
                  <c:v>Intra-Africa</c:v>
                </c:pt>
                <c:pt idx="1">
                  <c:v>Intra Europe</c:v>
                </c:pt>
              </c:strCache>
            </c:strRef>
          </c:cat>
          <c:val>
            <c:numRef>
              <c:f>'number of stops eu vs afr'!$N$11:$N$12</c:f>
              <c:numCache>
                <c:formatCode>0%</c:formatCode>
                <c:ptCount val="2"/>
                <c:pt idx="0">
                  <c:v>0.32932992518412174</c:v>
                </c:pt>
                <c:pt idx="1">
                  <c:v>0.20422311463277704</c:v>
                </c:pt>
              </c:numCache>
            </c:numRef>
          </c:val>
          <c:extLst>
            <c:ext xmlns:c16="http://schemas.microsoft.com/office/drawing/2014/chart" uri="{C3380CC4-5D6E-409C-BE32-E72D297353CC}">
              <c16:uniqueId val="{00000001-C128-4C3D-8631-12A0A5E8B229}"/>
            </c:ext>
          </c:extLst>
        </c:ser>
        <c:ser>
          <c:idx val="0"/>
          <c:order val="2"/>
          <c:tx>
            <c:strRef>
              <c:f>'number of stops eu vs afr'!$M$10</c:f>
              <c:strCache>
                <c:ptCount val="1"/>
                <c:pt idx="0">
                  <c:v>Direct</c:v>
                </c:pt>
              </c:strCache>
            </c:strRef>
          </c:tx>
          <c:spPr>
            <a:solidFill>
              <a:schemeClr val="accent1"/>
            </a:solidFill>
            <a:ln>
              <a:noFill/>
            </a:ln>
            <a:effectLst/>
          </c:spPr>
          <c:invertIfNegative val="0"/>
          <c:dPt>
            <c:idx val="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C128-4C3D-8631-12A0A5E8B229}"/>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'number of stops eu vs afr'!$L$11:$L$12</c:f>
              <c:strCache>
                <c:ptCount val="2"/>
                <c:pt idx="0">
                  <c:v>Intra-Africa</c:v>
                </c:pt>
                <c:pt idx="1">
                  <c:v>Intra Europe</c:v>
                </c:pt>
              </c:strCache>
            </c:strRef>
          </c:cat>
          <c:val>
            <c:numRef>
              <c:f>'number of stops eu vs afr'!$M$11:$M$12</c:f>
              <c:numCache>
                <c:formatCode>0%</c:formatCode>
                <c:ptCount val="2"/>
                <c:pt idx="0">
                  <c:v>0.54267106191193171</c:v>
                </c:pt>
                <c:pt idx="1">
                  <c:v>0.77879506493352879</c:v>
                </c:pt>
              </c:numCache>
            </c:numRef>
          </c:val>
          <c:extLst>
            <c:ext xmlns:c16="http://schemas.microsoft.com/office/drawing/2014/chart" uri="{C3380CC4-5D6E-409C-BE32-E72D297353CC}">
              <c16:uniqueId val="{00000000-C128-4C3D-8631-12A0A5E8B229}"/>
            </c:ext>
          </c:extLst>
        </c:ser>
        <c:dLbls>
          <c:showLegendKey val="0"/>
          <c:showVal val="0"/>
          <c:showCatName val="0"/>
          <c:showSerName val="0"/>
          <c:showPercent val="0"/>
          <c:showBubbleSize val="0"/>
        </c:dLbls>
        <c:gapWidth val="150"/>
        <c:overlap val="100"/>
        <c:axId val="1949421600"/>
        <c:axId val="1949419200"/>
      </c:barChart>
      <c:catAx>
        <c:axId val="1949421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US"/>
          </a:p>
        </c:txPr>
        <c:crossAx val="1949419200"/>
        <c:crosses val="autoZero"/>
        <c:auto val="1"/>
        <c:lblAlgn val="ctr"/>
        <c:lblOffset val="100"/>
        <c:noMultiLvlLbl val="0"/>
      </c:catAx>
      <c:valAx>
        <c:axId val="1949419200"/>
        <c:scaling>
          <c:orientation val="minMax"/>
        </c:scaling>
        <c:delete val="1"/>
        <c:axPos val="l"/>
        <c:numFmt formatCode="0%" sourceLinked="1"/>
        <c:majorTickMark val="none"/>
        <c:minorTickMark val="none"/>
        <c:tickLblPos val="nextTo"/>
        <c:crossAx val="1949421600"/>
        <c:crosses val="autoZero"/>
        <c:crossBetween val="between"/>
      </c:valAx>
      <c:spPr>
        <a:noFill/>
        <a:ln>
          <a:noFill/>
        </a:ln>
        <a:effectLst/>
      </c:spPr>
    </c:plotArea>
    <c:legend>
      <c:legendPos val="r"/>
      <c:layout>
        <c:manualLayout>
          <c:xMode val="edge"/>
          <c:yMode val="edge"/>
          <c:x val="0.79896341270594184"/>
          <c:y val="0.39632390563756476"/>
          <c:w val="0.18898839452297378"/>
          <c:h val="0.28344289639520354"/>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solidFill>
            <a:schemeClr val="tx2"/>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546_59BF87E3.xml><?xml version="1.0" encoding="utf-8"?>
<p188:cmLst xmlns:a="http://schemas.openxmlformats.org/drawingml/2006/main" xmlns:r="http://schemas.openxmlformats.org/officeDocument/2006/relationships" xmlns:p188="http://schemas.microsoft.com/office/powerpoint/2018/8/main">
  <p188:cm id="{5159EB81-8761-4F6C-8679-CF962D69D7F7}" authorId="{DD1F74CB-A4F7-5ED7-09B1-2BDBEDD2FEEC}" created="2023-05-15T22:05:38.442">
    <pc:sldMkLst xmlns:pc="http://schemas.microsoft.com/office/powerpoint/2013/main/command">
      <pc:docMk/>
      <pc:sldMk cId="1505724387" sldId="1350"/>
    </pc:sldMkLst>
    <p188:txBody>
      <a:bodyPr/>
      <a:lstStyle/>
      <a:p>
        <a:r>
          <a:rPr lang="en-US"/>
          <a:t>Order changed</a:t>
        </a:r>
      </a:p>
    </p188:txBody>
  </p188:cm>
</p188:cmLst>
</file>

<file path=ppt/comments/modernComment_558_83F7AF05.xml><?xml version="1.0" encoding="utf-8"?>
<p188:cmLst xmlns:a="http://schemas.openxmlformats.org/drawingml/2006/main" xmlns:r="http://schemas.openxmlformats.org/officeDocument/2006/relationships" xmlns:p188="http://schemas.microsoft.com/office/powerpoint/2018/8/main">
  <p188:cm id="{CC6872D5-A97E-4F86-9BE9-2E79CC3C0484}" authorId="{5FA11B34-4A15-E63B-1D81-DA31D0F5770C}" status="resolved" created="2022-10-14T09:58:44.139" complete="100000">
    <pc:sldMkLst xmlns:pc="http://schemas.microsoft.com/office/powerpoint/2013/main/command">
      <pc:docMk/>
      <pc:sldMk cId="2214047493" sldId="1368"/>
    </pc:sldMkLst>
    <p188:txBody>
      <a:bodyPr/>
      <a:lstStyle/>
      <a:p>
        <a:r>
          <a:rPr lang="en-GB"/>
          <a:t>Analyse carbon footprint of travel to Africa
-most coming into Africa from Longhaul
Means less carbon footprint
-Africa can further develop its model on sustainable tourism
-</a:t>
        </a:r>
      </a:p>
    </p188:txBody>
  </p188:cm>
  <p188:cm id="{A0C04A65-2D12-4834-BED5-68A1CE3EDEFD}" authorId="{5FA11B34-4A15-E63B-1D81-DA31D0F5770C}" created="2022-10-20T09:14:57.153">
    <pc:sldMkLst xmlns:pc="http://schemas.microsoft.com/office/powerpoint/2013/main/command">
      <pc:docMk/>
      <pc:sldMk cId="2214047493" sldId="1368"/>
    </pc:sldMkLst>
    <p188:txBody>
      <a:bodyPr/>
      <a:lstStyle/>
      <a:p>
        <a:r>
          <a:rPr lang="en-GB"/>
          <a:t>Next 6 months</a:t>
        </a:r>
      </a:p>
    </p188:txBody>
  </p188:cm>
</p188:cmLst>
</file>

<file path=ppt/comments/modernComment_7D4_42A94D0A.xml><?xml version="1.0" encoding="utf-8"?>
<p188:cmLst xmlns:a="http://schemas.openxmlformats.org/drawingml/2006/main" xmlns:r="http://schemas.openxmlformats.org/officeDocument/2006/relationships" xmlns:p188="http://schemas.microsoft.com/office/powerpoint/2018/8/main">
  <p188:cm id="{410181C7-9D77-4A97-B6F0-B025F84B4747}" authorId="{128B0598-DBE6-9B47-0DFE-ED44D3466ECB}" status="resolved" created="2023-05-25T08:37:03.018">
    <pc:sldMkLst xmlns:pc="http://schemas.microsoft.com/office/powerpoint/2013/main/command">
      <pc:docMk/>
      <pc:sldMk cId="1118391562" sldId="2004"/>
    </pc:sldMkLst>
    <p188:txBody>
      <a:bodyPr/>
      <a:lstStyle/>
      <a:p>
        <a:r>
          <a:rPr lang="en-US"/>
          <a:t>Look at All EU vs europe</a:t>
        </a:r>
      </a:p>
    </p188:txBody>
  </p188:cm>
</p188:cmLst>
</file>

<file path=ppt/drawings/drawing1.xml><?xml version="1.0" encoding="utf-8"?>
<c:userShapes xmlns:c="http://schemas.openxmlformats.org/drawingml/2006/chart">
  <cdr:relSizeAnchor xmlns:cdr="http://schemas.openxmlformats.org/drawingml/2006/chartDrawing">
    <cdr:from>
      <cdr:x>0.0702</cdr:x>
      <cdr:y>0.28276</cdr:y>
    </cdr:from>
    <cdr:to>
      <cdr:x>0.99342</cdr:x>
      <cdr:y>0.28276</cdr:y>
    </cdr:to>
    <cdr:cxnSp macro="">
      <cdr:nvCxnSpPr>
        <cdr:cNvPr id="3" name="Straight Connector 2">
          <a:extLst xmlns:a="http://schemas.openxmlformats.org/drawingml/2006/main">
            <a:ext uri="{FF2B5EF4-FFF2-40B4-BE49-F238E27FC236}">
              <a16:creationId xmlns:a16="http://schemas.microsoft.com/office/drawing/2014/main" id="{3C1984E7-BF55-5DA1-AD59-B9A0BBD21D16}"/>
            </a:ext>
          </a:extLst>
        </cdr:cNvPr>
        <cdr:cNvCxnSpPr/>
      </cdr:nvCxnSpPr>
      <cdr:spPr>
        <a:xfrm xmlns:a="http://schemas.openxmlformats.org/drawingml/2006/main">
          <a:off x="339772" y="946021"/>
          <a:ext cx="4468681" cy="0"/>
        </a:xfrm>
        <a:prstGeom xmlns:a="http://schemas.openxmlformats.org/drawingml/2006/main" prst="line">
          <a:avLst/>
        </a:prstGeom>
        <a:ln xmlns:a="http://schemas.openxmlformats.org/drawingml/2006/main" w="19050">
          <a:prstDash val="sys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D77201D-A8CE-4F19-A261-465274BC92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D3B2CFA-9A49-4B11-AAB3-192CB822616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0D4AA5-3B4C-42FD-9037-B10344ADBB8D}" type="datetimeFigureOut">
              <a:rPr lang="en-GB" smtClean="0"/>
              <a:t>22/06/2023</a:t>
            </a:fld>
            <a:endParaRPr lang="en-GB"/>
          </a:p>
        </p:txBody>
      </p:sp>
      <p:sp>
        <p:nvSpPr>
          <p:cNvPr id="4" name="Footer Placeholder 3">
            <a:extLst>
              <a:ext uri="{FF2B5EF4-FFF2-40B4-BE49-F238E27FC236}">
                <a16:creationId xmlns:a16="http://schemas.microsoft.com/office/drawing/2014/main" id="{6D087D92-1CAF-4ECD-B071-9276A18C819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27CBFCC-11E5-48D1-9840-9F5353C70B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50F104-73C9-41C5-956E-A5B069A4BC86}" type="slidenum">
              <a:rPr lang="en-GB" smtClean="0"/>
              <a:t>‹#›</a:t>
            </a:fld>
            <a:endParaRPr lang="en-GB"/>
          </a:p>
        </p:txBody>
      </p:sp>
    </p:spTree>
    <p:extLst>
      <p:ext uri="{BB962C8B-B14F-4D97-AF65-F5344CB8AC3E}">
        <p14:creationId xmlns:p14="http://schemas.microsoft.com/office/powerpoint/2010/main" val="728925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AD3C09-793E-4B75-9975-C5AD6AA720E2}" type="datetimeFigureOut">
              <a:rPr lang="en-GB" smtClean="0"/>
              <a:t>22/06/2023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5334A2-7BF0-48D4-A2D8-5B9127FD49FC}" type="slidenum">
              <a:rPr lang="en-GB" smtClean="0"/>
              <a:t>‹#›</a:t>
            </a:fld>
            <a:endParaRPr lang="en-GB"/>
          </a:p>
        </p:txBody>
      </p:sp>
    </p:spTree>
    <p:extLst>
      <p:ext uri="{BB962C8B-B14F-4D97-AF65-F5344CB8AC3E}">
        <p14:creationId xmlns:p14="http://schemas.microsoft.com/office/powerpoint/2010/main" val="239207017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u="none" strike="noStrike"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Hi there! My name is Shingai George, and I am the Africa Market Expert at ForwardKeys. It’s a pleasure to add some interesting Insights regarding </a:t>
            </a:r>
            <a:r>
              <a:rPr lang="en-US" sz="1800" dirty="0">
                <a:solidFill>
                  <a:srgbClr val="FFFFFF"/>
                </a:solidFill>
              </a:rPr>
              <a:t>the African Air Transport Landscape.</a:t>
            </a:r>
            <a:br>
              <a:rPr lang="en-US" sz="1800" dirty="0">
                <a:solidFill>
                  <a:srgbClr val="FFFFFF"/>
                </a:solidFill>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At ForwardKeys all our data is based on ticketing and seat capacity data provided by the airlines and GDS system operators around the world.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 the time I have today, I will highlight the strengths and opportunities that lie air transport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africa</a:t>
            </a: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C7AF5D1C-B4F5-4907-AECF-25BFCB4027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220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C7AF5D1C-B4F5-4907-AECF-25BFCB4027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312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An</a:t>
            </a:r>
            <a:r>
              <a:rPr lang="es-ES" dirty="0"/>
              <a:t> </a:t>
            </a:r>
            <a:r>
              <a:rPr lang="es-ES" dirty="0" err="1"/>
              <a:t>effect</a:t>
            </a:r>
            <a:r>
              <a:rPr lang="es-ES" dirty="0"/>
              <a:t> </a:t>
            </a:r>
            <a:r>
              <a:rPr lang="es-ES" dirty="0" err="1"/>
              <a:t>of</a:t>
            </a:r>
            <a:r>
              <a:rPr lang="es-ES" dirty="0"/>
              <a:t> </a:t>
            </a:r>
            <a:r>
              <a:rPr lang="es-ES" dirty="0" err="1"/>
              <a:t>the</a:t>
            </a:r>
            <a:r>
              <a:rPr lang="es-ES" dirty="0"/>
              <a:t> </a:t>
            </a:r>
            <a:r>
              <a:rPr lang="es-ES" dirty="0" err="1"/>
              <a:t>pandemic</a:t>
            </a:r>
            <a:r>
              <a:rPr lang="es-ES" dirty="0"/>
              <a:t> </a:t>
            </a:r>
            <a:r>
              <a:rPr lang="es-ES" dirty="0" err="1"/>
              <a:t>is</a:t>
            </a:r>
            <a:r>
              <a:rPr lang="es-ES" dirty="0"/>
              <a:t> </a:t>
            </a:r>
            <a:r>
              <a:rPr lang="es-ES" dirty="0" err="1"/>
              <a:t>the</a:t>
            </a:r>
            <a:r>
              <a:rPr lang="es-ES" dirty="0"/>
              <a:t> </a:t>
            </a:r>
            <a:r>
              <a:rPr lang="es-ES" dirty="0" err="1"/>
              <a:t>increase</a:t>
            </a:r>
            <a:r>
              <a:rPr lang="es-ES" dirty="0"/>
              <a:t> in </a:t>
            </a:r>
            <a:r>
              <a:rPr lang="es-ES" dirty="0" err="1"/>
              <a:t>pax</a:t>
            </a:r>
            <a:r>
              <a:rPr lang="es-ES" dirty="0"/>
              <a:t> </a:t>
            </a:r>
            <a:r>
              <a:rPr lang="es-ES" dirty="0" err="1"/>
              <a:t>purchasing</a:t>
            </a:r>
            <a:r>
              <a:rPr lang="es-ES" dirty="0"/>
              <a:t> tickets </a:t>
            </a:r>
            <a:r>
              <a:rPr lang="es-ES" dirty="0" err="1"/>
              <a:t>directly</a:t>
            </a:r>
            <a:r>
              <a:rPr lang="es-ES" dirty="0"/>
              <a:t> </a:t>
            </a:r>
            <a:r>
              <a:rPr lang="es-ES" dirty="0" err="1"/>
              <a:t>with</a:t>
            </a:r>
            <a:r>
              <a:rPr lang="es-ES" dirty="0"/>
              <a:t> </a:t>
            </a:r>
            <a:r>
              <a:rPr lang="es-ES" dirty="0" err="1"/>
              <a:t>the</a:t>
            </a:r>
            <a:r>
              <a:rPr lang="es-ES" dirty="0"/>
              <a:t> </a:t>
            </a:r>
            <a:r>
              <a:rPr lang="es-ES" dirty="0" err="1"/>
              <a:t>airline</a:t>
            </a:r>
            <a:r>
              <a:rPr lang="es-ES" dirty="0"/>
              <a:t> </a:t>
            </a:r>
            <a:r>
              <a:rPr lang="es-ES" dirty="0" err="1"/>
              <a:t>due</a:t>
            </a:r>
            <a:r>
              <a:rPr lang="es-ES" dirty="0"/>
              <a:t> </a:t>
            </a:r>
            <a:r>
              <a:rPr lang="es-ES" dirty="0" err="1"/>
              <a:t>to</a:t>
            </a:r>
            <a:r>
              <a:rPr lang="es-ES" dirty="0"/>
              <a:t> </a:t>
            </a:r>
            <a:r>
              <a:rPr lang="es-ES" dirty="0" err="1"/>
              <a:t>the</a:t>
            </a:r>
            <a:r>
              <a:rPr lang="es-ES" dirty="0"/>
              <a:t> </a:t>
            </a:r>
            <a:r>
              <a:rPr lang="es-ES" dirty="0" err="1"/>
              <a:t>uncertainty</a:t>
            </a:r>
            <a:r>
              <a:rPr lang="es-ES" dirty="0"/>
              <a:t> </a:t>
            </a:r>
            <a:r>
              <a:rPr lang="es-ES" dirty="0" err="1"/>
              <a:t>around</a:t>
            </a:r>
            <a:r>
              <a:rPr lang="es-ES" dirty="0"/>
              <a:t> </a:t>
            </a:r>
            <a:r>
              <a:rPr lang="es-ES" dirty="0" err="1"/>
              <a:t>cancellations</a:t>
            </a:r>
            <a:r>
              <a:rPr lang="es-ES" dirty="0"/>
              <a:t> and </a:t>
            </a:r>
            <a:r>
              <a:rPr lang="es-ES" dirty="0" err="1"/>
              <a:t>refunds</a:t>
            </a:r>
            <a:r>
              <a:rPr lang="es-ES" dirty="0"/>
              <a:t>.  </a:t>
            </a:r>
            <a:br>
              <a:rPr lang="es-ES" dirty="0"/>
            </a:br>
            <a:r>
              <a:rPr lang="es-ES" dirty="0"/>
              <a:t>In </a:t>
            </a:r>
            <a:r>
              <a:rPr lang="es-ES" dirty="0" err="1"/>
              <a:t>addition</a:t>
            </a:r>
            <a:r>
              <a:rPr lang="es-ES" dirty="0"/>
              <a:t> </a:t>
            </a:r>
            <a:r>
              <a:rPr lang="es-ES" dirty="0" err="1"/>
              <a:t>the</a:t>
            </a:r>
            <a:r>
              <a:rPr lang="es-ES" dirty="0"/>
              <a:t> shift </a:t>
            </a:r>
            <a:r>
              <a:rPr lang="es-ES" dirty="0" err="1"/>
              <a:t>to</a:t>
            </a:r>
            <a:r>
              <a:rPr lang="es-ES" dirty="0"/>
              <a:t> </a:t>
            </a:r>
            <a:r>
              <a:rPr lang="es-ES" dirty="0" err="1"/>
              <a:t>purchasing</a:t>
            </a:r>
            <a:r>
              <a:rPr lang="es-ES" dirty="0"/>
              <a:t> tickets </a:t>
            </a:r>
            <a:r>
              <a:rPr lang="es-ES" dirty="0" err="1"/>
              <a:t>directly</a:t>
            </a:r>
            <a:r>
              <a:rPr lang="es-ES" dirty="0"/>
              <a:t> </a:t>
            </a:r>
            <a:r>
              <a:rPr lang="es-ES" dirty="0" err="1"/>
              <a:t>with</a:t>
            </a:r>
            <a:r>
              <a:rPr lang="es-ES" dirty="0"/>
              <a:t> </a:t>
            </a:r>
            <a:r>
              <a:rPr lang="es-ES" dirty="0" err="1"/>
              <a:t>the</a:t>
            </a:r>
            <a:r>
              <a:rPr lang="es-ES" dirty="0"/>
              <a:t> </a:t>
            </a:r>
            <a:r>
              <a:rPr lang="es-ES" dirty="0" err="1"/>
              <a:t>airline</a:t>
            </a:r>
            <a:r>
              <a:rPr lang="es-ES" dirty="0"/>
              <a:t> </a:t>
            </a:r>
            <a:r>
              <a:rPr lang="es-ES" dirty="0" err="1"/>
              <a:t>is</a:t>
            </a:r>
            <a:r>
              <a:rPr lang="es-ES" dirty="0"/>
              <a:t> </a:t>
            </a:r>
            <a:r>
              <a:rPr lang="es-ES" dirty="0" err="1"/>
              <a:t>something</a:t>
            </a:r>
            <a:r>
              <a:rPr lang="es-ES" dirty="0"/>
              <a:t> </a:t>
            </a:r>
            <a:r>
              <a:rPr lang="es-ES" dirty="0" err="1"/>
              <a:t>that</a:t>
            </a:r>
            <a:r>
              <a:rPr lang="es-ES" dirty="0"/>
              <a:t> comes as a </a:t>
            </a:r>
            <a:r>
              <a:rPr lang="es-ES" dirty="0" err="1"/>
              <a:t>result</a:t>
            </a:r>
            <a:r>
              <a:rPr lang="es-ES" dirty="0"/>
              <a:t> </a:t>
            </a:r>
            <a:r>
              <a:rPr lang="es-ES" dirty="0" err="1"/>
              <a:t>of</a:t>
            </a:r>
            <a:r>
              <a:rPr lang="es-ES" dirty="0"/>
              <a:t> </a:t>
            </a:r>
            <a:r>
              <a:rPr lang="es-ES" dirty="0" err="1"/>
              <a:t>travellers</a:t>
            </a:r>
            <a:r>
              <a:rPr lang="es-ES" dirty="0"/>
              <a:t> </a:t>
            </a:r>
            <a:r>
              <a:rPr lang="es-ES" dirty="0" err="1"/>
              <a:t>wanting</a:t>
            </a:r>
            <a:r>
              <a:rPr lang="es-ES" dirty="0"/>
              <a:t> a bit more </a:t>
            </a:r>
            <a:r>
              <a:rPr lang="es-ES" dirty="0" err="1"/>
              <a:t>freedom</a:t>
            </a:r>
            <a:r>
              <a:rPr lang="es-ES" dirty="0"/>
              <a:t> </a:t>
            </a:r>
            <a:r>
              <a:rPr lang="es-ES" dirty="0" err="1"/>
              <a:t>when</a:t>
            </a:r>
            <a:r>
              <a:rPr lang="es-ES" dirty="0"/>
              <a:t> </a:t>
            </a:r>
            <a:r>
              <a:rPr lang="es-ES" dirty="0" err="1"/>
              <a:t>planning</a:t>
            </a:r>
            <a:r>
              <a:rPr lang="es-ES" dirty="0"/>
              <a:t> </a:t>
            </a:r>
            <a:r>
              <a:rPr lang="es-ES" dirty="0" err="1"/>
              <a:t>their</a:t>
            </a:r>
            <a:r>
              <a:rPr lang="es-ES" dirty="0"/>
              <a:t> </a:t>
            </a:r>
            <a:r>
              <a:rPr lang="es-ES" dirty="0" err="1"/>
              <a:t>journeys</a:t>
            </a:r>
            <a:r>
              <a:rPr lang="es-ES" dirty="0"/>
              <a:t>.</a:t>
            </a:r>
          </a:p>
          <a:p>
            <a:pPr marL="0" marR="0" lvl="0" indent="0" algn="l" defTabSz="685800" rtl="0" eaLnBrk="1" fontAlgn="auto" latinLnBrk="0" hangingPunct="1">
              <a:lnSpc>
                <a:spcPct val="100000"/>
              </a:lnSpc>
              <a:spcBef>
                <a:spcPts val="0"/>
              </a:spcBef>
              <a:spcAft>
                <a:spcPts val="0"/>
              </a:spcAft>
              <a:buClrTx/>
              <a:buSzTx/>
              <a:buFontTx/>
              <a:buNone/>
              <a:tabLst/>
              <a:defRPr/>
            </a:pPr>
            <a:r>
              <a:rPr lang="es-ES" dirty="0" err="1"/>
              <a:t>This</a:t>
            </a:r>
            <a:r>
              <a:rPr lang="es-ES" dirty="0"/>
              <a:t> </a:t>
            </a:r>
            <a:r>
              <a:rPr lang="es-ES" dirty="0" err="1"/>
              <a:t>does</a:t>
            </a:r>
            <a:r>
              <a:rPr lang="es-ES" dirty="0"/>
              <a:t> </a:t>
            </a:r>
            <a:r>
              <a:rPr lang="es-ES" dirty="0" err="1"/>
              <a:t>not</a:t>
            </a:r>
            <a:r>
              <a:rPr lang="es-ES" dirty="0"/>
              <a:t> </a:t>
            </a:r>
            <a:r>
              <a:rPr lang="es-ES" dirty="0" err="1"/>
              <a:t>however</a:t>
            </a:r>
            <a:r>
              <a:rPr lang="es-ES" dirty="0"/>
              <a:t> mean </a:t>
            </a:r>
            <a:r>
              <a:rPr lang="es-ES" dirty="0" err="1"/>
              <a:t>that</a:t>
            </a:r>
            <a:r>
              <a:rPr lang="es-ES" dirty="0"/>
              <a:t> </a:t>
            </a:r>
            <a:r>
              <a:rPr lang="es-ES" dirty="0" err="1"/>
              <a:t>travel</a:t>
            </a:r>
            <a:r>
              <a:rPr lang="es-ES" dirty="0"/>
              <a:t> agencies and </a:t>
            </a:r>
            <a:r>
              <a:rPr lang="es-ES" dirty="0" err="1"/>
              <a:t>other</a:t>
            </a:r>
            <a:r>
              <a:rPr lang="es-ES" dirty="0"/>
              <a:t> intermediaries are no </a:t>
            </a:r>
            <a:r>
              <a:rPr lang="es-ES" dirty="0" err="1"/>
              <a:t>longer</a:t>
            </a:r>
            <a:r>
              <a:rPr lang="es-ES" dirty="0"/>
              <a:t> </a:t>
            </a:r>
            <a:r>
              <a:rPr lang="es-ES" dirty="0" err="1"/>
              <a:t>relevant</a:t>
            </a:r>
            <a:r>
              <a:rPr lang="es-ES" dirty="0"/>
              <a:t>. </a:t>
            </a:r>
          </a:p>
          <a:p>
            <a:r>
              <a:rPr lang="es-ES" dirty="0" err="1"/>
              <a:t>The</a:t>
            </a:r>
            <a:r>
              <a:rPr lang="es-ES" dirty="0"/>
              <a:t> </a:t>
            </a:r>
            <a:r>
              <a:rPr lang="es-ES" dirty="0" err="1"/>
              <a:t>reason</a:t>
            </a:r>
            <a:r>
              <a:rPr lang="es-ES" dirty="0"/>
              <a:t> </a:t>
            </a:r>
            <a:r>
              <a:rPr lang="es-ES" dirty="0" err="1"/>
              <a:t>travel</a:t>
            </a:r>
            <a:r>
              <a:rPr lang="es-ES" dirty="0"/>
              <a:t> agencies </a:t>
            </a:r>
            <a:r>
              <a:rPr lang="es-ES" dirty="0" err="1"/>
              <a:t>have</a:t>
            </a:r>
            <a:r>
              <a:rPr lang="es-ES" dirty="0"/>
              <a:t> </a:t>
            </a:r>
            <a:r>
              <a:rPr lang="es-ES" dirty="0" err="1"/>
              <a:t>been</a:t>
            </a:r>
            <a:r>
              <a:rPr lang="es-ES" dirty="0"/>
              <a:t> </a:t>
            </a:r>
            <a:r>
              <a:rPr lang="es-ES" dirty="0" err="1"/>
              <a:t>largely</a:t>
            </a:r>
            <a:r>
              <a:rPr lang="es-ES" dirty="0"/>
              <a:t> </a:t>
            </a:r>
            <a:r>
              <a:rPr lang="es-ES" dirty="0" err="1"/>
              <a:t>used</a:t>
            </a:r>
            <a:r>
              <a:rPr lang="es-ES" dirty="0"/>
              <a:t> in </a:t>
            </a:r>
            <a:r>
              <a:rPr lang="es-ES" dirty="0" err="1"/>
              <a:t>Africa</a:t>
            </a:r>
            <a:r>
              <a:rPr lang="es-ES" dirty="0"/>
              <a:t> </a:t>
            </a:r>
            <a:r>
              <a:rPr lang="es-ES" dirty="0" err="1"/>
              <a:t>is</a:t>
            </a:r>
            <a:r>
              <a:rPr lang="es-ES" dirty="0"/>
              <a:t> </a:t>
            </a:r>
            <a:r>
              <a:rPr lang="es-ES" dirty="0" err="1"/>
              <a:t>becaause</a:t>
            </a:r>
            <a:r>
              <a:rPr lang="es-ES" dirty="0"/>
              <a:t> </a:t>
            </a:r>
            <a:r>
              <a:rPr lang="es-ES" dirty="0" err="1"/>
              <a:t>of</a:t>
            </a:r>
            <a:r>
              <a:rPr lang="es-ES" dirty="0"/>
              <a:t> </a:t>
            </a:r>
            <a:r>
              <a:rPr lang="es-ES" dirty="0" err="1"/>
              <a:t>their</a:t>
            </a:r>
            <a:r>
              <a:rPr lang="es-ES" dirty="0"/>
              <a:t> </a:t>
            </a:r>
            <a:r>
              <a:rPr lang="es-ES" dirty="0" err="1"/>
              <a:t>grassroots</a:t>
            </a:r>
            <a:r>
              <a:rPr lang="es-ES" dirty="0"/>
              <a:t> </a:t>
            </a:r>
            <a:r>
              <a:rPr lang="es-ES" dirty="0" err="1"/>
              <a:t>accessibility</a:t>
            </a:r>
            <a:r>
              <a:rPr lang="es-ES" dirty="0"/>
              <a:t> </a:t>
            </a:r>
            <a:r>
              <a:rPr lang="es-ES" dirty="0" err="1"/>
              <a:t>to</a:t>
            </a:r>
            <a:r>
              <a:rPr lang="es-ES" dirty="0"/>
              <a:t> </a:t>
            </a:r>
            <a:r>
              <a:rPr lang="es-ES" dirty="0" err="1"/>
              <a:t>consumers</a:t>
            </a:r>
            <a:r>
              <a:rPr lang="es-ES" dirty="0"/>
              <a:t> and at times flexible </a:t>
            </a:r>
            <a:r>
              <a:rPr lang="es-ES" dirty="0" err="1"/>
              <a:t>payment</a:t>
            </a:r>
            <a:r>
              <a:rPr lang="es-ES" dirty="0"/>
              <a:t> </a:t>
            </a:r>
            <a:r>
              <a:rPr lang="es-ES" dirty="0" err="1"/>
              <a:t>terms</a:t>
            </a:r>
            <a:r>
              <a:rPr lang="es-ES" dirty="0"/>
              <a:t>. </a:t>
            </a:r>
            <a:br>
              <a:rPr lang="es-ES" dirty="0"/>
            </a:br>
            <a:r>
              <a:rPr lang="es-ES" dirty="0"/>
              <a:t>I </a:t>
            </a:r>
            <a:r>
              <a:rPr lang="es-ES" dirty="0" err="1"/>
              <a:t>believe</a:t>
            </a:r>
            <a:r>
              <a:rPr lang="es-ES" dirty="0"/>
              <a:t> </a:t>
            </a:r>
            <a:r>
              <a:rPr lang="es-ES" dirty="0" err="1"/>
              <a:t>this</a:t>
            </a:r>
            <a:r>
              <a:rPr lang="es-ES" dirty="0"/>
              <a:t> </a:t>
            </a:r>
            <a:r>
              <a:rPr lang="es-ES" dirty="0" err="1"/>
              <a:t>may</a:t>
            </a:r>
            <a:r>
              <a:rPr lang="es-ES" dirty="0"/>
              <a:t> be </a:t>
            </a:r>
            <a:r>
              <a:rPr lang="es-ES" dirty="0" err="1"/>
              <a:t>of</a:t>
            </a:r>
            <a:r>
              <a:rPr lang="es-ES" dirty="0"/>
              <a:t> </a:t>
            </a:r>
            <a:r>
              <a:rPr lang="es-ES" dirty="0" err="1"/>
              <a:t>interest</a:t>
            </a:r>
            <a:r>
              <a:rPr lang="es-ES" dirty="0"/>
              <a:t> </a:t>
            </a:r>
            <a:r>
              <a:rPr lang="es-ES" dirty="0" err="1"/>
              <a:t>to</a:t>
            </a:r>
            <a:r>
              <a:rPr lang="es-ES" dirty="0"/>
              <a:t> </a:t>
            </a:r>
            <a:r>
              <a:rPr lang="es-ES" dirty="0" err="1"/>
              <a:t>the</a:t>
            </a:r>
            <a:r>
              <a:rPr lang="es-ES" dirty="0"/>
              <a:t> </a:t>
            </a:r>
            <a:r>
              <a:rPr lang="es-ES" dirty="0" err="1"/>
              <a:t>financial</a:t>
            </a:r>
            <a:r>
              <a:rPr lang="es-ES" dirty="0"/>
              <a:t> </a:t>
            </a:r>
            <a:r>
              <a:rPr lang="es-ES" dirty="0" err="1"/>
              <a:t>institutions</a:t>
            </a:r>
            <a:r>
              <a:rPr lang="es-ES" dirty="0"/>
              <a:t> </a:t>
            </a:r>
            <a:r>
              <a:rPr lang="es-ES" dirty="0" err="1"/>
              <a:t>among</a:t>
            </a:r>
            <a:r>
              <a:rPr lang="es-ES" dirty="0"/>
              <a:t> </a:t>
            </a:r>
            <a:r>
              <a:rPr lang="es-ES" dirty="0" err="1"/>
              <a:t>us</a:t>
            </a:r>
            <a:r>
              <a:rPr lang="es-ES" dirty="0"/>
              <a:t> </a:t>
            </a:r>
            <a:r>
              <a:rPr lang="es-ES" dirty="0" err="1"/>
              <a:t>to</a:t>
            </a:r>
            <a:r>
              <a:rPr lang="es-ES" dirty="0"/>
              <a:t> </a:t>
            </a:r>
            <a:r>
              <a:rPr lang="es-ES" dirty="0" err="1"/>
              <a:t>take</a:t>
            </a:r>
            <a:r>
              <a:rPr lang="es-ES" dirty="0"/>
              <a:t> note. As </a:t>
            </a:r>
            <a:r>
              <a:rPr lang="es-ES" dirty="0" err="1"/>
              <a:t>changing</a:t>
            </a:r>
            <a:r>
              <a:rPr lang="es-ES" dirty="0"/>
              <a:t> </a:t>
            </a:r>
            <a:r>
              <a:rPr lang="es-ES" dirty="0" err="1"/>
              <a:t>purchasing</a:t>
            </a:r>
            <a:r>
              <a:rPr lang="es-ES" dirty="0"/>
              <a:t> </a:t>
            </a:r>
            <a:r>
              <a:rPr lang="es-ES" dirty="0" err="1"/>
              <a:t>trends</a:t>
            </a:r>
            <a:r>
              <a:rPr lang="es-ES" dirty="0"/>
              <a:t> mean </a:t>
            </a:r>
            <a:r>
              <a:rPr lang="es-ES" dirty="0" err="1"/>
              <a:t>that</a:t>
            </a:r>
            <a:r>
              <a:rPr lang="es-ES" dirty="0"/>
              <a:t> </a:t>
            </a:r>
            <a:r>
              <a:rPr lang="es-ES" dirty="0" err="1"/>
              <a:t>it</a:t>
            </a:r>
            <a:r>
              <a:rPr lang="es-ES" dirty="0"/>
              <a:t> </a:t>
            </a:r>
            <a:r>
              <a:rPr lang="es-ES" dirty="0" err="1"/>
              <a:t>must</a:t>
            </a:r>
            <a:r>
              <a:rPr lang="es-ES" dirty="0"/>
              <a:t> </a:t>
            </a:r>
            <a:r>
              <a:rPr lang="es-ES" dirty="0" err="1"/>
              <a:t>their</a:t>
            </a:r>
            <a:r>
              <a:rPr lang="es-ES" dirty="0"/>
              <a:t> </a:t>
            </a:r>
            <a:r>
              <a:rPr lang="es-ES" dirty="0" err="1"/>
              <a:t>is</a:t>
            </a:r>
            <a:r>
              <a:rPr lang="es-ES" dirty="0"/>
              <a:t> </a:t>
            </a:r>
            <a:r>
              <a:rPr lang="es-ES" dirty="0" err="1"/>
              <a:t>an</a:t>
            </a:r>
            <a:r>
              <a:rPr lang="es-ES" dirty="0"/>
              <a:t> </a:t>
            </a:r>
            <a:r>
              <a:rPr lang="es-ES" dirty="0" err="1"/>
              <a:t>onus</a:t>
            </a:r>
            <a:r>
              <a:rPr lang="es-ES" dirty="0"/>
              <a:t> </a:t>
            </a:r>
            <a:r>
              <a:rPr lang="es-ES" dirty="0" err="1"/>
              <a:t>on</a:t>
            </a:r>
            <a:r>
              <a:rPr lang="es-ES" dirty="0"/>
              <a:t> </a:t>
            </a:r>
            <a:r>
              <a:rPr lang="es-ES" dirty="0" err="1"/>
              <a:t>them</a:t>
            </a:r>
            <a:r>
              <a:rPr lang="es-ES" dirty="0"/>
              <a:t> </a:t>
            </a:r>
            <a:r>
              <a:rPr lang="es-ES" dirty="0" err="1"/>
              <a:t>to</a:t>
            </a:r>
            <a:r>
              <a:rPr lang="es-ES" dirty="0"/>
              <a:t> </a:t>
            </a:r>
            <a:r>
              <a:rPr lang="es-ES" dirty="0" err="1"/>
              <a:t>provide</a:t>
            </a:r>
            <a:r>
              <a:rPr lang="es-ES" dirty="0"/>
              <a:t> </a:t>
            </a:r>
            <a:r>
              <a:rPr lang="es-ES" dirty="0" err="1"/>
              <a:t>seamless</a:t>
            </a:r>
            <a:r>
              <a:rPr lang="es-ES" dirty="0"/>
              <a:t> </a:t>
            </a:r>
            <a:r>
              <a:rPr lang="es-ES" dirty="0" err="1"/>
              <a:t>payment</a:t>
            </a:r>
            <a:r>
              <a:rPr lang="es-ES" dirty="0"/>
              <a:t> </a:t>
            </a:r>
            <a:r>
              <a:rPr lang="es-ES" dirty="0" err="1"/>
              <a:t>solutions</a:t>
            </a:r>
            <a:r>
              <a:rPr lang="es-ES" dirty="0"/>
              <a:t> </a:t>
            </a:r>
            <a:r>
              <a:rPr lang="es-ES" dirty="0" err="1"/>
              <a:t>that</a:t>
            </a:r>
            <a:r>
              <a:rPr lang="es-ES" dirty="0"/>
              <a:t> are </a:t>
            </a:r>
            <a:r>
              <a:rPr lang="es-ES" dirty="0" err="1"/>
              <a:t>adapted</a:t>
            </a:r>
            <a:r>
              <a:rPr lang="es-ES" dirty="0"/>
              <a:t> </a:t>
            </a:r>
            <a:r>
              <a:rPr lang="es-ES" dirty="0" err="1"/>
              <a:t>the</a:t>
            </a:r>
            <a:r>
              <a:rPr lang="es-ES" dirty="0"/>
              <a:t> </a:t>
            </a:r>
            <a:r>
              <a:rPr lang="es-ES" dirty="0" err="1"/>
              <a:t>current</a:t>
            </a:r>
            <a:r>
              <a:rPr lang="es-ES" dirty="0"/>
              <a:t> </a:t>
            </a:r>
            <a:r>
              <a:rPr lang="es-ES" dirty="0" err="1"/>
              <a:t>consumer</a:t>
            </a:r>
            <a:r>
              <a:rPr lang="es-ES" dirty="0"/>
              <a:t> </a:t>
            </a:r>
            <a:r>
              <a:rPr lang="es-ES" dirty="0" err="1"/>
              <a:t>trends</a:t>
            </a:r>
            <a:r>
              <a:rPr lang="es-ES" dirty="0"/>
              <a:t>. </a:t>
            </a:r>
          </a:p>
        </p:txBody>
      </p:sp>
      <p:sp>
        <p:nvSpPr>
          <p:cNvPr id="4" name="Slide Number Placeholder 3"/>
          <p:cNvSpPr>
            <a:spLocks noGrp="1"/>
          </p:cNvSpPr>
          <p:nvPr>
            <p:ph type="sldNum" sz="quarter" idx="5"/>
          </p:nvPr>
        </p:nvSpPr>
        <p:spPr/>
        <p:txBody>
          <a:bodyPr/>
          <a:lstStyle/>
          <a:p>
            <a:fld id="{325334A2-7BF0-48D4-A2D8-5B9127FD49FC}" type="slidenum">
              <a:rPr lang="en-GB" smtClean="0"/>
              <a:t>11</a:t>
            </a:fld>
            <a:endParaRPr lang="en-GB"/>
          </a:p>
        </p:txBody>
      </p:sp>
    </p:spTree>
    <p:extLst>
      <p:ext uri="{BB962C8B-B14F-4D97-AF65-F5344CB8AC3E}">
        <p14:creationId xmlns:p14="http://schemas.microsoft.com/office/powerpoint/2010/main" val="2768047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Another</a:t>
            </a:r>
            <a:r>
              <a:rPr lang="es-ES" dirty="0"/>
              <a:t> </a:t>
            </a:r>
            <a:r>
              <a:rPr lang="es-ES" dirty="0" err="1"/>
              <a:t>booking</a:t>
            </a:r>
            <a:r>
              <a:rPr lang="es-ES" dirty="0"/>
              <a:t> tren </a:t>
            </a:r>
            <a:r>
              <a:rPr lang="es-ES" dirty="0" err="1"/>
              <a:t>that</a:t>
            </a:r>
            <a:r>
              <a:rPr lang="es-ES" dirty="0"/>
              <a:t> </a:t>
            </a:r>
            <a:r>
              <a:rPr lang="es-ES" dirty="0" err="1"/>
              <a:t>is</a:t>
            </a:r>
            <a:r>
              <a:rPr lang="es-ES" dirty="0"/>
              <a:t> </a:t>
            </a:r>
            <a:r>
              <a:rPr lang="es-ES" dirty="0" err="1"/>
              <a:t>common</a:t>
            </a:r>
            <a:r>
              <a:rPr lang="es-ES" dirty="0"/>
              <a:t> in </a:t>
            </a:r>
            <a:r>
              <a:rPr lang="es-ES" dirty="0" err="1"/>
              <a:t>Africa</a:t>
            </a:r>
            <a:r>
              <a:rPr lang="es-ES" dirty="0"/>
              <a:t> </a:t>
            </a:r>
            <a:r>
              <a:rPr lang="es-ES" dirty="0" err="1"/>
              <a:t>is</a:t>
            </a:r>
            <a:r>
              <a:rPr lang="es-ES" dirty="0"/>
              <a:t> short lead times. </a:t>
            </a:r>
            <a:br>
              <a:rPr lang="es-ES" dirty="0"/>
            </a:br>
            <a:r>
              <a:rPr lang="es-ES" dirty="0"/>
              <a:t>Lead time are </a:t>
            </a:r>
            <a:r>
              <a:rPr lang="es-ES" dirty="0" err="1"/>
              <a:t>period</a:t>
            </a:r>
            <a:r>
              <a:rPr lang="es-ES" dirty="0"/>
              <a:t> </a:t>
            </a:r>
            <a:r>
              <a:rPr lang="es-ES" dirty="0" err="1"/>
              <a:t>between</a:t>
            </a:r>
            <a:r>
              <a:rPr lang="es-ES" dirty="0"/>
              <a:t> </a:t>
            </a:r>
            <a:r>
              <a:rPr lang="es-ES" dirty="0" err="1"/>
              <a:t>when</a:t>
            </a:r>
            <a:r>
              <a:rPr lang="es-ES" dirty="0"/>
              <a:t> a </a:t>
            </a:r>
            <a:r>
              <a:rPr lang="es-ES" dirty="0" err="1"/>
              <a:t>flight</a:t>
            </a:r>
            <a:r>
              <a:rPr lang="es-ES" dirty="0"/>
              <a:t> </a:t>
            </a:r>
            <a:r>
              <a:rPr lang="es-ES" dirty="0" err="1"/>
              <a:t>is</a:t>
            </a:r>
            <a:r>
              <a:rPr lang="es-ES" dirty="0"/>
              <a:t> </a:t>
            </a:r>
            <a:r>
              <a:rPr lang="es-ES" dirty="0" err="1"/>
              <a:t>booked</a:t>
            </a:r>
            <a:r>
              <a:rPr lang="es-ES" dirty="0"/>
              <a:t> and </a:t>
            </a:r>
            <a:r>
              <a:rPr lang="es-ES" dirty="0" err="1"/>
              <a:t>when</a:t>
            </a:r>
            <a:r>
              <a:rPr lang="es-ES" dirty="0"/>
              <a:t> </a:t>
            </a:r>
            <a:r>
              <a:rPr lang="es-ES" dirty="0" err="1"/>
              <a:t>the</a:t>
            </a:r>
            <a:r>
              <a:rPr lang="es-ES" dirty="0"/>
              <a:t> </a:t>
            </a:r>
            <a:r>
              <a:rPr lang="es-ES" dirty="0" err="1"/>
              <a:t>journey</a:t>
            </a:r>
            <a:r>
              <a:rPr lang="es-ES" dirty="0"/>
              <a:t> </a:t>
            </a:r>
            <a:r>
              <a:rPr lang="es-ES" dirty="0" err="1"/>
              <a:t>takes</a:t>
            </a:r>
            <a:r>
              <a:rPr lang="es-ES" dirty="0"/>
              <a:t> place.</a:t>
            </a:r>
            <a:br>
              <a:rPr lang="es-ES" dirty="0"/>
            </a:br>
            <a:endParaRPr lang="es-ES" dirty="0"/>
          </a:p>
          <a:p>
            <a:r>
              <a:rPr lang="es-ES" dirty="0" err="1"/>
              <a:t>This</a:t>
            </a:r>
            <a:r>
              <a:rPr lang="es-ES" dirty="0"/>
              <a:t> </a:t>
            </a:r>
            <a:r>
              <a:rPr lang="es-ES" dirty="0" err="1"/>
              <a:t>is</a:t>
            </a:r>
            <a:r>
              <a:rPr lang="es-ES" dirty="0"/>
              <a:t> </a:t>
            </a:r>
            <a:r>
              <a:rPr lang="es-ES" dirty="0" err="1"/>
              <a:t>driven</a:t>
            </a:r>
            <a:r>
              <a:rPr lang="es-ES" dirty="0"/>
              <a:t> </a:t>
            </a:r>
            <a:r>
              <a:rPr lang="es-ES" dirty="0" err="1"/>
              <a:t>by</a:t>
            </a:r>
            <a:r>
              <a:rPr lang="es-ES" dirty="0"/>
              <a:t> </a:t>
            </a:r>
            <a:r>
              <a:rPr lang="es-ES" dirty="0" err="1"/>
              <a:t>two</a:t>
            </a:r>
            <a:r>
              <a:rPr lang="es-ES" dirty="0"/>
              <a:t> </a:t>
            </a:r>
            <a:r>
              <a:rPr lang="es-ES" dirty="0" err="1"/>
              <a:t>factors</a:t>
            </a:r>
            <a:r>
              <a:rPr lang="es-ES" dirty="0"/>
              <a:t> </a:t>
            </a:r>
            <a:r>
              <a:rPr lang="es-ES" dirty="0" err="1"/>
              <a:t>that</a:t>
            </a:r>
            <a:r>
              <a:rPr lang="es-ES" dirty="0"/>
              <a:t> are </a:t>
            </a:r>
            <a:r>
              <a:rPr lang="es-ES" dirty="0" err="1"/>
              <a:t>both</a:t>
            </a:r>
            <a:r>
              <a:rPr lang="es-ES" dirty="0"/>
              <a:t> </a:t>
            </a:r>
            <a:r>
              <a:rPr lang="es-ES" dirty="0" err="1"/>
              <a:t>politican</a:t>
            </a:r>
            <a:r>
              <a:rPr lang="es-ES" dirty="0"/>
              <a:t> and </a:t>
            </a:r>
            <a:r>
              <a:rPr lang="es-ES" dirty="0" err="1"/>
              <a:t>macroeconomic</a:t>
            </a:r>
            <a:r>
              <a:rPr lang="es-ES" dirty="0"/>
              <a:t> in </a:t>
            </a:r>
            <a:r>
              <a:rPr lang="es-ES" dirty="0" err="1"/>
              <a:t>nature</a:t>
            </a:r>
            <a:endParaRPr lang="es-ES" dirty="0"/>
          </a:p>
          <a:p>
            <a:pPr marL="171450" indent="-171450">
              <a:buFontTx/>
              <a:buChar char="-"/>
            </a:pPr>
            <a:r>
              <a:rPr lang="es-ES" dirty="0"/>
              <a:t>Visas: Visa </a:t>
            </a:r>
            <a:r>
              <a:rPr lang="es-ES" dirty="0" err="1"/>
              <a:t>requirements</a:t>
            </a:r>
            <a:r>
              <a:rPr lang="es-ES" dirty="0"/>
              <a:t> mean </a:t>
            </a:r>
            <a:r>
              <a:rPr lang="es-ES" dirty="0" err="1"/>
              <a:t>that</a:t>
            </a:r>
            <a:r>
              <a:rPr lang="es-ES" dirty="0"/>
              <a:t> a </a:t>
            </a:r>
            <a:r>
              <a:rPr lang="es-ES" dirty="0" err="1"/>
              <a:t>travellers</a:t>
            </a:r>
            <a:r>
              <a:rPr lang="es-ES" dirty="0"/>
              <a:t> Will </a:t>
            </a:r>
            <a:r>
              <a:rPr lang="es-ES" dirty="0" err="1"/>
              <a:t>not</a:t>
            </a:r>
            <a:r>
              <a:rPr lang="es-ES" dirty="0"/>
              <a:t> be </a:t>
            </a:r>
            <a:r>
              <a:rPr lang="es-ES" dirty="0" err="1"/>
              <a:t>willing</a:t>
            </a:r>
            <a:r>
              <a:rPr lang="es-ES" dirty="0"/>
              <a:t> </a:t>
            </a:r>
            <a:r>
              <a:rPr lang="es-ES" dirty="0" err="1"/>
              <a:t>to</a:t>
            </a:r>
            <a:r>
              <a:rPr lang="es-ES" dirty="0"/>
              <a:t> </a:t>
            </a:r>
            <a:r>
              <a:rPr lang="es-ES" dirty="0" err="1"/>
              <a:t>purchase</a:t>
            </a:r>
            <a:r>
              <a:rPr lang="es-ES" dirty="0"/>
              <a:t> a ticket </a:t>
            </a:r>
            <a:r>
              <a:rPr lang="es-ES" dirty="0" err="1"/>
              <a:t>until</a:t>
            </a:r>
            <a:r>
              <a:rPr lang="es-ES" dirty="0"/>
              <a:t> he/</a:t>
            </a:r>
            <a:r>
              <a:rPr lang="es-ES" dirty="0" err="1"/>
              <a:t>she</a:t>
            </a:r>
            <a:r>
              <a:rPr lang="es-ES" dirty="0"/>
              <a:t> </a:t>
            </a:r>
            <a:r>
              <a:rPr lang="es-ES" dirty="0" err="1"/>
              <a:t>is</a:t>
            </a:r>
            <a:r>
              <a:rPr lang="es-ES" dirty="0"/>
              <a:t> </a:t>
            </a:r>
            <a:r>
              <a:rPr lang="es-ES" dirty="0" err="1"/>
              <a:t>certain</a:t>
            </a:r>
            <a:r>
              <a:rPr lang="es-ES" dirty="0"/>
              <a:t> </a:t>
            </a:r>
            <a:r>
              <a:rPr lang="es-ES" dirty="0" err="1"/>
              <a:t>that</a:t>
            </a:r>
            <a:r>
              <a:rPr lang="es-ES" dirty="0"/>
              <a:t> </a:t>
            </a:r>
            <a:r>
              <a:rPr lang="es-ES" dirty="0" err="1"/>
              <a:t>the</a:t>
            </a:r>
            <a:r>
              <a:rPr lang="es-ES" dirty="0"/>
              <a:t> visa </a:t>
            </a:r>
            <a:r>
              <a:rPr lang="es-ES" dirty="0" err="1"/>
              <a:t>will</a:t>
            </a:r>
            <a:r>
              <a:rPr lang="es-ES" dirty="0"/>
              <a:t> be </a:t>
            </a:r>
            <a:r>
              <a:rPr lang="es-ES" dirty="0" err="1"/>
              <a:t>granted</a:t>
            </a:r>
            <a:r>
              <a:rPr lang="es-ES" dirty="0"/>
              <a:t>. So </a:t>
            </a:r>
            <a:r>
              <a:rPr lang="es-ES" dirty="0" err="1"/>
              <a:t>you</a:t>
            </a:r>
            <a:r>
              <a:rPr lang="es-ES" dirty="0"/>
              <a:t> Will </a:t>
            </a:r>
            <a:r>
              <a:rPr lang="es-ES" dirty="0" err="1"/>
              <a:t>find</a:t>
            </a:r>
            <a:r>
              <a:rPr lang="es-ES" dirty="0"/>
              <a:t> </a:t>
            </a:r>
            <a:r>
              <a:rPr lang="es-ES" dirty="0" err="1"/>
              <a:t>that</a:t>
            </a:r>
            <a:r>
              <a:rPr lang="es-ES" dirty="0"/>
              <a:t> </a:t>
            </a:r>
            <a:r>
              <a:rPr lang="es-ES" dirty="0" err="1"/>
              <a:t>travellers</a:t>
            </a:r>
            <a:r>
              <a:rPr lang="es-ES" dirty="0"/>
              <a:t> Will </a:t>
            </a:r>
            <a:r>
              <a:rPr lang="es-ES" dirty="0" err="1"/>
              <a:t>wait</a:t>
            </a:r>
            <a:r>
              <a:rPr lang="es-ES" dirty="0"/>
              <a:t> </a:t>
            </a:r>
            <a:r>
              <a:rPr lang="es-ES" dirty="0" err="1"/>
              <a:t>till</a:t>
            </a:r>
            <a:r>
              <a:rPr lang="es-ES" dirty="0"/>
              <a:t> </a:t>
            </a:r>
            <a:r>
              <a:rPr lang="es-ES" dirty="0" err="1"/>
              <a:t>theth</a:t>
            </a:r>
            <a:r>
              <a:rPr lang="es-ES" dirty="0"/>
              <a:t> </a:t>
            </a:r>
            <a:r>
              <a:rPr lang="es-ES" dirty="0" err="1"/>
              <a:t>hour</a:t>
            </a:r>
            <a:r>
              <a:rPr lang="es-ES" dirty="0"/>
              <a:t> </a:t>
            </a:r>
            <a:r>
              <a:rPr lang="es-ES" dirty="0" err="1"/>
              <a:t>before</a:t>
            </a:r>
            <a:r>
              <a:rPr lang="es-ES" dirty="0"/>
              <a:t> </a:t>
            </a:r>
            <a:r>
              <a:rPr lang="es-ES" dirty="0" err="1"/>
              <a:t>commiting</a:t>
            </a:r>
            <a:r>
              <a:rPr lang="es-ES" dirty="0"/>
              <a:t> </a:t>
            </a:r>
            <a:r>
              <a:rPr lang="es-ES" dirty="0" err="1"/>
              <a:t>any</a:t>
            </a:r>
            <a:r>
              <a:rPr lang="es-ES" dirty="0"/>
              <a:t> </a:t>
            </a:r>
            <a:r>
              <a:rPr lang="es-ES" dirty="0" err="1"/>
              <a:t>money</a:t>
            </a:r>
            <a:r>
              <a:rPr lang="es-ES" dirty="0"/>
              <a:t> </a:t>
            </a:r>
            <a:r>
              <a:rPr lang="es-ES" dirty="0" err="1"/>
              <a:t>to</a:t>
            </a:r>
            <a:r>
              <a:rPr lang="es-ES" dirty="0"/>
              <a:t> </a:t>
            </a:r>
            <a:r>
              <a:rPr lang="es-ES" dirty="0" err="1"/>
              <a:t>their</a:t>
            </a:r>
            <a:r>
              <a:rPr lang="es-ES" dirty="0"/>
              <a:t> </a:t>
            </a:r>
            <a:r>
              <a:rPr lang="es-ES" dirty="0" err="1"/>
              <a:t>jouney</a:t>
            </a:r>
            <a:endParaRPr lang="es-ES" dirty="0"/>
          </a:p>
          <a:p>
            <a:pPr marL="171450" indent="-171450">
              <a:buFontTx/>
              <a:buChar char="-"/>
            </a:pPr>
            <a:r>
              <a:rPr lang="es-ES" dirty="0" err="1"/>
              <a:t>Financial</a:t>
            </a:r>
            <a:r>
              <a:rPr lang="es-ES" dirty="0"/>
              <a:t>: </a:t>
            </a:r>
            <a:r>
              <a:rPr lang="es-ES" dirty="0" err="1"/>
              <a:t>The</a:t>
            </a:r>
            <a:r>
              <a:rPr lang="es-ES" dirty="0"/>
              <a:t> </a:t>
            </a:r>
            <a:r>
              <a:rPr lang="es-ES" dirty="0" err="1"/>
              <a:t>high</a:t>
            </a:r>
            <a:r>
              <a:rPr lang="es-ES" dirty="0"/>
              <a:t> </a:t>
            </a:r>
            <a:r>
              <a:rPr lang="es-ES" dirty="0" err="1"/>
              <a:t>cost</a:t>
            </a:r>
            <a:r>
              <a:rPr lang="es-ES" dirty="0"/>
              <a:t> </a:t>
            </a:r>
            <a:r>
              <a:rPr lang="es-ES" dirty="0" err="1"/>
              <a:t>of</a:t>
            </a:r>
            <a:r>
              <a:rPr lang="es-ES" dirty="0"/>
              <a:t> tickets </a:t>
            </a:r>
            <a:r>
              <a:rPr lang="es-ES" dirty="0" err="1"/>
              <a:t>means</a:t>
            </a:r>
            <a:r>
              <a:rPr lang="es-ES" dirty="0"/>
              <a:t> </a:t>
            </a:r>
            <a:r>
              <a:rPr lang="es-ES" dirty="0" err="1"/>
              <a:t>that</a:t>
            </a:r>
            <a:r>
              <a:rPr lang="es-ES" dirty="0"/>
              <a:t> </a:t>
            </a:r>
            <a:r>
              <a:rPr lang="es-ES" dirty="0" err="1"/>
              <a:t>individuals</a:t>
            </a:r>
            <a:r>
              <a:rPr lang="es-ES" dirty="0"/>
              <a:t> Will </a:t>
            </a:r>
            <a:r>
              <a:rPr lang="es-ES" dirty="0" err="1"/>
              <a:t>have</a:t>
            </a:r>
            <a:r>
              <a:rPr lang="es-ES" dirty="0"/>
              <a:t> </a:t>
            </a:r>
            <a:r>
              <a:rPr lang="es-ES" dirty="0" err="1"/>
              <a:t>to</a:t>
            </a:r>
            <a:r>
              <a:rPr lang="es-ES" dirty="0"/>
              <a:t> </a:t>
            </a:r>
            <a:r>
              <a:rPr lang="es-ES" dirty="0" err="1"/>
              <a:t>save</a:t>
            </a:r>
            <a:r>
              <a:rPr lang="es-ES" dirty="0"/>
              <a:t> </a:t>
            </a:r>
            <a:r>
              <a:rPr lang="es-ES" dirty="0" err="1"/>
              <a:t>months</a:t>
            </a:r>
            <a:r>
              <a:rPr lang="es-ES" dirty="0"/>
              <a:t> </a:t>
            </a:r>
            <a:r>
              <a:rPr lang="es-ES" dirty="0" err="1"/>
              <a:t>worth</a:t>
            </a:r>
            <a:r>
              <a:rPr lang="es-ES" dirty="0"/>
              <a:t> </a:t>
            </a:r>
            <a:r>
              <a:rPr lang="es-ES" dirty="0" err="1"/>
              <a:t>of</a:t>
            </a:r>
            <a:r>
              <a:rPr lang="es-ES" dirty="0"/>
              <a:t> </a:t>
            </a:r>
            <a:r>
              <a:rPr lang="es-ES" dirty="0" err="1"/>
              <a:t>wages</a:t>
            </a:r>
            <a:r>
              <a:rPr lang="es-ES" dirty="0"/>
              <a:t> </a:t>
            </a:r>
            <a:r>
              <a:rPr lang="es-ES" dirty="0" err="1"/>
              <a:t>before</a:t>
            </a:r>
            <a:r>
              <a:rPr lang="es-ES" dirty="0"/>
              <a:t> </a:t>
            </a:r>
            <a:r>
              <a:rPr lang="es-ES" dirty="0" err="1"/>
              <a:t>they</a:t>
            </a:r>
            <a:r>
              <a:rPr lang="es-ES" dirty="0"/>
              <a:t> can </a:t>
            </a:r>
            <a:r>
              <a:rPr lang="es-ES" dirty="0" err="1"/>
              <a:t>afford</a:t>
            </a:r>
            <a:r>
              <a:rPr lang="es-ES" dirty="0"/>
              <a:t> </a:t>
            </a:r>
            <a:r>
              <a:rPr lang="es-ES" dirty="0" err="1"/>
              <a:t>an</a:t>
            </a:r>
            <a:r>
              <a:rPr lang="es-ES" dirty="0"/>
              <a:t> air ticket. </a:t>
            </a:r>
          </a:p>
          <a:p>
            <a:pPr marL="171450" indent="-171450">
              <a:buFontTx/>
              <a:buChar char="-"/>
            </a:pPr>
            <a:endParaRPr lang="es-ES" dirty="0"/>
          </a:p>
          <a:p>
            <a:pPr marL="0" indent="0">
              <a:buFontTx/>
              <a:buNone/>
            </a:pPr>
            <a:r>
              <a:rPr lang="es-ES" dirty="0" err="1"/>
              <a:t>Shorter</a:t>
            </a:r>
            <a:r>
              <a:rPr lang="es-ES" dirty="0"/>
              <a:t> lead times mean </a:t>
            </a:r>
            <a:r>
              <a:rPr lang="es-ES" dirty="0" err="1"/>
              <a:t>that</a:t>
            </a:r>
            <a:r>
              <a:rPr lang="es-ES" dirty="0"/>
              <a:t> Airlines and/</a:t>
            </a:r>
            <a:r>
              <a:rPr lang="es-ES" dirty="0" err="1"/>
              <a:t>or</a:t>
            </a:r>
            <a:r>
              <a:rPr lang="es-ES" dirty="0"/>
              <a:t> </a:t>
            </a:r>
            <a:r>
              <a:rPr lang="es-ES" dirty="0" err="1"/>
              <a:t>hotels</a:t>
            </a:r>
            <a:r>
              <a:rPr lang="es-ES" dirty="0"/>
              <a:t> </a:t>
            </a:r>
            <a:r>
              <a:rPr lang="es-ES" dirty="0" err="1"/>
              <a:t>have</a:t>
            </a:r>
            <a:r>
              <a:rPr lang="es-ES" dirty="0"/>
              <a:t> a </a:t>
            </a:r>
            <a:r>
              <a:rPr lang="es-ES" dirty="0" err="1"/>
              <a:t>much</a:t>
            </a:r>
            <a:r>
              <a:rPr lang="es-ES" dirty="0"/>
              <a:t> </a:t>
            </a:r>
            <a:r>
              <a:rPr lang="es-ES" dirty="0" err="1"/>
              <a:t>bigger</a:t>
            </a:r>
            <a:r>
              <a:rPr lang="es-ES" dirty="0"/>
              <a:t> </a:t>
            </a:r>
            <a:r>
              <a:rPr lang="es-ES" dirty="0" err="1"/>
              <a:t>challenge</a:t>
            </a:r>
            <a:r>
              <a:rPr lang="es-ES" dirty="0"/>
              <a:t> </a:t>
            </a:r>
            <a:r>
              <a:rPr lang="es-ES" dirty="0" err="1"/>
              <a:t>trying</a:t>
            </a:r>
            <a:r>
              <a:rPr lang="es-ES" dirty="0"/>
              <a:t> </a:t>
            </a:r>
            <a:r>
              <a:rPr lang="es-ES" dirty="0" err="1"/>
              <a:t>to</a:t>
            </a:r>
            <a:r>
              <a:rPr lang="es-ES" dirty="0"/>
              <a:t> </a:t>
            </a:r>
            <a:r>
              <a:rPr lang="es-ES" dirty="0" err="1"/>
              <a:t>forecast</a:t>
            </a:r>
            <a:r>
              <a:rPr lang="es-ES" dirty="0"/>
              <a:t> </a:t>
            </a:r>
            <a:r>
              <a:rPr lang="es-ES" dirty="0" err="1"/>
              <a:t>demand</a:t>
            </a:r>
            <a:r>
              <a:rPr lang="es-ES" dirty="0"/>
              <a:t> </a:t>
            </a:r>
            <a:r>
              <a:rPr lang="es-ES" dirty="0" err="1"/>
              <a:t>for</a:t>
            </a:r>
            <a:r>
              <a:rPr lang="es-ES" dirty="0"/>
              <a:t> </a:t>
            </a:r>
            <a:r>
              <a:rPr lang="es-ES" dirty="0" err="1"/>
              <a:t>their</a:t>
            </a:r>
            <a:r>
              <a:rPr lang="es-ES" dirty="0"/>
              <a:t> </a:t>
            </a:r>
            <a:r>
              <a:rPr lang="es-ES" dirty="0" err="1"/>
              <a:t>services</a:t>
            </a:r>
            <a:r>
              <a:rPr lang="es-ES" dirty="0"/>
              <a:t>. And </a:t>
            </a:r>
            <a:r>
              <a:rPr lang="es-ES" dirty="0" err="1"/>
              <a:t>this</a:t>
            </a:r>
            <a:r>
              <a:rPr lang="es-ES" dirty="0"/>
              <a:t> </a:t>
            </a:r>
            <a:r>
              <a:rPr lang="es-ES" dirty="0" err="1"/>
              <a:t>obviously</a:t>
            </a:r>
            <a:r>
              <a:rPr lang="es-ES" dirty="0"/>
              <a:t> has </a:t>
            </a:r>
            <a:r>
              <a:rPr lang="es-ES" dirty="0" err="1"/>
              <a:t>an</a:t>
            </a:r>
            <a:r>
              <a:rPr lang="es-ES" dirty="0"/>
              <a:t> </a:t>
            </a:r>
            <a:r>
              <a:rPr lang="es-ES" dirty="0" err="1"/>
              <a:t>impact</a:t>
            </a:r>
            <a:r>
              <a:rPr lang="es-ES" dirty="0"/>
              <a:t> </a:t>
            </a:r>
            <a:r>
              <a:rPr lang="es-ES" dirty="0" err="1"/>
              <a:t>on</a:t>
            </a:r>
            <a:r>
              <a:rPr lang="es-ES" dirty="0"/>
              <a:t> </a:t>
            </a:r>
            <a:r>
              <a:rPr lang="es-ES" dirty="0" err="1"/>
              <a:t>revneue</a:t>
            </a:r>
            <a:r>
              <a:rPr lang="es-ES" dirty="0"/>
              <a:t> and </a:t>
            </a:r>
            <a:r>
              <a:rPr lang="es-ES" dirty="0" err="1"/>
              <a:t>cost</a:t>
            </a:r>
            <a:r>
              <a:rPr lang="es-ES" dirty="0"/>
              <a:t> </a:t>
            </a:r>
            <a:r>
              <a:rPr lang="es-ES" dirty="0" err="1"/>
              <a:t>optimization</a:t>
            </a:r>
            <a:r>
              <a:rPr lang="es-ES" dirty="0"/>
              <a:t> </a:t>
            </a:r>
            <a:r>
              <a:rPr lang="es-ES" dirty="0" err="1"/>
              <a:t>for</a:t>
            </a:r>
            <a:r>
              <a:rPr lang="es-ES" dirty="0"/>
              <a:t> </a:t>
            </a:r>
            <a:r>
              <a:rPr lang="es-ES" dirty="0" err="1"/>
              <a:t>these</a:t>
            </a:r>
            <a:r>
              <a:rPr lang="es-ES" dirty="0"/>
              <a:t> </a:t>
            </a:r>
            <a:r>
              <a:rPr lang="es-ES" dirty="0" err="1"/>
              <a:t>service</a:t>
            </a:r>
            <a:r>
              <a:rPr lang="es-ES" dirty="0"/>
              <a:t> </a:t>
            </a:r>
            <a:r>
              <a:rPr lang="es-ES" dirty="0" err="1"/>
              <a:t>providers</a:t>
            </a:r>
            <a:r>
              <a:rPr lang="es-ES" dirty="0"/>
              <a:t>. </a:t>
            </a:r>
          </a:p>
          <a:p>
            <a:pPr marL="0" indent="0">
              <a:buFontTx/>
              <a:buNone/>
            </a:pPr>
            <a:r>
              <a:rPr lang="es-ES" dirty="0"/>
              <a:t>Alos facilites </a:t>
            </a:r>
            <a:r>
              <a:rPr lang="es-ES" dirty="0" err="1"/>
              <a:t>like</a:t>
            </a:r>
            <a:r>
              <a:rPr lang="es-ES" dirty="0"/>
              <a:t> </a:t>
            </a:r>
            <a:r>
              <a:rPr lang="es-ES" dirty="0" err="1"/>
              <a:t>airports</a:t>
            </a:r>
            <a:r>
              <a:rPr lang="es-ES" dirty="0"/>
              <a:t> Will </a:t>
            </a:r>
            <a:r>
              <a:rPr lang="es-ES" dirty="0" err="1"/>
              <a:t>have</a:t>
            </a:r>
            <a:r>
              <a:rPr lang="es-ES" dirty="0"/>
              <a:t> a </a:t>
            </a:r>
            <a:r>
              <a:rPr lang="es-ES" dirty="0" err="1"/>
              <a:t>difficult</a:t>
            </a:r>
            <a:r>
              <a:rPr lang="es-ES" dirty="0"/>
              <a:t> time </a:t>
            </a:r>
            <a:r>
              <a:rPr lang="es-ES" dirty="0" err="1"/>
              <a:t>with</a:t>
            </a:r>
            <a:r>
              <a:rPr lang="es-ES" dirty="0"/>
              <a:t> </a:t>
            </a:r>
            <a:r>
              <a:rPr lang="es-ES" dirty="0" err="1"/>
              <a:t>resource</a:t>
            </a:r>
            <a:r>
              <a:rPr lang="es-ES" dirty="0"/>
              <a:t> </a:t>
            </a:r>
            <a:r>
              <a:rPr lang="es-ES" dirty="0" err="1"/>
              <a:t>planning</a:t>
            </a:r>
            <a:r>
              <a:rPr lang="es-ES" dirty="0"/>
              <a:t>. </a:t>
            </a:r>
          </a:p>
          <a:p>
            <a:pPr marL="0" indent="0">
              <a:buFontTx/>
              <a:buNone/>
            </a:pPr>
            <a:endParaRPr lang="es-ES" dirty="0"/>
          </a:p>
          <a:p>
            <a:pPr marL="0" indent="0">
              <a:buFontTx/>
              <a:buNone/>
            </a:pPr>
            <a:r>
              <a:rPr lang="es-ES" dirty="0" err="1"/>
              <a:t>Hence</a:t>
            </a:r>
            <a:r>
              <a:rPr lang="es-ES" dirty="0"/>
              <a:t> </a:t>
            </a:r>
            <a:r>
              <a:rPr lang="es-ES" dirty="0" err="1"/>
              <a:t>it</a:t>
            </a:r>
            <a:r>
              <a:rPr lang="es-ES" dirty="0"/>
              <a:t> </a:t>
            </a:r>
            <a:r>
              <a:rPr lang="es-ES" dirty="0" err="1"/>
              <a:t>is</a:t>
            </a:r>
            <a:r>
              <a:rPr lang="es-ES" dirty="0"/>
              <a:t> </a:t>
            </a:r>
            <a:r>
              <a:rPr lang="es-ES" dirty="0" err="1"/>
              <a:t>not</a:t>
            </a:r>
            <a:r>
              <a:rPr lang="es-ES" dirty="0"/>
              <a:t> </a:t>
            </a:r>
            <a:r>
              <a:rPr lang="es-ES" dirty="0" err="1"/>
              <a:t>enough</a:t>
            </a:r>
            <a:r>
              <a:rPr lang="es-ES" dirty="0"/>
              <a:t> </a:t>
            </a:r>
            <a:r>
              <a:rPr lang="es-ES" dirty="0" err="1"/>
              <a:t>to</a:t>
            </a:r>
            <a:r>
              <a:rPr lang="es-ES" dirty="0"/>
              <a:t> </a:t>
            </a:r>
            <a:r>
              <a:rPr lang="es-ES" dirty="0" err="1"/>
              <a:t>rely</a:t>
            </a:r>
            <a:r>
              <a:rPr lang="es-ES" dirty="0"/>
              <a:t> </a:t>
            </a:r>
            <a:r>
              <a:rPr lang="es-ES" dirty="0" err="1"/>
              <a:t>on</a:t>
            </a:r>
            <a:r>
              <a:rPr lang="es-ES" dirty="0"/>
              <a:t> </a:t>
            </a:r>
            <a:r>
              <a:rPr lang="es-ES" dirty="0" err="1"/>
              <a:t>historical</a:t>
            </a:r>
            <a:r>
              <a:rPr lang="es-ES" dirty="0"/>
              <a:t> data alone </a:t>
            </a:r>
            <a:r>
              <a:rPr lang="es-ES" dirty="0" err="1"/>
              <a:t>for</a:t>
            </a:r>
            <a:r>
              <a:rPr lang="es-ES" dirty="0"/>
              <a:t> </a:t>
            </a:r>
            <a:r>
              <a:rPr lang="es-ES" dirty="0" err="1"/>
              <a:t>strategic</a:t>
            </a:r>
            <a:r>
              <a:rPr lang="es-ES" dirty="0"/>
              <a:t> </a:t>
            </a:r>
            <a:r>
              <a:rPr lang="es-ES" dirty="0" err="1"/>
              <a:t>planning</a:t>
            </a:r>
            <a:r>
              <a:rPr lang="es-ES" dirty="0"/>
              <a:t>. Forward </a:t>
            </a:r>
            <a:r>
              <a:rPr lang="es-ES" dirty="0" err="1"/>
              <a:t>looking</a:t>
            </a:r>
            <a:r>
              <a:rPr lang="es-ES" dirty="0"/>
              <a:t> real time data </a:t>
            </a:r>
            <a:r>
              <a:rPr lang="es-ES" dirty="0" err="1"/>
              <a:t>is</a:t>
            </a:r>
            <a:r>
              <a:rPr lang="es-ES" dirty="0"/>
              <a:t> a crucial </a:t>
            </a:r>
            <a:r>
              <a:rPr lang="es-ES" dirty="0" err="1"/>
              <a:t>investment</a:t>
            </a:r>
            <a:r>
              <a:rPr lang="es-ES" dirty="0"/>
              <a:t> </a:t>
            </a:r>
            <a:r>
              <a:rPr lang="es-ES" dirty="0" err="1"/>
              <a:t>for</a:t>
            </a:r>
            <a:r>
              <a:rPr lang="es-ES" dirty="0"/>
              <a:t> </a:t>
            </a:r>
            <a:r>
              <a:rPr lang="es-ES" dirty="0" err="1"/>
              <a:t>the</a:t>
            </a:r>
            <a:r>
              <a:rPr lang="es-ES" dirty="0"/>
              <a:t> </a:t>
            </a:r>
            <a:r>
              <a:rPr lang="es-ES" dirty="0" err="1"/>
              <a:t>development</a:t>
            </a:r>
            <a:r>
              <a:rPr lang="es-ES" dirty="0"/>
              <a:t> </a:t>
            </a:r>
            <a:r>
              <a:rPr lang="es-ES" dirty="0" err="1"/>
              <a:t>of</a:t>
            </a:r>
            <a:r>
              <a:rPr lang="es-ES" dirty="0"/>
              <a:t> air </a:t>
            </a:r>
            <a:r>
              <a:rPr lang="es-ES" dirty="0" err="1"/>
              <a:t>connectivity</a:t>
            </a:r>
            <a:r>
              <a:rPr lang="es-ES" dirty="0"/>
              <a:t>. </a:t>
            </a:r>
          </a:p>
        </p:txBody>
      </p:sp>
      <p:sp>
        <p:nvSpPr>
          <p:cNvPr id="4" name="Slide Number Placeholder 3"/>
          <p:cNvSpPr>
            <a:spLocks noGrp="1"/>
          </p:cNvSpPr>
          <p:nvPr>
            <p:ph type="sldNum" sz="quarter" idx="5"/>
          </p:nvPr>
        </p:nvSpPr>
        <p:spPr/>
        <p:txBody>
          <a:bodyPr/>
          <a:lstStyle/>
          <a:p>
            <a:fld id="{325334A2-7BF0-48D4-A2D8-5B9127FD49FC}" type="slidenum">
              <a:rPr lang="en-GB" smtClean="0"/>
              <a:t>12</a:t>
            </a:fld>
            <a:endParaRPr lang="en-GB"/>
          </a:p>
        </p:txBody>
      </p:sp>
    </p:spTree>
    <p:extLst>
      <p:ext uri="{BB962C8B-B14F-4D97-AF65-F5344CB8AC3E}">
        <p14:creationId xmlns:p14="http://schemas.microsoft.com/office/powerpoint/2010/main" val="3901588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err="1">
                <a:effectLst/>
                <a:latin typeface="Calibri" panose="020F0502020204030204" pitchFamily="34" charset="0"/>
                <a:ea typeface="Calibri" panose="020F0502020204030204" pitchFamily="34" charset="0"/>
                <a:cs typeface="Arial" panose="020B0604020202020204" pitchFamily="34" charset="0"/>
              </a:rPr>
              <a:t>Now</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turning</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to</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aeropolitical</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factors</a:t>
            </a: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17642" rtl="0" eaLnBrk="1" fontAlgn="auto" latinLnBrk="0" hangingPunct="1">
              <a:lnSpc>
                <a:spcPct val="100000"/>
              </a:lnSpc>
              <a:spcBef>
                <a:spcPts val="0"/>
              </a:spcBef>
              <a:spcAft>
                <a:spcPts val="0"/>
              </a:spcAft>
              <a:buClrTx/>
              <a:buSzTx/>
              <a:buFontTx/>
              <a:buNone/>
              <a:tabLst/>
              <a:defRPr/>
            </a:pPr>
            <a:fld id="{4D9F2822-C1DB-4CD6-8033-43F37D1868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17642"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3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 topic not often discussed is the matter of blocked funds in Africa. At present 66% of all blocked funds worldwide are in Africa.</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err="1">
                <a:effectLst/>
                <a:latin typeface="Calibri" panose="020F0502020204030204" pitchFamily="34" charset="0"/>
                <a:ea typeface="Calibri" panose="020F0502020204030204" pitchFamily="34" charset="0"/>
                <a:cs typeface="Times New Roman" panose="02020603050405020304" pitchFamily="18" charset="0"/>
              </a:rPr>
              <a:t>Blocoked</a:t>
            </a:r>
            <a:r>
              <a:rPr lang="en-US" sz="1800" dirty="0">
                <a:effectLst/>
                <a:latin typeface="Calibri" panose="020F0502020204030204" pitchFamily="34" charset="0"/>
                <a:ea typeface="Calibri" panose="020F0502020204030204" pitchFamily="34" charset="0"/>
                <a:cs typeface="Times New Roman" panose="02020603050405020304" pitchFamily="18" charset="0"/>
              </a:rPr>
              <a:t> funds not only reduce confidence in African financial systems, it acts to discourage airlines from establishing new services and existing ones from increasing services.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This again creates a vicious feedback loop of scarcity of connectivity options. </a:t>
            </a:r>
          </a:p>
        </p:txBody>
      </p:sp>
      <p:sp>
        <p:nvSpPr>
          <p:cNvPr id="4" name="Slide Number Placeholder 3"/>
          <p:cNvSpPr>
            <a:spLocks noGrp="1"/>
          </p:cNvSpPr>
          <p:nvPr>
            <p:ph type="sldNum" sz="quarter" idx="5"/>
          </p:nvPr>
        </p:nvSpPr>
        <p:spPr/>
        <p:txBody>
          <a:bodyPr/>
          <a:lstStyle/>
          <a:p>
            <a:fld id="{C7AF5D1C-B4F5-4907-AECF-25BFCB4027BB}" type="slidenum">
              <a:rPr lang="en-US" smtClean="0"/>
              <a:t>14</a:t>
            </a:fld>
            <a:endParaRPr lang="en-US"/>
          </a:p>
        </p:txBody>
      </p:sp>
    </p:spTree>
    <p:extLst>
      <p:ext uri="{BB962C8B-B14F-4D97-AF65-F5344CB8AC3E}">
        <p14:creationId xmlns:p14="http://schemas.microsoft.com/office/powerpoint/2010/main" val="1620626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we´re dealing with doom and gloom, let´s also address the topic of the war in Ukraine and its consequences. Globally airfares have been increasing as a result of rising energy prices and the resultant inflationary pressures. </a:t>
            </a: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in Africa we see a much more exponential increase in air fares which is exacerbated by the limited connectivity options. As opposed, the EU has only seen an increase half that seen in Africa.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Promisingly energy prices have begun to normalize and we should start seeing price pressures begin to alleviate.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7AF5D1C-B4F5-4907-AECF-25BFCB4027BB}" type="slidenum">
              <a:rPr lang="en-US" smtClean="0"/>
              <a:t>15</a:t>
            </a:fld>
            <a:endParaRPr lang="en-US"/>
          </a:p>
        </p:txBody>
      </p:sp>
    </p:spTree>
    <p:extLst>
      <p:ext uri="{BB962C8B-B14F-4D97-AF65-F5344CB8AC3E}">
        <p14:creationId xmlns:p14="http://schemas.microsoft.com/office/powerpoint/2010/main" val="3506542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While on the topic of limited connectivity and rising airfares, I believe that Africa has golden opportunity with SAATM. As we can see here, one of the immediate benefits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wheihc</a:t>
            </a:r>
            <a:r>
              <a:rPr lang="en-US" sz="1800" dirty="0">
                <a:effectLst/>
                <a:latin typeface="Calibri" panose="020F0502020204030204" pitchFamily="34" charset="0"/>
                <a:ea typeface="Calibri" panose="020F0502020204030204" pitchFamily="34" charset="0"/>
                <a:cs typeface="Times New Roman" panose="02020603050405020304" pitchFamily="18" charset="0"/>
              </a:rPr>
              <a:t> we would ALL like to see soon is a reduction of airfares- which will mean more disposable income that can be used on other leisure related services such as hotels and tours.</a:t>
            </a:r>
          </a:p>
        </p:txBody>
      </p:sp>
      <p:sp>
        <p:nvSpPr>
          <p:cNvPr id="4" name="Slide Number Placeholder 3"/>
          <p:cNvSpPr>
            <a:spLocks noGrp="1"/>
          </p:cNvSpPr>
          <p:nvPr>
            <p:ph type="sldNum" sz="quarter" idx="5"/>
          </p:nvPr>
        </p:nvSpPr>
        <p:spPr/>
        <p:txBody>
          <a:bodyPr/>
          <a:lstStyle/>
          <a:p>
            <a:fld id="{C7AF5D1C-B4F5-4907-AECF-25BFCB4027BB}" type="slidenum">
              <a:rPr lang="en-US" smtClean="0"/>
              <a:t>16</a:t>
            </a:fld>
            <a:endParaRPr lang="en-US"/>
          </a:p>
        </p:txBody>
      </p:sp>
    </p:spTree>
    <p:extLst>
      <p:ext uri="{BB962C8B-B14F-4D97-AF65-F5344CB8AC3E}">
        <p14:creationId xmlns:p14="http://schemas.microsoft.com/office/powerpoint/2010/main" val="3323875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268000 people could be pulled out of unemployment and into the tax base.  we can strengthen our tourism industry with much needed skills </a:t>
            </a:r>
          </a:p>
        </p:txBody>
      </p:sp>
      <p:sp>
        <p:nvSpPr>
          <p:cNvPr id="4" name="Slide Number Placeholder 3"/>
          <p:cNvSpPr>
            <a:spLocks noGrp="1"/>
          </p:cNvSpPr>
          <p:nvPr>
            <p:ph type="sldNum" sz="quarter" idx="5"/>
          </p:nvPr>
        </p:nvSpPr>
        <p:spPr/>
        <p:txBody>
          <a:bodyPr/>
          <a:lstStyle/>
          <a:p>
            <a:fld id="{C7AF5D1C-B4F5-4907-AECF-25BFCB4027BB}" type="slidenum">
              <a:rPr lang="en-US" smtClean="0"/>
              <a:t>17</a:t>
            </a:fld>
            <a:endParaRPr lang="en-US"/>
          </a:p>
        </p:txBody>
      </p:sp>
    </p:spTree>
    <p:extLst>
      <p:ext uri="{BB962C8B-B14F-4D97-AF65-F5344CB8AC3E}">
        <p14:creationId xmlns:p14="http://schemas.microsoft.com/office/powerpoint/2010/main" val="1483476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inject at least 4 billion into the African economy. Much needed capital that can be funneled towards infrastructure investments and education. Therefore creating 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multipier</a:t>
            </a:r>
            <a:r>
              <a:rPr lang="en-US" sz="1800" dirty="0">
                <a:effectLst/>
                <a:latin typeface="Calibri" panose="020F0502020204030204" pitchFamily="34" charset="0"/>
                <a:ea typeface="Calibri" panose="020F0502020204030204" pitchFamily="34" charset="0"/>
                <a:cs typeface="Times New Roman" panose="02020603050405020304" pitchFamily="18" charset="0"/>
              </a:rPr>
              <a:t> effect that will only increase this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contributon</a:t>
            </a:r>
            <a:r>
              <a:rPr lang="en-US" sz="1800" dirty="0">
                <a:effectLst/>
                <a:latin typeface="Calibri" panose="020F0502020204030204" pitchFamily="34" charset="0"/>
                <a:ea typeface="Calibri" panose="020F0502020204030204" pitchFamily="34" charset="0"/>
                <a:cs typeface="Times New Roman" panose="02020603050405020304" pitchFamily="18" charset="0"/>
              </a:rPr>
              <a:t> over time </a:t>
            </a:r>
          </a:p>
        </p:txBody>
      </p:sp>
      <p:sp>
        <p:nvSpPr>
          <p:cNvPr id="4" name="Slide Number Placeholder 3"/>
          <p:cNvSpPr>
            <a:spLocks noGrp="1"/>
          </p:cNvSpPr>
          <p:nvPr>
            <p:ph type="sldNum" sz="quarter" idx="5"/>
          </p:nvPr>
        </p:nvSpPr>
        <p:spPr/>
        <p:txBody>
          <a:bodyPr/>
          <a:lstStyle/>
          <a:p>
            <a:fld id="{C7AF5D1C-B4F5-4907-AECF-25BFCB4027BB}" type="slidenum">
              <a:rPr lang="en-US" smtClean="0"/>
              <a:t>18</a:t>
            </a:fld>
            <a:endParaRPr lang="en-US"/>
          </a:p>
        </p:txBody>
      </p:sp>
    </p:spTree>
    <p:extLst>
      <p:ext uri="{BB962C8B-B14F-4D97-AF65-F5344CB8AC3E}">
        <p14:creationId xmlns:p14="http://schemas.microsoft.com/office/powerpoint/2010/main" val="3525887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err="1">
                <a:effectLst/>
                <a:latin typeface="Calibri" panose="020F0502020204030204" pitchFamily="34" charset="0"/>
                <a:ea typeface="Calibri" panose="020F0502020204030204" pitchFamily="34" charset="0"/>
                <a:cs typeface="Arial" panose="020B0604020202020204" pitchFamily="34" charset="0"/>
              </a:rPr>
              <a:t>Now</a:t>
            </a:r>
            <a:r>
              <a:rPr lang="es-ES" sz="1800" dirty="0">
                <a:effectLst/>
                <a:latin typeface="Calibri" panose="020F0502020204030204" pitchFamily="34" charset="0"/>
                <a:ea typeface="Calibri" panose="020F0502020204030204" pitchFamily="34" charset="0"/>
                <a:cs typeface="Arial" panose="020B0604020202020204" pitchFamily="34" charset="0"/>
              </a:rPr>
              <a:t> onto </a:t>
            </a:r>
            <a:r>
              <a:rPr lang="es-ES" sz="1800" dirty="0" err="1">
                <a:effectLst/>
                <a:latin typeface="Calibri" panose="020F0502020204030204" pitchFamily="34" charset="0"/>
                <a:ea typeface="Calibri" panose="020F0502020204030204" pitchFamily="34" charset="0"/>
                <a:cs typeface="Arial" panose="020B0604020202020204" pitchFamily="34" charset="0"/>
              </a:rPr>
              <a:t>the</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biggest</a:t>
            </a:r>
            <a:r>
              <a:rPr lang="es-ES" sz="1800" dirty="0">
                <a:effectLst/>
                <a:latin typeface="Calibri" panose="020F0502020204030204" pitchFamily="34" charset="0"/>
                <a:ea typeface="Calibri" panose="020F0502020204030204" pitchFamily="34" charset="0"/>
                <a:cs typeface="Arial" panose="020B0604020202020204" pitchFamily="34" charset="0"/>
              </a:rPr>
              <a:t> and </a:t>
            </a:r>
            <a:r>
              <a:rPr lang="es-ES" sz="1800" dirty="0" err="1">
                <a:effectLst/>
                <a:latin typeface="Calibri" panose="020F0502020204030204" pitchFamily="34" charset="0"/>
                <a:ea typeface="Calibri" panose="020F0502020204030204" pitchFamily="34" charset="0"/>
                <a:cs typeface="Arial" panose="020B0604020202020204" pitchFamily="34" charset="0"/>
              </a:rPr>
              <a:t>sometimes</a:t>
            </a:r>
            <a:r>
              <a:rPr lang="es-ES" sz="1800" dirty="0">
                <a:effectLst/>
                <a:latin typeface="Calibri" panose="020F0502020204030204" pitchFamily="34" charset="0"/>
                <a:ea typeface="Calibri" panose="020F0502020204030204" pitchFamily="34" charset="0"/>
                <a:cs typeface="Arial" panose="020B0604020202020204" pitchFamily="34" charset="0"/>
              </a:rPr>
              <a:t> controversial </a:t>
            </a:r>
            <a:r>
              <a:rPr lang="es-ES" sz="1800" dirty="0" err="1">
                <a:effectLst/>
                <a:latin typeface="Calibri" panose="020F0502020204030204" pitchFamily="34" charset="0"/>
                <a:ea typeface="Calibri" panose="020F0502020204030204" pitchFamily="34" charset="0"/>
                <a:cs typeface="Arial" panose="020B0604020202020204" pitchFamily="34" charset="0"/>
              </a:rPr>
              <a:t>topics</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of</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my</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generation</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sustainability</a:t>
            </a:r>
            <a:r>
              <a:rPr lang="es-ES" sz="1800" dirty="0">
                <a:effectLst/>
                <a:latin typeface="Calibri" panose="020F0502020204030204" pitchFamily="34" charset="0"/>
                <a:ea typeface="Calibri" panose="020F0502020204030204" pitchFamily="34" charset="0"/>
                <a:cs typeface="Arial" panose="020B0604020202020204" pitchFamily="34" charset="0"/>
              </a:rPr>
              <a:t>. </a:t>
            </a:r>
            <a:br>
              <a:rPr lang="es-ES" sz="1800" dirty="0">
                <a:effectLst/>
                <a:latin typeface="Calibri" panose="020F0502020204030204" pitchFamily="34" charset="0"/>
                <a:ea typeface="Calibri" panose="020F0502020204030204" pitchFamily="34" charset="0"/>
                <a:cs typeface="Arial" panose="020B0604020202020204" pitchFamily="34" charset="0"/>
              </a:rPr>
            </a:br>
            <a:r>
              <a:rPr lang="es-ES" sz="1800" dirty="0" err="1">
                <a:effectLst/>
                <a:latin typeface="Calibri" panose="020F0502020204030204" pitchFamily="34" charset="0"/>
                <a:ea typeface="Calibri" panose="020F0502020204030204" pitchFamily="34" charset="0"/>
                <a:cs typeface="Arial" panose="020B0604020202020204" pitchFamily="34" charset="0"/>
              </a:rPr>
              <a:t>Now</a:t>
            </a:r>
            <a:r>
              <a:rPr lang="es-ES" sz="1800" dirty="0">
                <a:effectLst/>
                <a:latin typeface="Calibri" panose="020F0502020204030204" pitchFamily="34" charset="0"/>
                <a:ea typeface="Calibri" panose="020F0502020204030204" pitchFamily="34" charset="0"/>
                <a:cs typeface="Arial" panose="020B0604020202020204" pitchFamily="34" charset="0"/>
              </a:rPr>
              <a:t> I am </a:t>
            </a:r>
            <a:r>
              <a:rPr lang="es-ES" sz="1800" dirty="0" err="1">
                <a:effectLst/>
                <a:latin typeface="Calibri" panose="020F0502020204030204" pitchFamily="34" charset="0"/>
                <a:ea typeface="Calibri" panose="020F0502020204030204" pitchFamily="34" charset="0"/>
                <a:cs typeface="Arial" panose="020B0604020202020204" pitchFamily="34" charset="0"/>
              </a:rPr>
              <a:t>not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going</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to</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tell</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you</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all</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that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you</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should</a:t>
            </a:r>
            <a:r>
              <a:rPr lang="es-ES" sz="1800" dirty="0">
                <a:effectLst/>
                <a:latin typeface="Calibri" panose="020F0502020204030204" pitchFamily="34" charset="0"/>
                <a:ea typeface="Calibri" panose="020F0502020204030204" pitchFamily="34" charset="0"/>
                <a:cs typeface="Arial" panose="020B0604020202020204" pitchFamily="34" charset="0"/>
              </a:rPr>
              <a:t> stop </a:t>
            </a:r>
            <a:r>
              <a:rPr lang="es-ES" sz="1800" dirty="0" err="1">
                <a:effectLst/>
                <a:latin typeface="Calibri" panose="020F0502020204030204" pitchFamily="34" charset="0"/>
                <a:ea typeface="Calibri" panose="020F0502020204030204" pitchFamily="34" charset="0"/>
                <a:cs typeface="Arial" panose="020B0604020202020204" pitchFamily="34" charset="0"/>
              </a:rPr>
              <a:t>flying</a:t>
            </a:r>
            <a:r>
              <a:rPr lang="es-ES" sz="1800" dirty="0">
                <a:effectLst/>
                <a:latin typeface="Calibri" panose="020F0502020204030204" pitchFamily="34" charset="0"/>
                <a:ea typeface="Calibri" panose="020F0502020204030204" pitchFamily="34" charset="0"/>
                <a:cs typeface="Arial" panose="020B0604020202020204" pitchFamily="34" charset="0"/>
              </a:rPr>
              <a:t> and </a:t>
            </a:r>
            <a:r>
              <a:rPr lang="es-ES" sz="1800" dirty="0" err="1">
                <a:effectLst/>
                <a:latin typeface="Calibri" panose="020F0502020204030204" pitchFamily="34" charset="0"/>
                <a:ea typeface="Calibri" panose="020F0502020204030204" pitchFamily="34" charset="0"/>
                <a:cs typeface="Arial" panose="020B0604020202020204" pitchFamily="34" charset="0"/>
              </a:rPr>
              <a:t>start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using</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your</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bicycles</a:t>
            </a:r>
            <a:r>
              <a:rPr lang="es-ES" sz="1800" dirty="0">
                <a:effectLst/>
                <a:latin typeface="Calibri" panose="020F0502020204030204" pitchFamily="34" charset="0"/>
                <a:ea typeface="Calibri" panose="020F0502020204030204" pitchFamily="34" charset="0"/>
                <a:cs typeface="Arial" panose="020B0604020202020204" pitchFamily="34" charset="0"/>
              </a:rPr>
              <a:t>. </a:t>
            </a:r>
            <a:br>
              <a:rPr lang="es-ES" sz="1800" dirty="0">
                <a:effectLst/>
                <a:latin typeface="Calibri" panose="020F0502020204030204" pitchFamily="34" charset="0"/>
                <a:ea typeface="Calibri" panose="020F0502020204030204" pitchFamily="34" charset="0"/>
                <a:cs typeface="Arial" panose="020B0604020202020204" pitchFamily="34" charset="0"/>
              </a:rPr>
            </a:br>
            <a:r>
              <a:rPr lang="es-ES" sz="1800" dirty="0" err="1">
                <a:effectLst/>
                <a:latin typeface="Calibri" panose="020F0502020204030204" pitchFamily="34" charset="0"/>
                <a:ea typeface="Calibri" panose="020F0502020204030204" pitchFamily="34" charset="0"/>
                <a:cs typeface="Arial" panose="020B0604020202020204" pitchFamily="34" charset="0"/>
              </a:rPr>
              <a:t>This</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isn´t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just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something</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for</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Europeand</a:t>
            </a:r>
            <a:r>
              <a:rPr lang="es-ES" sz="1800" dirty="0">
                <a:effectLst/>
                <a:latin typeface="Calibri" panose="020F0502020204030204" pitchFamily="34" charset="0"/>
                <a:ea typeface="Calibri" panose="020F0502020204030204" pitchFamily="34" charset="0"/>
                <a:cs typeface="Arial" panose="020B0604020202020204" pitchFamily="34" charset="0"/>
              </a:rPr>
              <a:t> and </a:t>
            </a:r>
            <a:r>
              <a:rPr lang="es-ES" sz="1800" dirty="0" err="1">
                <a:effectLst/>
                <a:latin typeface="Calibri" panose="020F0502020204030204" pitchFamily="34" charset="0"/>
                <a:ea typeface="Calibri" panose="020F0502020204030204" pitchFamily="34" charset="0"/>
                <a:cs typeface="Arial" panose="020B0604020202020204" pitchFamily="34" charset="0"/>
              </a:rPr>
              <a:t>Americans</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to</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worrly</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about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Even</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though</a:t>
            </a:r>
            <a:r>
              <a:rPr lang="es-ES" sz="1800" dirty="0">
                <a:effectLst/>
                <a:latin typeface="Calibri" panose="020F0502020204030204" pitchFamily="34" charset="0"/>
                <a:ea typeface="Calibri" panose="020F0502020204030204" pitchFamily="34" charset="0"/>
                <a:cs typeface="Arial" panose="020B0604020202020204" pitchFamily="34" charset="0"/>
              </a:rPr>
              <a:t> in general, </a:t>
            </a:r>
            <a:r>
              <a:rPr lang="es-ES" sz="1800" dirty="0" err="1">
                <a:effectLst/>
                <a:latin typeface="Calibri" panose="020F0502020204030204" pitchFamily="34" charset="0"/>
                <a:ea typeface="Calibri" panose="020F0502020204030204" pitchFamily="34" charset="0"/>
                <a:cs typeface="Arial" panose="020B0604020202020204" pitchFamily="34" charset="0"/>
              </a:rPr>
              <a:t>African</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aviations´s</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impact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on</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the</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environment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is</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minimal</a:t>
            </a:r>
            <a:r>
              <a:rPr lang="es-ES" sz="1800" dirty="0">
                <a:effectLst/>
                <a:latin typeface="Calibri" panose="020F0502020204030204" pitchFamily="34" charset="0"/>
                <a:ea typeface="Calibri" panose="020F0502020204030204" pitchFamily="34" charset="0"/>
                <a:cs typeface="Arial" panose="020B0604020202020204" pitchFamily="34" charset="0"/>
              </a:rPr>
              <a:t>, I </a:t>
            </a:r>
            <a:r>
              <a:rPr lang="es-ES" sz="1800" dirty="0" err="1">
                <a:effectLst/>
                <a:latin typeface="Calibri" panose="020F0502020204030204" pitchFamily="34" charset="0"/>
                <a:ea typeface="Calibri" panose="020F0502020204030204" pitchFamily="34" charset="0"/>
                <a:cs typeface="Arial" panose="020B0604020202020204" pitchFamily="34" charset="0"/>
              </a:rPr>
              <a:t>beleive</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it</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also</a:t>
            </a:r>
            <a:r>
              <a:rPr lang="es-ES" sz="1800" dirty="0">
                <a:effectLst/>
                <a:latin typeface="Calibri" panose="020F0502020204030204" pitchFamily="34" charset="0"/>
                <a:ea typeface="Calibri" panose="020F0502020204030204" pitchFamily="34" charset="0"/>
                <a:cs typeface="Arial" panose="020B0604020202020204" pitchFamily="34" charset="0"/>
              </a:rPr>
              <a:t> role in </a:t>
            </a:r>
            <a:r>
              <a:rPr lang="es-ES" sz="1800" dirty="0" err="1">
                <a:effectLst/>
                <a:latin typeface="Calibri" panose="020F0502020204030204" pitchFamily="34" charset="0"/>
                <a:ea typeface="Calibri" panose="020F0502020204030204" pitchFamily="34" charset="0"/>
                <a:cs typeface="Arial" panose="020B0604020202020204" pitchFamily="34" charset="0"/>
              </a:rPr>
              <a:t>making</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flying</a:t>
            </a:r>
            <a:r>
              <a:rPr lang="es-ES" sz="1800" dirty="0">
                <a:effectLst/>
                <a:latin typeface="Calibri" panose="020F0502020204030204" pitchFamily="34" charset="0"/>
                <a:ea typeface="Calibri" panose="020F0502020204030204" pitchFamily="34" charset="0"/>
                <a:cs typeface="Arial" panose="020B0604020202020204" pitchFamily="34" charset="0"/>
              </a:rPr>
              <a:t> more </a:t>
            </a:r>
            <a:r>
              <a:rPr lang="es-ES" sz="1800" dirty="0" err="1">
                <a:effectLst/>
                <a:latin typeface="Calibri" panose="020F0502020204030204" pitchFamily="34" charset="0"/>
                <a:ea typeface="Calibri" panose="020F0502020204030204" pitchFamily="34" charset="0"/>
                <a:cs typeface="Arial" panose="020B0604020202020204" pitchFamily="34" charset="0"/>
              </a:rPr>
              <a:t>sustainable</a:t>
            </a:r>
            <a:r>
              <a:rPr lang="es-ES" sz="1800" dirty="0">
                <a:effectLst/>
                <a:latin typeface="Calibri" panose="020F0502020204030204" pitchFamily="34" charset="0"/>
                <a:ea typeface="Calibri" panose="020F0502020204030204" pitchFamily="34" charset="0"/>
                <a:cs typeface="Arial" panose="020B0604020202020204" pitchFamily="34" charset="0"/>
              </a:rPr>
              <a:t> </a:t>
            </a:r>
            <a:r>
              <a:rPr lang="es-ES" sz="1800" dirty="0" err="1">
                <a:effectLst/>
                <a:latin typeface="Calibri" panose="020F0502020204030204" pitchFamily="34" charset="0"/>
                <a:ea typeface="Calibri" panose="020F0502020204030204" pitchFamily="34" charset="0"/>
                <a:cs typeface="Arial" panose="020B0604020202020204" pitchFamily="34" charset="0"/>
              </a:rPr>
              <a:t>nonetheless</a:t>
            </a:r>
            <a:r>
              <a:rPr lang="es-ES" sz="1800" dirty="0">
                <a:effectLst/>
                <a:latin typeface="Calibri" panose="020F0502020204030204" pitchFamily="34" charset="0"/>
                <a:ea typeface="Calibri" panose="020F0502020204030204" pitchFamily="34" charset="0"/>
                <a:cs typeface="Arial" panose="020B0604020202020204" pitchFamily="34" charset="0"/>
              </a:rPr>
              <a:t>. </a:t>
            </a:r>
            <a:br>
              <a:rPr lang="es-ES" sz="1800" dirty="0">
                <a:effectLst/>
                <a:latin typeface="Calibri" panose="020F0502020204030204" pitchFamily="34" charset="0"/>
                <a:ea typeface="Calibri" panose="020F0502020204030204" pitchFamily="34" charset="0"/>
                <a:cs typeface="Arial" panose="020B0604020202020204" pitchFamily="34" charset="0"/>
              </a:rPr>
            </a:b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17642" rtl="0" eaLnBrk="1" fontAlgn="auto" latinLnBrk="0" hangingPunct="1">
              <a:lnSpc>
                <a:spcPct val="100000"/>
              </a:lnSpc>
              <a:spcBef>
                <a:spcPts val="0"/>
              </a:spcBef>
              <a:spcAft>
                <a:spcPts val="0"/>
              </a:spcAft>
              <a:buClrTx/>
              <a:buSzTx/>
              <a:buFontTx/>
              <a:buNone/>
              <a:tabLst/>
              <a:defRPr/>
            </a:pPr>
            <a:fld id="{4D9F2822-C1DB-4CD6-8033-43F37D1868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17642"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77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C7AF5D1C-B4F5-4907-AECF-25BFCB4027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49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 </a:t>
            </a:r>
            <a:r>
              <a:rPr lang="es-ES" dirty="0" err="1"/>
              <a:t>sombering</a:t>
            </a:r>
            <a:r>
              <a:rPr lang="es-ES" dirty="0"/>
              <a:t> </a:t>
            </a:r>
            <a:r>
              <a:rPr lang="es-ES" dirty="0" err="1"/>
              <a:t>statistic</a:t>
            </a:r>
            <a:r>
              <a:rPr lang="es-ES" dirty="0"/>
              <a:t> </a:t>
            </a:r>
            <a:r>
              <a:rPr lang="es-ES" dirty="0" err="1"/>
              <a:t>seldom</a:t>
            </a:r>
            <a:r>
              <a:rPr lang="es-ES" dirty="0"/>
              <a:t> </a:t>
            </a:r>
            <a:r>
              <a:rPr lang="es-ES" dirty="0" err="1"/>
              <a:t>discussed</a:t>
            </a:r>
            <a:r>
              <a:rPr lang="es-ES" dirty="0"/>
              <a:t> </a:t>
            </a:r>
            <a:r>
              <a:rPr lang="es-ES" dirty="0" err="1"/>
              <a:t>is</a:t>
            </a:r>
            <a:r>
              <a:rPr lang="es-ES" dirty="0"/>
              <a:t> </a:t>
            </a:r>
            <a:r>
              <a:rPr lang="es-ES" dirty="0" err="1"/>
              <a:t>the</a:t>
            </a:r>
            <a:r>
              <a:rPr lang="es-ES" dirty="0"/>
              <a:t> </a:t>
            </a:r>
            <a:r>
              <a:rPr lang="es-ES" dirty="0" err="1"/>
              <a:t>amount</a:t>
            </a:r>
            <a:r>
              <a:rPr lang="es-ES" dirty="0"/>
              <a:t> </a:t>
            </a:r>
            <a:r>
              <a:rPr lang="es-ES" dirty="0" err="1"/>
              <a:t>of</a:t>
            </a:r>
            <a:r>
              <a:rPr lang="es-ES" dirty="0"/>
              <a:t> </a:t>
            </a:r>
            <a:r>
              <a:rPr lang="es-ES" dirty="0" err="1"/>
              <a:t>waste</a:t>
            </a:r>
            <a:r>
              <a:rPr lang="es-ES" dirty="0"/>
              <a:t> </a:t>
            </a:r>
            <a:r>
              <a:rPr lang="es-ES" dirty="0" err="1"/>
              <a:t>we</a:t>
            </a:r>
            <a:r>
              <a:rPr lang="es-ES" dirty="0"/>
              <a:t> produce </a:t>
            </a:r>
            <a:r>
              <a:rPr lang="es-ES" dirty="0" err="1"/>
              <a:t>when</a:t>
            </a:r>
            <a:r>
              <a:rPr lang="es-ES" dirty="0"/>
              <a:t> </a:t>
            </a:r>
            <a:r>
              <a:rPr lang="es-ES" dirty="0" err="1"/>
              <a:t>we</a:t>
            </a:r>
            <a:r>
              <a:rPr lang="es-ES" dirty="0"/>
              <a:t> </a:t>
            </a:r>
            <a:r>
              <a:rPr lang="es-ES" dirty="0" err="1"/>
              <a:t>fly</a:t>
            </a:r>
            <a:r>
              <a:rPr lang="es-ES" dirty="0"/>
              <a:t>. </a:t>
            </a:r>
            <a:br>
              <a:rPr lang="es-ES" dirty="0"/>
            </a:br>
            <a:r>
              <a:rPr lang="es-ES" dirty="0" err="1"/>
              <a:t>Not</a:t>
            </a:r>
            <a:r>
              <a:rPr lang="es-ES" dirty="0"/>
              <a:t> </a:t>
            </a:r>
            <a:r>
              <a:rPr lang="es-ES" dirty="0" err="1"/>
              <a:t>only</a:t>
            </a:r>
            <a:r>
              <a:rPr lang="es-ES" dirty="0"/>
              <a:t> </a:t>
            </a:r>
            <a:r>
              <a:rPr lang="es-ES" dirty="0" err="1"/>
              <a:t>is</a:t>
            </a:r>
            <a:r>
              <a:rPr lang="es-ES" dirty="0"/>
              <a:t> </a:t>
            </a:r>
            <a:r>
              <a:rPr lang="es-ES" dirty="0" err="1"/>
              <a:t>reducing</a:t>
            </a:r>
            <a:r>
              <a:rPr lang="es-ES" dirty="0"/>
              <a:t> </a:t>
            </a:r>
            <a:r>
              <a:rPr lang="es-ES" dirty="0" err="1"/>
              <a:t>cabin</a:t>
            </a:r>
            <a:r>
              <a:rPr lang="es-ES" dirty="0"/>
              <a:t> </a:t>
            </a:r>
            <a:r>
              <a:rPr lang="es-ES" dirty="0" err="1"/>
              <a:t>waste</a:t>
            </a:r>
            <a:r>
              <a:rPr lang="es-ES" dirty="0"/>
              <a:t> </a:t>
            </a:r>
            <a:r>
              <a:rPr lang="es-ES" dirty="0" err="1"/>
              <a:t>an</a:t>
            </a:r>
            <a:r>
              <a:rPr lang="es-ES" dirty="0"/>
              <a:t> </a:t>
            </a:r>
            <a:r>
              <a:rPr lang="es-ES" dirty="0" err="1"/>
              <a:t>opportunity</a:t>
            </a:r>
            <a:r>
              <a:rPr lang="es-ES" dirty="0"/>
              <a:t> </a:t>
            </a:r>
            <a:r>
              <a:rPr lang="es-ES" dirty="0" err="1"/>
              <a:t>for</a:t>
            </a:r>
            <a:r>
              <a:rPr lang="es-ES" dirty="0"/>
              <a:t> </a:t>
            </a:r>
            <a:r>
              <a:rPr lang="es-ES" dirty="0" err="1"/>
              <a:t>carriers</a:t>
            </a:r>
            <a:r>
              <a:rPr lang="es-ES" dirty="0"/>
              <a:t> </a:t>
            </a:r>
            <a:r>
              <a:rPr lang="es-ES" dirty="0" err="1"/>
              <a:t>to</a:t>
            </a:r>
            <a:r>
              <a:rPr lang="es-ES" dirty="0"/>
              <a:t> </a:t>
            </a:r>
            <a:r>
              <a:rPr lang="es-ES" dirty="0" err="1"/>
              <a:t>cut</a:t>
            </a:r>
            <a:r>
              <a:rPr lang="es-ES" dirty="0"/>
              <a:t> </a:t>
            </a:r>
            <a:r>
              <a:rPr lang="es-ES" dirty="0" err="1"/>
              <a:t>cost</a:t>
            </a:r>
            <a:r>
              <a:rPr lang="es-ES" dirty="0"/>
              <a:t>, </a:t>
            </a:r>
            <a:r>
              <a:rPr lang="es-ES" dirty="0" err="1"/>
              <a:t>but</a:t>
            </a:r>
            <a:r>
              <a:rPr lang="es-ES" dirty="0"/>
              <a:t> </a:t>
            </a:r>
            <a:r>
              <a:rPr lang="es-ES" dirty="0" err="1"/>
              <a:t>we</a:t>
            </a:r>
            <a:r>
              <a:rPr lang="es-ES" dirty="0"/>
              <a:t> can </a:t>
            </a:r>
            <a:r>
              <a:rPr lang="es-ES" dirty="0" err="1"/>
              <a:t>minise</a:t>
            </a:r>
            <a:r>
              <a:rPr lang="es-ES" dirty="0"/>
              <a:t> </a:t>
            </a:r>
            <a:r>
              <a:rPr lang="es-ES" dirty="0" err="1"/>
              <a:t>the</a:t>
            </a:r>
            <a:r>
              <a:rPr lang="es-ES" dirty="0"/>
              <a:t> </a:t>
            </a:r>
            <a:r>
              <a:rPr lang="es-ES" dirty="0" err="1"/>
              <a:t>overall</a:t>
            </a:r>
            <a:r>
              <a:rPr lang="es-ES" dirty="0"/>
              <a:t> </a:t>
            </a:r>
            <a:r>
              <a:rPr lang="es-ES" dirty="0" err="1"/>
              <a:t>imapct</a:t>
            </a:r>
            <a:r>
              <a:rPr lang="es-ES" dirty="0"/>
              <a:t> </a:t>
            </a:r>
            <a:r>
              <a:rPr lang="es-ES" dirty="0" err="1"/>
              <a:t>on</a:t>
            </a:r>
            <a:r>
              <a:rPr lang="es-ES" dirty="0"/>
              <a:t> </a:t>
            </a:r>
            <a:r>
              <a:rPr lang="es-ES" dirty="0" err="1"/>
              <a:t>the</a:t>
            </a:r>
            <a:r>
              <a:rPr lang="es-ES" dirty="0"/>
              <a:t> </a:t>
            </a:r>
            <a:r>
              <a:rPr lang="es-ES" dirty="0" err="1"/>
              <a:t>environment</a:t>
            </a:r>
            <a:r>
              <a:rPr lang="es-ES" dirty="0"/>
              <a:t> </a:t>
            </a:r>
            <a:r>
              <a:rPr lang="es-ES" dirty="0" err="1"/>
              <a:t>via</a:t>
            </a:r>
            <a:r>
              <a:rPr lang="es-ES" dirty="0"/>
              <a:t> </a:t>
            </a:r>
            <a:r>
              <a:rPr lang="es-ES" dirty="0" err="1"/>
              <a:t>re-use</a:t>
            </a:r>
            <a:r>
              <a:rPr lang="es-ES" dirty="0"/>
              <a:t> and </a:t>
            </a:r>
            <a:r>
              <a:rPr lang="es-ES" dirty="0" err="1"/>
              <a:t>recycling</a:t>
            </a:r>
            <a:r>
              <a:rPr lang="es-ES" dirty="0"/>
              <a:t> </a:t>
            </a:r>
            <a:r>
              <a:rPr lang="es-ES" dirty="0" err="1"/>
              <a:t>unspoiled</a:t>
            </a:r>
            <a:r>
              <a:rPr lang="es-ES" dirty="0"/>
              <a:t> ítems. </a:t>
            </a:r>
          </a:p>
        </p:txBody>
      </p:sp>
      <p:sp>
        <p:nvSpPr>
          <p:cNvPr id="4" name="Slide Number Placeholder 3"/>
          <p:cNvSpPr>
            <a:spLocks noGrp="1"/>
          </p:cNvSpPr>
          <p:nvPr>
            <p:ph type="sldNum" sz="quarter" idx="5"/>
          </p:nvPr>
        </p:nvSpPr>
        <p:spPr/>
        <p:txBody>
          <a:bodyPr/>
          <a:lstStyle/>
          <a:p>
            <a:fld id="{325334A2-7BF0-48D4-A2D8-5B9127FD49FC}" type="slidenum">
              <a:rPr lang="en-GB" smtClean="0"/>
              <a:t>20</a:t>
            </a:fld>
            <a:endParaRPr lang="en-GB"/>
          </a:p>
        </p:txBody>
      </p:sp>
    </p:spTree>
    <p:extLst>
      <p:ext uri="{BB962C8B-B14F-4D97-AF65-F5344CB8AC3E}">
        <p14:creationId xmlns:p14="http://schemas.microsoft.com/office/powerpoint/2010/main" val="3999444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Its</a:t>
            </a:r>
            <a:r>
              <a:rPr lang="es-ES" dirty="0"/>
              <a:t> </a:t>
            </a:r>
            <a:r>
              <a:rPr lang="es-ES" dirty="0" err="1"/>
              <a:t>promising</a:t>
            </a:r>
            <a:r>
              <a:rPr lang="es-ES" dirty="0"/>
              <a:t> </a:t>
            </a:r>
            <a:r>
              <a:rPr lang="es-ES" dirty="0" err="1"/>
              <a:t>to</a:t>
            </a:r>
            <a:r>
              <a:rPr lang="es-ES" dirty="0"/>
              <a:t> note </a:t>
            </a:r>
            <a:r>
              <a:rPr lang="es-ES" dirty="0" err="1"/>
              <a:t>that</a:t>
            </a:r>
            <a:r>
              <a:rPr lang="es-ES" dirty="0"/>
              <a:t> </a:t>
            </a:r>
            <a:r>
              <a:rPr lang="es-ES" dirty="0" err="1"/>
              <a:t>African</a:t>
            </a:r>
            <a:r>
              <a:rPr lang="es-ES" dirty="0"/>
              <a:t> </a:t>
            </a:r>
            <a:r>
              <a:rPr lang="es-ES" dirty="0" err="1"/>
              <a:t>carriers</a:t>
            </a:r>
            <a:r>
              <a:rPr lang="es-ES" dirty="0"/>
              <a:t> are </a:t>
            </a:r>
            <a:r>
              <a:rPr lang="es-ES" dirty="0" err="1"/>
              <a:t>moving</a:t>
            </a:r>
            <a:r>
              <a:rPr lang="es-ES" dirty="0"/>
              <a:t> </a:t>
            </a:r>
            <a:r>
              <a:rPr lang="es-ES" dirty="0" err="1"/>
              <a:t>away</a:t>
            </a:r>
            <a:r>
              <a:rPr lang="es-ES" dirty="0"/>
              <a:t> </a:t>
            </a:r>
            <a:r>
              <a:rPr lang="es-ES" dirty="0" err="1"/>
              <a:t>from</a:t>
            </a:r>
            <a:r>
              <a:rPr lang="es-ES" dirty="0"/>
              <a:t> </a:t>
            </a:r>
            <a:r>
              <a:rPr lang="es-ES" dirty="0" err="1"/>
              <a:t>older</a:t>
            </a:r>
            <a:r>
              <a:rPr lang="es-ES" dirty="0"/>
              <a:t> les fuel </a:t>
            </a:r>
            <a:r>
              <a:rPr lang="es-ES" dirty="0" err="1"/>
              <a:t>efficient</a:t>
            </a:r>
            <a:r>
              <a:rPr lang="es-ES" dirty="0"/>
              <a:t> </a:t>
            </a:r>
            <a:r>
              <a:rPr lang="es-ES" dirty="0" err="1"/>
              <a:t>aircraft</a:t>
            </a:r>
            <a:r>
              <a:rPr lang="es-ES" dirty="0"/>
              <a:t> and </a:t>
            </a:r>
            <a:r>
              <a:rPr lang="es-ES" dirty="0" err="1"/>
              <a:t>transitioning</a:t>
            </a:r>
            <a:r>
              <a:rPr lang="es-ES" dirty="0"/>
              <a:t> </a:t>
            </a:r>
            <a:r>
              <a:rPr lang="es-ES" dirty="0" err="1"/>
              <a:t>to</a:t>
            </a:r>
            <a:r>
              <a:rPr lang="es-ES" dirty="0"/>
              <a:t> more </a:t>
            </a:r>
            <a:r>
              <a:rPr lang="es-ES" dirty="0" err="1"/>
              <a:t>environmentally</a:t>
            </a:r>
            <a:r>
              <a:rPr lang="es-ES" dirty="0"/>
              <a:t> </a:t>
            </a:r>
            <a:r>
              <a:rPr lang="es-ES" dirty="0" err="1"/>
              <a:t>freiendly</a:t>
            </a:r>
            <a:r>
              <a:rPr lang="es-ES" dirty="0"/>
              <a:t> </a:t>
            </a:r>
            <a:r>
              <a:rPr lang="es-ES" dirty="0" err="1"/>
              <a:t>airframes</a:t>
            </a:r>
            <a:r>
              <a:rPr lang="es-ES" dirty="0"/>
              <a:t>. </a:t>
            </a:r>
          </a:p>
        </p:txBody>
      </p:sp>
      <p:sp>
        <p:nvSpPr>
          <p:cNvPr id="4" name="Slide Number Placeholder 3"/>
          <p:cNvSpPr>
            <a:spLocks noGrp="1"/>
          </p:cNvSpPr>
          <p:nvPr>
            <p:ph type="sldNum" sz="quarter" idx="5"/>
          </p:nvPr>
        </p:nvSpPr>
        <p:spPr/>
        <p:txBody>
          <a:bodyPr/>
          <a:lstStyle/>
          <a:p>
            <a:fld id="{325334A2-7BF0-48D4-A2D8-5B9127FD49FC}" type="slidenum">
              <a:rPr lang="en-GB" smtClean="0"/>
              <a:t>21</a:t>
            </a:fld>
            <a:endParaRPr lang="en-GB"/>
          </a:p>
        </p:txBody>
      </p:sp>
    </p:spTree>
    <p:extLst>
      <p:ext uri="{BB962C8B-B14F-4D97-AF65-F5344CB8AC3E}">
        <p14:creationId xmlns:p14="http://schemas.microsoft.com/office/powerpoint/2010/main" val="274938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As </a:t>
            </a:r>
            <a:r>
              <a:rPr lang="es-ES" dirty="0" err="1"/>
              <a:t>we</a:t>
            </a:r>
            <a:r>
              <a:rPr lang="es-ES" dirty="0"/>
              <a:t> can </a:t>
            </a:r>
            <a:r>
              <a:rPr lang="es-ES" dirty="0" err="1"/>
              <a:t>see</a:t>
            </a:r>
            <a:r>
              <a:rPr lang="es-ES" dirty="0"/>
              <a:t> </a:t>
            </a:r>
            <a:r>
              <a:rPr lang="es-ES" dirty="0" err="1"/>
              <a:t>there</a:t>
            </a:r>
            <a:r>
              <a:rPr lang="es-ES" dirty="0"/>
              <a:t> has </a:t>
            </a:r>
            <a:r>
              <a:rPr lang="es-ES" dirty="0" err="1"/>
              <a:t>been</a:t>
            </a:r>
            <a:r>
              <a:rPr lang="es-ES" dirty="0"/>
              <a:t> </a:t>
            </a:r>
            <a:r>
              <a:rPr lang="es-ES" dirty="0" err="1"/>
              <a:t>an</a:t>
            </a:r>
            <a:r>
              <a:rPr lang="es-ES" dirty="0"/>
              <a:t> </a:t>
            </a:r>
            <a:r>
              <a:rPr lang="es-ES" dirty="0" err="1"/>
              <a:t>exponential</a:t>
            </a:r>
            <a:r>
              <a:rPr lang="es-ES" dirty="0"/>
              <a:t> </a:t>
            </a:r>
            <a:r>
              <a:rPr lang="es-ES" dirty="0" err="1"/>
              <a:t>increase</a:t>
            </a:r>
            <a:r>
              <a:rPr lang="es-ES" dirty="0"/>
              <a:t> in </a:t>
            </a:r>
            <a:r>
              <a:rPr lang="es-ES" dirty="0" err="1"/>
              <a:t>flights</a:t>
            </a:r>
            <a:r>
              <a:rPr lang="es-ES" dirty="0"/>
              <a:t> </a:t>
            </a:r>
            <a:r>
              <a:rPr lang="es-ES" dirty="0" err="1"/>
              <a:t>operated</a:t>
            </a:r>
            <a:r>
              <a:rPr lang="es-ES" dirty="0"/>
              <a:t> </a:t>
            </a:r>
            <a:r>
              <a:rPr lang="es-ES" dirty="0" err="1"/>
              <a:t>by</a:t>
            </a:r>
            <a:r>
              <a:rPr lang="es-ES" dirty="0"/>
              <a:t> new </a:t>
            </a:r>
            <a:r>
              <a:rPr lang="es-ES" dirty="0" err="1"/>
              <a:t>generration</a:t>
            </a:r>
            <a:r>
              <a:rPr lang="es-ES" dirty="0"/>
              <a:t> </a:t>
            </a:r>
            <a:r>
              <a:rPr lang="es-ES" dirty="0" err="1"/>
              <a:t>Narrowbody</a:t>
            </a:r>
            <a:r>
              <a:rPr lang="es-ES" dirty="0"/>
              <a:t> </a:t>
            </a:r>
            <a:r>
              <a:rPr lang="es-ES" dirty="0" err="1"/>
              <a:t>Aircraft</a:t>
            </a:r>
            <a:r>
              <a:rPr lang="es-ES" dirty="0"/>
              <a:t> </a:t>
            </a:r>
            <a:r>
              <a:rPr lang="es-ES" dirty="0" err="1"/>
              <a:t>such</a:t>
            </a:r>
            <a:r>
              <a:rPr lang="es-ES" dirty="0"/>
              <a:t> as </a:t>
            </a:r>
            <a:r>
              <a:rPr lang="es-ES" dirty="0" err="1"/>
              <a:t>the</a:t>
            </a:r>
            <a:r>
              <a:rPr lang="es-ES" dirty="0"/>
              <a:t> 737 </a:t>
            </a:r>
            <a:r>
              <a:rPr lang="es-ES" dirty="0" err="1"/>
              <a:t>max</a:t>
            </a:r>
            <a:r>
              <a:rPr lang="es-ES" dirty="0"/>
              <a:t>, A22 and a320. </a:t>
            </a:r>
          </a:p>
          <a:p>
            <a:r>
              <a:rPr lang="es-ES" dirty="0" err="1"/>
              <a:t>African</a:t>
            </a:r>
            <a:r>
              <a:rPr lang="es-ES" dirty="0"/>
              <a:t> </a:t>
            </a:r>
            <a:r>
              <a:rPr lang="es-ES" dirty="0" err="1"/>
              <a:t>carriers</a:t>
            </a:r>
            <a:r>
              <a:rPr lang="es-ES" dirty="0"/>
              <a:t> are </a:t>
            </a:r>
            <a:r>
              <a:rPr lang="es-ES" dirty="0" err="1"/>
              <a:t>not</a:t>
            </a:r>
            <a:r>
              <a:rPr lang="es-ES" dirty="0"/>
              <a:t> </a:t>
            </a:r>
            <a:r>
              <a:rPr lang="es-ES" dirty="0" err="1"/>
              <a:t>only</a:t>
            </a:r>
            <a:r>
              <a:rPr lang="es-ES" dirty="0"/>
              <a:t> </a:t>
            </a:r>
            <a:r>
              <a:rPr lang="es-ES" dirty="0" err="1"/>
              <a:t>looking</a:t>
            </a:r>
            <a:r>
              <a:rPr lang="es-ES" dirty="0"/>
              <a:t> </a:t>
            </a:r>
            <a:r>
              <a:rPr lang="es-ES" dirty="0" err="1"/>
              <a:t>to</a:t>
            </a:r>
            <a:r>
              <a:rPr lang="es-ES" dirty="0"/>
              <a:t> </a:t>
            </a:r>
            <a:r>
              <a:rPr lang="es-ES" dirty="0" err="1"/>
              <a:t>right</a:t>
            </a:r>
            <a:r>
              <a:rPr lang="es-ES" dirty="0"/>
              <a:t> </a:t>
            </a:r>
            <a:r>
              <a:rPr lang="es-ES" dirty="0" err="1"/>
              <a:t>size</a:t>
            </a:r>
            <a:r>
              <a:rPr lang="es-ES" dirty="0"/>
              <a:t> </a:t>
            </a:r>
            <a:r>
              <a:rPr lang="es-ES" dirty="0" err="1"/>
              <a:t>their</a:t>
            </a:r>
            <a:r>
              <a:rPr lang="es-ES" dirty="0"/>
              <a:t> fletes, </a:t>
            </a:r>
            <a:r>
              <a:rPr lang="es-ES" dirty="0" err="1"/>
              <a:t>but</a:t>
            </a:r>
            <a:r>
              <a:rPr lang="es-ES" dirty="0"/>
              <a:t> are </a:t>
            </a:r>
            <a:r>
              <a:rPr lang="es-ES" dirty="0" err="1"/>
              <a:t>also</a:t>
            </a:r>
            <a:r>
              <a:rPr lang="es-ES" dirty="0"/>
              <a:t> </a:t>
            </a:r>
            <a:r>
              <a:rPr lang="es-ES" dirty="0" err="1"/>
              <a:t>looking</a:t>
            </a:r>
            <a:r>
              <a:rPr lang="es-ES" dirty="0"/>
              <a:t> </a:t>
            </a:r>
            <a:r>
              <a:rPr lang="es-ES" dirty="0" err="1"/>
              <a:t>to</a:t>
            </a:r>
            <a:r>
              <a:rPr lang="es-ES" dirty="0"/>
              <a:t> do </a:t>
            </a:r>
            <a:r>
              <a:rPr lang="es-ES" dirty="0" err="1"/>
              <a:t>it</a:t>
            </a:r>
            <a:r>
              <a:rPr lang="es-ES" dirty="0"/>
              <a:t> </a:t>
            </a:r>
            <a:r>
              <a:rPr lang="es-ES" dirty="0" err="1"/>
              <a:t>sustainably</a:t>
            </a:r>
            <a:r>
              <a:rPr lang="es-ES" dirty="0"/>
              <a:t> </a:t>
            </a:r>
            <a:r>
              <a:rPr lang="es-ES" dirty="0" err="1"/>
              <a:t>with</a:t>
            </a:r>
            <a:r>
              <a:rPr lang="es-ES" dirty="0"/>
              <a:t> minal </a:t>
            </a:r>
            <a:r>
              <a:rPr lang="es-ES" dirty="0" err="1"/>
              <a:t>impact</a:t>
            </a:r>
            <a:r>
              <a:rPr lang="es-ES" dirty="0"/>
              <a:t> </a:t>
            </a:r>
            <a:r>
              <a:rPr lang="es-ES" dirty="0" err="1"/>
              <a:t>on</a:t>
            </a:r>
            <a:r>
              <a:rPr lang="es-ES" dirty="0"/>
              <a:t> </a:t>
            </a:r>
            <a:r>
              <a:rPr lang="es-ES" dirty="0" err="1"/>
              <a:t>the</a:t>
            </a:r>
            <a:r>
              <a:rPr lang="es-ES" dirty="0"/>
              <a:t> </a:t>
            </a:r>
            <a:r>
              <a:rPr lang="es-ES" dirty="0" err="1"/>
              <a:t>environment</a:t>
            </a:r>
            <a:r>
              <a:rPr lang="es-ES" dirty="0"/>
              <a:t>. </a:t>
            </a:r>
          </a:p>
          <a:p>
            <a:endParaRPr lang="es-ES" dirty="0"/>
          </a:p>
          <a:p>
            <a:r>
              <a:rPr lang="es-ES" dirty="0" err="1"/>
              <a:t>African</a:t>
            </a:r>
            <a:r>
              <a:rPr lang="es-ES" dirty="0"/>
              <a:t> air </a:t>
            </a:r>
            <a:r>
              <a:rPr lang="es-ES" dirty="0" err="1"/>
              <a:t>travel</a:t>
            </a:r>
            <a:r>
              <a:rPr lang="es-ES" dirty="0"/>
              <a:t> </a:t>
            </a:r>
            <a:r>
              <a:rPr lang="es-ES" dirty="0" err="1"/>
              <a:t>already</a:t>
            </a:r>
            <a:r>
              <a:rPr lang="es-ES" dirty="0"/>
              <a:t> </a:t>
            </a:r>
            <a:r>
              <a:rPr lang="es-ES" dirty="0" err="1"/>
              <a:t>contributes</a:t>
            </a:r>
            <a:r>
              <a:rPr lang="es-ES" dirty="0"/>
              <a:t> a </a:t>
            </a:r>
            <a:r>
              <a:rPr lang="es-ES" dirty="0" err="1"/>
              <a:t>minuscule</a:t>
            </a:r>
            <a:r>
              <a:rPr lang="es-ES" dirty="0"/>
              <a:t> </a:t>
            </a:r>
            <a:r>
              <a:rPr lang="es-ES" dirty="0" err="1"/>
              <a:t>portion</a:t>
            </a:r>
            <a:r>
              <a:rPr lang="es-ES" dirty="0"/>
              <a:t> </a:t>
            </a:r>
            <a:r>
              <a:rPr lang="es-ES" dirty="0" err="1"/>
              <a:t>to</a:t>
            </a:r>
            <a:r>
              <a:rPr lang="es-ES" dirty="0"/>
              <a:t> global </a:t>
            </a:r>
            <a:r>
              <a:rPr lang="es-ES" dirty="0" err="1"/>
              <a:t>aviation</a:t>
            </a:r>
            <a:r>
              <a:rPr lang="es-ES" dirty="0"/>
              <a:t> </a:t>
            </a:r>
            <a:r>
              <a:rPr lang="es-ES" dirty="0" err="1"/>
              <a:t>emmissions</a:t>
            </a:r>
            <a:r>
              <a:rPr lang="es-ES" dirty="0"/>
              <a:t>. </a:t>
            </a:r>
            <a:r>
              <a:rPr lang="es-ES" dirty="0" err="1"/>
              <a:t>With</a:t>
            </a:r>
            <a:r>
              <a:rPr lang="es-ES" dirty="0"/>
              <a:t> </a:t>
            </a:r>
            <a:r>
              <a:rPr lang="es-ES" dirty="0" err="1"/>
              <a:t>continuous</a:t>
            </a:r>
            <a:r>
              <a:rPr lang="es-ES" dirty="0"/>
              <a:t> </a:t>
            </a:r>
            <a:r>
              <a:rPr lang="es-ES" dirty="0" err="1"/>
              <a:t>investment</a:t>
            </a:r>
            <a:r>
              <a:rPr lang="es-ES" dirty="0"/>
              <a:t> in </a:t>
            </a:r>
            <a:r>
              <a:rPr lang="es-ES" dirty="0" err="1"/>
              <a:t>the</a:t>
            </a:r>
            <a:r>
              <a:rPr lang="es-ES" dirty="0"/>
              <a:t> </a:t>
            </a:r>
            <a:r>
              <a:rPr lang="es-ES" dirty="0" err="1"/>
              <a:t>latest</a:t>
            </a:r>
            <a:r>
              <a:rPr lang="es-ES" dirty="0"/>
              <a:t> </a:t>
            </a:r>
            <a:r>
              <a:rPr lang="es-ES" dirty="0" err="1"/>
              <a:t>technolgy</a:t>
            </a:r>
            <a:r>
              <a:rPr lang="es-ES" dirty="0"/>
              <a:t>, </a:t>
            </a:r>
            <a:r>
              <a:rPr lang="es-ES" dirty="0" err="1"/>
              <a:t>we</a:t>
            </a:r>
            <a:r>
              <a:rPr lang="es-ES" dirty="0"/>
              <a:t> can </a:t>
            </a:r>
            <a:r>
              <a:rPr lang="es-ES" dirty="0" err="1"/>
              <a:t>ensure</a:t>
            </a:r>
            <a:r>
              <a:rPr lang="es-ES" dirty="0"/>
              <a:t> </a:t>
            </a:r>
            <a:r>
              <a:rPr lang="es-ES" dirty="0" err="1"/>
              <a:t>that</a:t>
            </a:r>
            <a:r>
              <a:rPr lang="es-ES" dirty="0"/>
              <a:t> air </a:t>
            </a:r>
            <a:r>
              <a:rPr lang="es-ES" dirty="0" err="1"/>
              <a:t>travel</a:t>
            </a:r>
            <a:r>
              <a:rPr lang="es-ES" dirty="0"/>
              <a:t> </a:t>
            </a:r>
            <a:r>
              <a:rPr lang="es-ES" dirty="0" err="1"/>
              <a:t>within</a:t>
            </a:r>
            <a:r>
              <a:rPr lang="es-ES" dirty="0"/>
              <a:t> </a:t>
            </a:r>
            <a:r>
              <a:rPr lang="es-ES" dirty="0" err="1"/>
              <a:t>Africa</a:t>
            </a:r>
            <a:r>
              <a:rPr lang="es-ES" dirty="0"/>
              <a:t> Will </a:t>
            </a:r>
            <a:r>
              <a:rPr lang="es-ES" dirty="0" err="1"/>
              <a:t>meet</a:t>
            </a:r>
            <a:r>
              <a:rPr lang="es-ES" dirty="0"/>
              <a:t> </a:t>
            </a:r>
            <a:r>
              <a:rPr lang="es-ES" dirty="0" err="1"/>
              <a:t>or</a:t>
            </a:r>
            <a:r>
              <a:rPr lang="es-ES" dirty="0"/>
              <a:t> </a:t>
            </a:r>
            <a:r>
              <a:rPr lang="es-ES" dirty="0" err="1"/>
              <a:t>exceed</a:t>
            </a:r>
            <a:r>
              <a:rPr lang="es-ES" dirty="0"/>
              <a:t> </a:t>
            </a:r>
            <a:r>
              <a:rPr lang="es-ES" dirty="0" err="1"/>
              <a:t>any</a:t>
            </a:r>
            <a:r>
              <a:rPr lang="es-ES" dirty="0"/>
              <a:t> and </a:t>
            </a:r>
            <a:r>
              <a:rPr lang="es-ES" dirty="0" err="1"/>
              <a:t>all</a:t>
            </a:r>
            <a:r>
              <a:rPr lang="es-ES" dirty="0"/>
              <a:t> </a:t>
            </a:r>
            <a:r>
              <a:rPr lang="es-ES" dirty="0" err="1"/>
              <a:t>environmental</a:t>
            </a:r>
            <a:r>
              <a:rPr lang="es-ES" dirty="0"/>
              <a:t> </a:t>
            </a:r>
            <a:r>
              <a:rPr lang="es-ES" dirty="0" err="1"/>
              <a:t>sustainability</a:t>
            </a:r>
            <a:r>
              <a:rPr lang="es-ES" dirty="0"/>
              <a:t> targets. </a:t>
            </a:r>
          </a:p>
          <a:p>
            <a:endParaRPr lang="es-ES" dirty="0"/>
          </a:p>
          <a:p>
            <a:r>
              <a:rPr lang="es-ES" dirty="0"/>
              <a:t>In </a:t>
            </a:r>
            <a:r>
              <a:rPr lang="es-ES" dirty="0" err="1"/>
              <a:t>order</a:t>
            </a:r>
            <a:r>
              <a:rPr lang="es-ES" dirty="0"/>
              <a:t> </a:t>
            </a:r>
            <a:r>
              <a:rPr lang="es-ES" dirty="0" err="1"/>
              <a:t>to</a:t>
            </a:r>
            <a:r>
              <a:rPr lang="es-ES" dirty="0"/>
              <a:t> </a:t>
            </a:r>
            <a:r>
              <a:rPr lang="es-ES" dirty="0" err="1"/>
              <a:t>seepd</a:t>
            </a:r>
            <a:r>
              <a:rPr lang="es-ES" dirty="0"/>
              <a:t> up </a:t>
            </a:r>
            <a:r>
              <a:rPr lang="es-ES" dirty="0" err="1"/>
              <a:t>this</a:t>
            </a:r>
            <a:r>
              <a:rPr lang="es-ES" dirty="0"/>
              <a:t> </a:t>
            </a:r>
            <a:r>
              <a:rPr lang="es-ES" dirty="0" err="1"/>
              <a:t>transition</a:t>
            </a:r>
            <a:r>
              <a:rPr lang="es-ES" dirty="0"/>
              <a:t>, </a:t>
            </a:r>
            <a:r>
              <a:rPr lang="es-ES" dirty="0" err="1"/>
              <a:t>financing</a:t>
            </a:r>
            <a:r>
              <a:rPr lang="es-ES" dirty="0"/>
              <a:t> </a:t>
            </a:r>
            <a:r>
              <a:rPr lang="es-ES" dirty="0" err="1"/>
              <a:t>institutions</a:t>
            </a:r>
            <a:r>
              <a:rPr lang="es-ES" dirty="0"/>
              <a:t> </a:t>
            </a:r>
            <a:r>
              <a:rPr lang="es-ES" dirty="0" err="1"/>
              <a:t>should</a:t>
            </a:r>
            <a:r>
              <a:rPr lang="es-ES" dirty="0"/>
              <a:t> </a:t>
            </a:r>
            <a:r>
              <a:rPr lang="es-ES" dirty="0" err="1"/>
              <a:t>develop</a:t>
            </a:r>
            <a:r>
              <a:rPr lang="es-ES" dirty="0"/>
              <a:t> </a:t>
            </a:r>
            <a:r>
              <a:rPr lang="es-ES" dirty="0" err="1"/>
              <a:t>products</a:t>
            </a:r>
            <a:r>
              <a:rPr lang="es-ES" dirty="0"/>
              <a:t> </a:t>
            </a:r>
            <a:r>
              <a:rPr lang="es-ES" dirty="0" err="1"/>
              <a:t>that</a:t>
            </a:r>
            <a:r>
              <a:rPr lang="es-ES" dirty="0"/>
              <a:t> </a:t>
            </a:r>
            <a:r>
              <a:rPr lang="es-ES" dirty="0" err="1"/>
              <a:t>enable</a:t>
            </a:r>
            <a:r>
              <a:rPr lang="es-ES" dirty="0"/>
              <a:t> </a:t>
            </a:r>
            <a:r>
              <a:rPr lang="es-ES" dirty="0" err="1"/>
              <a:t>african</a:t>
            </a:r>
            <a:r>
              <a:rPr lang="es-ES" dirty="0"/>
              <a:t> </a:t>
            </a:r>
            <a:r>
              <a:rPr lang="es-ES" dirty="0" err="1"/>
              <a:t>carriers</a:t>
            </a:r>
            <a:r>
              <a:rPr lang="es-ES" dirty="0"/>
              <a:t> </a:t>
            </a:r>
            <a:r>
              <a:rPr lang="es-ES" dirty="0" err="1"/>
              <a:t>to</a:t>
            </a:r>
            <a:r>
              <a:rPr lang="es-ES" dirty="0"/>
              <a:t> </a:t>
            </a:r>
            <a:r>
              <a:rPr lang="es-ES" dirty="0" err="1"/>
              <a:t>adequately</a:t>
            </a:r>
            <a:r>
              <a:rPr lang="es-ES" dirty="0"/>
              <a:t> </a:t>
            </a:r>
            <a:r>
              <a:rPr lang="es-ES" dirty="0" err="1"/>
              <a:t>finance</a:t>
            </a:r>
            <a:r>
              <a:rPr lang="es-ES" dirty="0"/>
              <a:t> </a:t>
            </a:r>
            <a:r>
              <a:rPr lang="es-ES" dirty="0" err="1"/>
              <a:t>the</a:t>
            </a:r>
            <a:r>
              <a:rPr lang="es-ES" dirty="0"/>
              <a:t> </a:t>
            </a:r>
            <a:r>
              <a:rPr lang="es-ES" dirty="0" err="1"/>
              <a:t>purchase</a:t>
            </a:r>
            <a:r>
              <a:rPr lang="es-ES" dirty="0"/>
              <a:t> </a:t>
            </a:r>
            <a:r>
              <a:rPr lang="es-ES" dirty="0" err="1"/>
              <a:t>of</a:t>
            </a:r>
            <a:r>
              <a:rPr lang="es-ES" dirty="0"/>
              <a:t> </a:t>
            </a:r>
            <a:r>
              <a:rPr lang="es-ES" dirty="0" err="1"/>
              <a:t>modern</a:t>
            </a:r>
            <a:r>
              <a:rPr lang="es-ES" dirty="0"/>
              <a:t> </a:t>
            </a:r>
            <a:r>
              <a:rPr lang="es-ES" dirty="0" err="1"/>
              <a:t>aircraft</a:t>
            </a:r>
            <a:r>
              <a:rPr lang="es-ES" dirty="0"/>
              <a:t> </a:t>
            </a:r>
            <a:r>
              <a:rPr lang="es-ES" dirty="0" err="1"/>
              <a:t>with</a:t>
            </a:r>
            <a:r>
              <a:rPr lang="es-ES" dirty="0"/>
              <a:t> favorable </a:t>
            </a:r>
            <a:r>
              <a:rPr lang="es-ES" dirty="0" err="1"/>
              <a:t>terms</a:t>
            </a:r>
            <a:r>
              <a:rPr lang="es-ES" dirty="0"/>
              <a:t>. </a:t>
            </a:r>
          </a:p>
        </p:txBody>
      </p:sp>
      <p:sp>
        <p:nvSpPr>
          <p:cNvPr id="4" name="Slide Number Placeholder 3"/>
          <p:cNvSpPr>
            <a:spLocks noGrp="1"/>
          </p:cNvSpPr>
          <p:nvPr>
            <p:ph type="sldNum" sz="quarter" idx="5"/>
          </p:nvPr>
        </p:nvSpPr>
        <p:spPr/>
        <p:txBody>
          <a:bodyPr/>
          <a:lstStyle/>
          <a:p>
            <a:fld id="{325334A2-7BF0-48D4-A2D8-5B9127FD49FC}" type="slidenum">
              <a:rPr lang="en-GB" smtClean="0"/>
              <a:t>22</a:t>
            </a:fld>
            <a:endParaRPr lang="en-GB"/>
          </a:p>
        </p:txBody>
      </p:sp>
    </p:spTree>
    <p:extLst>
      <p:ext uri="{BB962C8B-B14F-4D97-AF65-F5344CB8AC3E}">
        <p14:creationId xmlns:p14="http://schemas.microsoft.com/office/powerpoint/2010/main" val="404356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With</a:t>
            </a:r>
            <a:r>
              <a:rPr lang="es-ES" dirty="0"/>
              <a:t> </a:t>
            </a:r>
            <a:r>
              <a:rPr lang="es-ES" dirty="0" err="1"/>
              <a:t>this</a:t>
            </a:r>
            <a:r>
              <a:rPr lang="es-ES" dirty="0"/>
              <a:t>, </a:t>
            </a:r>
            <a:r>
              <a:rPr lang="es-ES" dirty="0" err="1"/>
              <a:t>Africa</a:t>
            </a:r>
            <a:r>
              <a:rPr lang="es-ES" dirty="0"/>
              <a:t> has more tan </a:t>
            </a:r>
            <a:r>
              <a:rPr lang="es-ES" dirty="0" err="1"/>
              <a:t>enough</a:t>
            </a:r>
            <a:r>
              <a:rPr lang="es-ES" dirty="0"/>
              <a:t> </a:t>
            </a:r>
            <a:r>
              <a:rPr lang="es-ES" dirty="0" err="1"/>
              <a:t>capability</a:t>
            </a:r>
            <a:r>
              <a:rPr lang="es-ES" dirty="0"/>
              <a:t> </a:t>
            </a:r>
            <a:r>
              <a:rPr lang="es-ES" dirty="0" err="1"/>
              <a:t>to</a:t>
            </a:r>
            <a:r>
              <a:rPr lang="es-ES" dirty="0"/>
              <a:t> produce SAF </a:t>
            </a:r>
            <a:r>
              <a:rPr lang="es-ES" dirty="0" err="1"/>
              <a:t>for</a:t>
            </a:r>
            <a:r>
              <a:rPr lang="es-ES" dirty="0"/>
              <a:t> </a:t>
            </a:r>
            <a:r>
              <a:rPr lang="es-ES" dirty="0" err="1"/>
              <a:t>the</a:t>
            </a:r>
            <a:r>
              <a:rPr lang="es-ES" dirty="0"/>
              <a:t> </a:t>
            </a:r>
            <a:r>
              <a:rPr lang="es-ES" dirty="0" err="1"/>
              <a:t>whole</a:t>
            </a:r>
            <a:r>
              <a:rPr lang="es-ES" dirty="0"/>
              <a:t> </a:t>
            </a:r>
            <a:r>
              <a:rPr lang="es-ES" dirty="0" err="1"/>
              <a:t>world</a:t>
            </a:r>
            <a:r>
              <a:rPr lang="es-ES" dirty="0"/>
              <a:t>. </a:t>
            </a:r>
          </a:p>
          <a:p>
            <a:r>
              <a:rPr lang="es-ES" dirty="0" err="1"/>
              <a:t>Over</a:t>
            </a:r>
            <a:r>
              <a:rPr lang="es-ES" dirty="0"/>
              <a:t> a </a:t>
            </a:r>
            <a:r>
              <a:rPr lang="es-ES" dirty="0" err="1"/>
              <a:t>million</a:t>
            </a:r>
            <a:r>
              <a:rPr lang="es-ES" dirty="0"/>
              <a:t> </a:t>
            </a:r>
            <a:r>
              <a:rPr lang="es-ES" dirty="0" err="1"/>
              <a:t>direct</a:t>
            </a:r>
            <a:r>
              <a:rPr lang="es-ES" dirty="0"/>
              <a:t> </a:t>
            </a:r>
            <a:r>
              <a:rPr lang="es-ES" dirty="0" err="1"/>
              <a:t>could</a:t>
            </a:r>
            <a:r>
              <a:rPr lang="es-ES" dirty="0"/>
              <a:t> be </a:t>
            </a:r>
            <a:r>
              <a:rPr lang="es-ES" dirty="0" err="1"/>
              <a:t>created</a:t>
            </a:r>
            <a:r>
              <a:rPr lang="es-ES" dirty="0"/>
              <a:t> </a:t>
            </a:r>
            <a:r>
              <a:rPr lang="es-ES" dirty="0" err="1"/>
              <a:t>from</a:t>
            </a:r>
            <a:r>
              <a:rPr lang="es-ES" dirty="0"/>
              <a:t> SAF </a:t>
            </a:r>
            <a:r>
              <a:rPr lang="es-ES" dirty="0" err="1"/>
              <a:t>production</a:t>
            </a:r>
            <a:r>
              <a:rPr lang="es-ES" dirty="0"/>
              <a:t> and </a:t>
            </a:r>
            <a:r>
              <a:rPr lang="es-ES" dirty="0" err="1"/>
              <a:t>many</a:t>
            </a:r>
            <a:r>
              <a:rPr lang="es-ES" dirty="0"/>
              <a:t> </a:t>
            </a:r>
            <a:r>
              <a:rPr lang="es-ES" dirty="0" err="1"/>
              <a:t>other</a:t>
            </a:r>
            <a:r>
              <a:rPr lang="es-ES" dirty="0"/>
              <a:t> </a:t>
            </a:r>
            <a:r>
              <a:rPr lang="es-ES" dirty="0" err="1"/>
              <a:t>indirect</a:t>
            </a:r>
            <a:r>
              <a:rPr lang="es-ES" dirty="0"/>
              <a:t> Jobs </a:t>
            </a:r>
            <a:r>
              <a:rPr lang="es-ES" dirty="0" err="1"/>
              <a:t>could</a:t>
            </a:r>
            <a:r>
              <a:rPr lang="es-ES" dirty="0"/>
              <a:t> come as a </a:t>
            </a:r>
            <a:r>
              <a:rPr lang="es-ES" dirty="0" err="1"/>
              <a:t>result</a:t>
            </a:r>
            <a:r>
              <a:rPr lang="es-ES" dirty="0"/>
              <a:t>.  </a:t>
            </a:r>
          </a:p>
        </p:txBody>
      </p:sp>
      <p:sp>
        <p:nvSpPr>
          <p:cNvPr id="4" name="Slide Number Placeholder 3"/>
          <p:cNvSpPr>
            <a:spLocks noGrp="1"/>
          </p:cNvSpPr>
          <p:nvPr>
            <p:ph type="sldNum" sz="quarter" idx="5"/>
          </p:nvPr>
        </p:nvSpPr>
        <p:spPr/>
        <p:txBody>
          <a:bodyPr/>
          <a:lstStyle/>
          <a:p>
            <a:fld id="{325334A2-7BF0-48D4-A2D8-5B9127FD49FC}" type="slidenum">
              <a:rPr lang="en-GB" smtClean="0"/>
              <a:t>23</a:t>
            </a:fld>
            <a:endParaRPr lang="en-GB"/>
          </a:p>
        </p:txBody>
      </p:sp>
    </p:spTree>
    <p:extLst>
      <p:ext uri="{BB962C8B-B14F-4D97-AF65-F5344CB8AC3E}">
        <p14:creationId xmlns:p14="http://schemas.microsoft.com/office/powerpoint/2010/main" val="40368602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17642" rtl="0" eaLnBrk="1" fontAlgn="auto" latinLnBrk="0" hangingPunct="1">
              <a:lnSpc>
                <a:spcPct val="100000"/>
              </a:lnSpc>
              <a:spcBef>
                <a:spcPts val="0"/>
              </a:spcBef>
              <a:spcAft>
                <a:spcPts val="0"/>
              </a:spcAft>
              <a:buClrTx/>
              <a:buSzTx/>
              <a:buFontTx/>
              <a:buNone/>
              <a:tabLst/>
              <a:defRPr/>
            </a:pPr>
            <a:fld id="{4D9F2822-C1DB-4CD6-8033-43F37D1868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17642"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7351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Very interesting and important trend for Duty free operators is that time spent between two flight at the airport is getting longer, especially in Africa airports where 76% of all transferring travellers spend more that 3 hours at the airport and therefore have more time to explore the offer in shops</a:t>
            </a:r>
          </a:p>
          <a:p>
            <a:endParaRPr lang="en-GB" dirty="0"/>
          </a:p>
        </p:txBody>
      </p:sp>
      <p:sp>
        <p:nvSpPr>
          <p:cNvPr id="4" name="Slide Number Placeholder 3"/>
          <p:cNvSpPr>
            <a:spLocks noGrp="1"/>
          </p:cNvSpPr>
          <p:nvPr>
            <p:ph type="sldNum" sz="quarter" idx="5"/>
          </p:nvPr>
        </p:nvSpPr>
        <p:spPr/>
        <p:txBody>
          <a:bodyPr/>
          <a:lstStyle/>
          <a:p>
            <a:fld id="{325334A2-7BF0-48D4-A2D8-5B9127FD49FC}" type="slidenum">
              <a:rPr lang="en-GB" smtClean="0"/>
              <a:t>25</a:t>
            </a:fld>
            <a:endParaRPr lang="en-GB"/>
          </a:p>
        </p:txBody>
      </p:sp>
    </p:spTree>
    <p:extLst>
      <p:ext uri="{BB962C8B-B14F-4D97-AF65-F5344CB8AC3E}">
        <p14:creationId xmlns:p14="http://schemas.microsoft.com/office/powerpoint/2010/main" val="3401329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Furthermore real time data can also help us understand the types of travellers who are travelling across the continent. </a:t>
            </a:r>
            <a:br>
              <a:rPr lang="en-GB" dirty="0"/>
            </a:br>
            <a:r>
              <a:rPr lang="en-GB" dirty="0"/>
              <a:t>In this chart we can see that pax travelling in premium cabin classes, (business, first and premium economy) are making are helping drive the recovery of travel in Africa and this looks set to continue until the end of the year. This points to an increased interest from high end premium travellers who will most likely spend more during their stay at a destination and spend on ancillary services at like duty free when they travel through </a:t>
            </a:r>
            <a:r>
              <a:rPr lang="en-GB"/>
              <a:t>an airport.</a:t>
            </a:r>
            <a:endParaRPr lang="es-E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25334A2-7BF0-48D4-A2D8-5B9127FD49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254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25334A2-7BF0-48D4-A2D8-5B9127FD49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9339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325334A2-7BF0-48D4-A2D8-5B9127FD49FC}" type="slidenum">
              <a:rPr lang="en-GB" smtClean="0"/>
              <a:t>28</a:t>
            </a:fld>
            <a:endParaRPr lang="en-GB"/>
          </a:p>
        </p:txBody>
      </p:sp>
    </p:spTree>
    <p:extLst>
      <p:ext uri="{BB962C8B-B14F-4D97-AF65-F5344CB8AC3E}">
        <p14:creationId xmlns:p14="http://schemas.microsoft.com/office/powerpoint/2010/main" val="510631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17642" rtl="0" eaLnBrk="1" fontAlgn="auto" latinLnBrk="0" hangingPunct="1">
              <a:lnSpc>
                <a:spcPct val="100000"/>
              </a:lnSpc>
              <a:spcBef>
                <a:spcPts val="0"/>
              </a:spcBef>
              <a:spcAft>
                <a:spcPts val="0"/>
              </a:spcAft>
              <a:buClrTx/>
              <a:buSzTx/>
              <a:buFontTx/>
              <a:buNone/>
              <a:tabLst/>
              <a:defRPr/>
            </a:pPr>
            <a:fld id="{4D9F2822-C1DB-4CD6-8033-43F37D1868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17642"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103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ES" dirty="0"/>
              <a:t>Seat </a:t>
            </a:r>
            <a:r>
              <a:rPr lang="es-ES" dirty="0" err="1"/>
              <a:t>Capacity</a:t>
            </a:r>
            <a:r>
              <a:rPr lang="es-ES" dirty="0"/>
              <a:t> </a:t>
            </a:r>
            <a:r>
              <a:rPr lang="es-ES" dirty="0" err="1"/>
              <a:t>for</a:t>
            </a:r>
            <a:r>
              <a:rPr lang="es-ES" dirty="0"/>
              <a:t> </a:t>
            </a:r>
            <a:r>
              <a:rPr lang="es-ES" dirty="0" err="1"/>
              <a:t>internationl</a:t>
            </a:r>
            <a:r>
              <a:rPr lang="es-ES" dirty="0"/>
              <a:t> </a:t>
            </a:r>
            <a:r>
              <a:rPr lang="es-ES" dirty="0" err="1"/>
              <a:t>travel</a:t>
            </a:r>
            <a:r>
              <a:rPr lang="es-ES" dirty="0"/>
              <a:t> </a:t>
            </a:r>
            <a:r>
              <a:rPr lang="es-ES" dirty="0" err="1"/>
              <a:t>to</a:t>
            </a:r>
            <a:r>
              <a:rPr lang="es-ES" dirty="0"/>
              <a:t> </a:t>
            </a:r>
            <a:r>
              <a:rPr lang="es-ES" dirty="0" err="1"/>
              <a:t>Africa</a:t>
            </a:r>
            <a:r>
              <a:rPr lang="es-ES" dirty="0"/>
              <a:t> </a:t>
            </a:r>
            <a:r>
              <a:rPr lang="es-ES" dirty="0" err="1"/>
              <a:t>is</a:t>
            </a:r>
            <a:r>
              <a:rPr lang="es-ES" dirty="0"/>
              <a:t> </a:t>
            </a:r>
            <a:r>
              <a:rPr lang="es-ES" dirty="0" err="1"/>
              <a:t>continuing</a:t>
            </a:r>
            <a:r>
              <a:rPr lang="es-ES" dirty="0"/>
              <a:t> </a:t>
            </a:r>
            <a:r>
              <a:rPr lang="es-ES" dirty="0" err="1"/>
              <a:t>it´s</a:t>
            </a:r>
            <a:r>
              <a:rPr lang="es-ES" dirty="0"/>
              <a:t> </a:t>
            </a:r>
            <a:r>
              <a:rPr lang="es-ES" dirty="0" err="1"/>
              <a:t>rebound</a:t>
            </a:r>
            <a:r>
              <a:rPr lang="es-ES" dirty="0"/>
              <a:t> </a:t>
            </a:r>
            <a:r>
              <a:rPr lang="es-ES" dirty="0" err="1"/>
              <a:t>from</a:t>
            </a:r>
            <a:r>
              <a:rPr lang="es-ES" dirty="0"/>
              <a:t> </a:t>
            </a:r>
            <a:r>
              <a:rPr lang="es-ES" dirty="0" err="1"/>
              <a:t>last</a:t>
            </a:r>
            <a:r>
              <a:rPr lang="es-ES" dirty="0"/>
              <a:t> </a:t>
            </a:r>
            <a:r>
              <a:rPr lang="es-ES" dirty="0" err="1"/>
              <a:t>year</a:t>
            </a:r>
            <a:r>
              <a:rPr lang="es-ES" dirty="0"/>
              <a:t>. High </a:t>
            </a:r>
            <a:r>
              <a:rPr lang="es-ES" dirty="0" err="1"/>
              <a:t>oil</a:t>
            </a:r>
            <a:r>
              <a:rPr lang="es-ES" dirty="0"/>
              <a:t> </a:t>
            </a:r>
            <a:r>
              <a:rPr lang="es-ES" dirty="0" err="1"/>
              <a:t>prices</a:t>
            </a:r>
            <a:r>
              <a:rPr lang="es-ES" dirty="0"/>
              <a:t> </a:t>
            </a:r>
            <a:r>
              <a:rPr lang="es-ES" dirty="0" err="1"/>
              <a:t>have</a:t>
            </a:r>
            <a:r>
              <a:rPr lang="es-ES" dirty="0"/>
              <a:t> </a:t>
            </a:r>
            <a:r>
              <a:rPr lang="es-ES" dirty="0" err="1"/>
              <a:t>not</a:t>
            </a:r>
            <a:r>
              <a:rPr lang="es-ES" dirty="0"/>
              <a:t> </a:t>
            </a:r>
            <a:r>
              <a:rPr lang="es-ES" dirty="0" err="1"/>
              <a:t>abated</a:t>
            </a:r>
            <a:r>
              <a:rPr lang="es-ES" dirty="0"/>
              <a:t> </a:t>
            </a:r>
            <a:r>
              <a:rPr lang="es-ES" dirty="0" err="1"/>
              <a:t>this</a:t>
            </a:r>
            <a:r>
              <a:rPr lang="es-ES" dirty="0"/>
              <a:t>. </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25334A2-7BF0-48D4-A2D8-5B9127FD49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0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17642" rtl="0" eaLnBrk="1" fontAlgn="auto" latinLnBrk="0" hangingPunct="1">
              <a:lnSpc>
                <a:spcPct val="100000"/>
              </a:lnSpc>
              <a:spcBef>
                <a:spcPts val="0"/>
              </a:spcBef>
              <a:spcAft>
                <a:spcPts val="0"/>
              </a:spcAft>
              <a:buClrTx/>
              <a:buSzTx/>
              <a:buFontTx/>
              <a:buNone/>
              <a:tabLst/>
              <a:defRPr/>
            </a:pPr>
            <a:fld id="{4D9F2822-C1DB-4CD6-8033-43F37D1868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17642"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3627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17642" rtl="0" eaLnBrk="1" fontAlgn="auto" latinLnBrk="0" hangingPunct="1">
              <a:lnSpc>
                <a:spcPct val="100000"/>
              </a:lnSpc>
              <a:spcBef>
                <a:spcPts val="0"/>
              </a:spcBef>
              <a:spcAft>
                <a:spcPts val="0"/>
              </a:spcAft>
              <a:buClrTx/>
              <a:buSzTx/>
              <a:buFontTx/>
              <a:buNone/>
              <a:tabLst/>
              <a:defRPr/>
            </a:pPr>
            <a:fld id="{4D9F2822-C1DB-4CD6-8033-43F37D1868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17642"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7273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17642" rtl="0" eaLnBrk="1" fontAlgn="auto" latinLnBrk="0" hangingPunct="1">
              <a:lnSpc>
                <a:spcPct val="100000"/>
              </a:lnSpc>
              <a:spcBef>
                <a:spcPts val="0"/>
              </a:spcBef>
              <a:spcAft>
                <a:spcPts val="0"/>
              </a:spcAft>
              <a:buClrTx/>
              <a:buSzTx/>
              <a:buFontTx/>
              <a:buNone/>
              <a:tabLst/>
              <a:defRPr/>
            </a:pPr>
            <a:fld id="{4D9F2822-C1DB-4CD6-8033-43F37D18680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17642"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614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ES" dirty="0" err="1"/>
              <a:t>Although</a:t>
            </a:r>
            <a:r>
              <a:rPr lang="es-ES" dirty="0"/>
              <a:t> extra regional </a:t>
            </a:r>
            <a:r>
              <a:rPr lang="es-ES" dirty="0" err="1"/>
              <a:t>capacity</a:t>
            </a:r>
            <a:r>
              <a:rPr lang="es-ES" dirty="0"/>
              <a:t> has </a:t>
            </a:r>
            <a:r>
              <a:rPr lang="es-ES" dirty="0" err="1"/>
              <a:t>been</a:t>
            </a:r>
            <a:r>
              <a:rPr lang="es-ES" dirty="0"/>
              <a:t> </a:t>
            </a:r>
            <a:r>
              <a:rPr lang="es-ES" dirty="0" err="1"/>
              <a:t>reocvering</a:t>
            </a:r>
            <a:r>
              <a:rPr lang="es-ES" dirty="0"/>
              <a:t> at a </a:t>
            </a:r>
            <a:r>
              <a:rPr lang="es-ES" dirty="0" err="1"/>
              <a:t>much</a:t>
            </a:r>
            <a:r>
              <a:rPr lang="es-ES" dirty="0"/>
              <a:t> </a:t>
            </a:r>
            <a:r>
              <a:rPr lang="es-ES" dirty="0" err="1"/>
              <a:t>faster</a:t>
            </a:r>
            <a:r>
              <a:rPr lang="es-ES" dirty="0"/>
              <a:t> pace </a:t>
            </a:r>
            <a:r>
              <a:rPr lang="es-ES" dirty="0" err="1"/>
              <a:t>that</a:t>
            </a:r>
            <a:r>
              <a:rPr lang="es-ES" dirty="0"/>
              <a:t> intra regional </a:t>
            </a:r>
            <a:r>
              <a:rPr lang="es-ES" dirty="0" err="1"/>
              <a:t>capacity</a:t>
            </a:r>
            <a:endParaRPr lang="es-E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25334A2-7BF0-48D4-A2D8-5B9127FD49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9681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Looking</a:t>
            </a:r>
            <a:r>
              <a:rPr lang="es-ES" dirty="0"/>
              <a:t> at top </a:t>
            </a:r>
            <a:r>
              <a:rPr lang="es-ES" dirty="0" err="1"/>
              <a:t>gateways</a:t>
            </a:r>
            <a:r>
              <a:rPr lang="es-ES" dirty="0"/>
              <a:t>. </a:t>
            </a:r>
            <a:r>
              <a:rPr lang="es-ES" dirty="0" err="1"/>
              <a:t>It´s</a:t>
            </a:r>
            <a:r>
              <a:rPr lang="es-ES" dirty="0"/>
              <a:t> Good </a:t>
            </a:r>
            <a:r>
              <a:rPr lang="es-ES" dirty="0" err="1"/>
              <a:t>to</a:t>
            </a:r>
            <a:r>
              <a:rPr lang="es-ES" dirty="0"/>
              <a:t> </a:t>
            </a:r>
            <a:r>
              <a:rPr lang="es-ES" dirty="0" err="1"/>
              <a:t>see</a:t>
            </a:r>
            <a:r>
              <a:rPr lang="es-ES" dirty="0"/>
              <a:t> </a:t>
            </a:r>
            <a:r>
              <a:rPr lang="es-ES" dirty="0" err="1"/>
              <a:t>that</a:t>
            </a:r>
            <a:r>
              <a:rPr lang="es-ES" dirty="0"/>
              <a:t> </a:t>
            </a:r>
            <a:r>
              <a:rPr lang="es-ES" dirty="0" err="1"/>
              <a:t>most</a:t>
            </a:r>
            <a:r>
              <a:rPr lang="es-ES" dirty="0"/>
              <a:t> </a:t>
            </a:r>
            <a:r>
              <a:rPr lang="es-ES" dirty="0" err="1"/>
              <a:t>major</a:t>
            </a:r>
            <a:r>
              <a:rPr lang="es-ES" dirty="0"/>
              <a:t> </a:t>
            </a:r>
            <a:r>
              <a:rPr lang="es-ES" dirty="0" err="1"/>
              <a:t>airports</a:t>
            </a:r>
            <a:r>
              <a:rPr lang="es-ES" dirty="0"/>
              <a:t> are </a:t>
            </a:r>
            <a:r>
              <a:rPr lang="es-ES" dirty="0" err="1"/>
              <a:t>seeing</a:t>
            </a:r>
            <a:r>
              <a:rPr lang="es-ES" dirty="0"/>
              <a:t> </a:t>
            </a:r>
            <a:r>
              <a:rPr lang="es-ES" dirty="0" err="1"/>
              <a:t>recoveiery</a:t>
            </a:r>
            <a:r>
              <a:rPr lang="es-ES" dirty="0"/>
              <a:t> </a:t>
            </a:r>
            <a:r>
              <a:rPr lang="es-ES" dirty="0" err="1"/>
              <a:t>or</a:t>
            </a:r>
            <a:r>
              <a:rPr lang="es-ES" dirty="0"/>
              <a:t> are </a:t>
            </a:r>
            <a:r>
              <a:rPr lang="es-ES" dirty="0" err="1"/>
              <a:t>approaching</a:t>
            </a:r>
            <a:r>
              <a:rPr lang="es-ES" dirty="0"/>
              <a:t> </a:t>
            </a:r>
            <a:r>
              <a:rPr lang="es-ES" dirty="0" err="1"/>
              <a:t>recovery</a:t>
            </a:r>
            <a:r>
              <a:rPr lang="es-ES" dirty="0"/>
              <a:t>. </a:t>
            </a:r>
            <a:r>
              <a:rPr lang="es-ES" dirty="0" err="1"/>
              <a:t>Looking</a:t>
            </a:r>
            <a:r>
              <a:rPr lang="es-ES" dirty="0"/>
              <a:t> at </a:t>
            </a:r>
            <a:r>
              <a:rPr lang="es-ES" dirty="0" err="1"/>
              <a:t>the</a:t>
            </a:r>
            <a:r>
              <a:rPr lang="es-ES" dirty="0"/>
              <a:t> </a:t>
            </a:r>
            <a:r>
              <a:rPr lang="es-ES" dirty="0" err="1"/>
              <a:t>overall</a:t>
            </a:r>
            <a:r>
              <a:rPr lang="es-ES" dirty="0"/>
              <a:t> ranking, </a:t>
            </a:r>
            <a:r>
              <a:rPr lang="es-ES" dirty="0" err="1"/>
              <a:t>The</a:t>
            </a:r>
            <a:r>
              <a:rPr lang="es-ES" dirty="0"/>
              <a:t> top </a:t>
            </a:r>
            <a:r>
              <a:rPr lang="es-ES" dirty="0" err="1"/>
              <a:t>airports</a:t>
            </a:r>
            <a:r>
              <a:rPr lang="es-ES" dirty="0"/>
              <a:t> </a:t>
            </a:r>
            <a:r>
              <a:rPr lang="es-ES" dirty="0" err="1"/>
              <a:t>have</a:t>
            </a:r>
            <a:r>
              <a:rPr lang="es-ES" dirty="0"/>
              <a:t> </a:t>
            </a:r>
            <a:r>
              <a:rPr lang="es-ES" dirty="0" err="1"/>
              <a:t>maintained</a:t>
            </a:r>
            <a:r>
              <a:rPr lang="es-ES" dirty="0"/>
              <a:t> </a:t>
            </a:r>
            <a:r>
              <a:rPr lang="es-ES" dirty="0" err="1"/>
              <a:t>their</a:t>
            </a:r>
            <a:r>
              <a:rPr lang="es-ES" dirty="0"/>
              <a:t> position. </a:t>
            </a:r>
            <a:r>
              <a:rPr lang="es-ES" dirty="0" err="1"/>
              <a:t>The</a:t>
            </a:r>
            <a:r>
              <a:rPr lang="es-ES" dirty="0"/>
              <a:t> </a:t>
            </a:r>
            <a:r>
              <a:rPr lang="es-ES" dirty="0" err="1"/>
              <a:t>list</a:t>
            </a:r>
            <a:r>
              <a:rPr lang="es-ES" dirty="0"/>
              <a:t> </a:t>
            </a:r>
            <a:r>
              <a:rPr lang="es-ES" dirty="0" err="1"/>
              <a:t>is</a:t>
            </a:r>
            <a:r>
              <a:rPr lang="es-ES" dirty="0"/>
              <a:t> </a:t>
            </a:r>
            <a:r>
              <a:rPr lang="es-ES" dirty="0" err="1"/>
              <a:t>dominated</a:t>
            </a:r>
            <a:r>
              <a:rPr lang="es-ES" dirty="0"/>
              <a:t> </a:t>
            </a:r>
            <a:r>
              <a:rPr lang="es-ES" dirty="0" err="1"/>
              <a:t>by</a:t>
            </a:r>
            <a:r>
              <a:rPr lang="es-ES" dirty="0"/>
              <a:t> East and West </a:t>
            </a:r>
            <a:r>
              <a:rPr lang="es-ES" dirty="0" err="1"/>
              <a:t>African</a:t>
            </a:r>
            <a:r>
              <a:rPr lang="es-ES" dirty="0"/>
              <a:t> </a:t>
            </a:r>
            <a:r>
              <a:rPr lang="es-ES" dirty="0" err="1"/>
              <a:t>airports</a:t>
            </a:r>
            <a:r>
              <a:rPr lang="es-ES" dirty="0"/>
              <a:t>. In </a:t>
            </a:r>
            <a:r>
              <a:rPr lang="es-ES" dirty="0" err="1"/>
              <a:t>Southern</a:t>
            </a:r>
            <a:r>
              <a:rPr lang="es-ES" dirty="0"/>
              <a:t> </a:t>
            </a:r>
            <a:r>
              <a:rPr lang="es-ES" dirty="0" err="1"/>
              <a:t>Africa</a:t>
            </a:r>
            <a:r>
              <a:rPr lang="es-ES" dirty="0"/>
              <a:t>, Cape Town has </a:t>
            </a:r>
            <a:r>
              <a:rPr lang="es-ES" dirty="0" err="1"/>
              <a:t>increasingly</a:t>
            </a:r>
            <a:r>
              <a:rPr lang="es-ES" dirty="0"/>
              <a:t> </a:t>
            </a:r>
            <a:r>
              <a:rPr lang="es-ES" dirty="0" err="1"/>
              <a:t>shown</a:t>
            </a:r>
            <a:r>
              <a:rPr lang="es-ES" dirty="0"/>
              <a:t> </a:t>
            </a:r>
            <a:r>
              <a:rPr lang="es-ES" dirty="0" err="1"/>
              <a:t>itself</a:t>
            </a:r>
            <a:r>
              <a:rPr lang="es-ES" dirty="0"/>
              <a:t> as a </a:t>
            </a:r>
            <a:r>
              <a:rPr lang="es-ES" dirty="0" err="1"/>
              <a:t>rising</a:t>
            </a:r>
            <a:r>
              <a:rPr lang="es-ES" dirty="0"/>
              <a:t> </a:t>
            </a:r>
            <a:r>
              <a:rPr lang="es-ES" dirty="0" err="1"/>
              <a:t>star</a:t>
            </a:r>
            <a:r>
              <a:rPr lang="es-ES" dirty="0"/>
              <a:t> in </a:t>
            </a:r>
            <a:r>
              <a:rPr lang="es-ES" dirty="0" err="1"/>
              <a:t>boosting</a:t>
            </a:r>
            <a:r>
              <a:rPr lang="es-ES" dirty="0"/>
              <a:t> </a:t>
            </a:r>
            <a:r>
              <a:rPr lang="es-ES" dirty="0" err="1"/>
              <a:t>capacity</a:t>
            </a:r>
            <a:r>
              <a:rPr lang="es-ES" dirty="0"/>
              <a:t> </a:t>
            </a:r>
            <a:r>
              <a:rPr lang="es-ES" dirty="0" err="1"/>
              <a:t>into</a:t>
            </a:r>
            <a:r>
              <a:rPr lang="es-ES" dirty="0"/>
              <a:t> </a:t>
            </a:r>
            <a:r>
              <a:rPr lang="es-ES" dirty="0" err="1"/>
              <a:t>the</a:t>
            </a:r>
            <a:r>
              <a:rPr lang="es-ES" dirty="0"/>
              <a:t> SADC </a:t>
            </a:r>
            <a:r>
              <a:rPr lang="es-ES" dirty="0" err="1"/>
              <a:t>region</a:t>
            </a:r>
            <a:r>
              <a:rPr lang="es-ES" dirty="0"/>
              <a:t>.</a:t>
            </a:r>
            <a:br>
              <a:rPr lang="es-ES" dirty="0"/>
            </a:br>
            <a:r>
              <a:rPr lang="es-ES" dirty="0" err="1"/>
              <a:t>There</a:t>
            </a:r>
            <a:r>
              <a:rPr lang="es-ES" dirty="0"/>
              <a:t> are </a:t>
            </a:r>
            <a:r>
              <a:rPr lang="es-ES" dirty="0" err="1"/>
              <a:t>some</a:t>
            </a:r>
            <a:r>
              <a:rPr lang="es-ES" dirty="0"/>
              <a:t> </a:t>
            </a:r>
            <a:r>
              <a:rPr lang="es-ES" dirty="0" err="1"/>
              <a:t>movements</a:t>
            </a:r>
            <a:r>
              <a:rPr lang="es-ES" dirty="0"/>
              <a:t> at </a:t>
            </a:r>
            <a:r>
              <a:rPr lang="es-ES" dirty="0" err="1"/>
              <a:t>the</a:t>
            </a:r>
            <a:r>
              <a:rPr lang="es-ES" dirty="0"/>
              <a:t> bottom </a:t>
            </a:r>
            <a:r>
              <a:rPr lang="es-ES" dirty="0" err="1"/>
              <a:t>half</a:t>
            </a:r>
            <a:r>
              <a:rPr lang="es-ES" dirty="0"/>
              <a:t> </a:t>
            </a:r>
            <a:r>
              <a:rPr lang="es-ES" dirty="0" err="1"/>
              <a:t>of</a:t>
            </a:r>
            <a:r>
              <a:rPr lang="es-ES" dirty="0"/>
              <a:t> </a:t>
            </a:r>
            <a:r>
              <a:rPr lang="es-ES" dirty="0" err="1"/>
              <a:t>the</a:t>
            </a:r>
            <a:r>
              <a:rPr lang="es-ES" dirty="0"/>
              <a:t> </a:t>
            </a:r>
            <a:r>
              <a:rPr lang="es-ES" dirty="0" err="1"/>
              <a:t>list</a:t>
            </a:r>
            <a:r>
              <a:rPr lang="es-ES" dirty="0"/>
              <a:t> </a:t>
            </a:r>
            <a:r>
              <a:rPr lang="es-ES" dirty="0" err="1"/>
              <a:t>but</a:t>
            </a:r>
            <a:r>
              <a:rPr lang="es-ES" dirty="0"/>
              <a:t> </a:t>
            </a:r>
            <a:r>
              <a:rPr lang="es-ES" dirty="0" err="1"/>
              <a:t>all</a:t>
            </a:r>
            <a:r>
              <a:rPr lang="es-ES" dirty="0"/>
              <a:t> </a:t>
            </a:r>
            <a:r>
              <a:rPr lang="es-ES" dirty="0" err="1"/>
              <a:t>airports</a:t>
            </a:r>
            <a:r>
              <a:rPr lang="es-ES" dirty="0"/>
              <a:t> </a:t>
            </a:r>
            <a:r>
              <a:rPr lang="es-ES" dirty="0" err="1"/>
              <a:t>there</a:t>
            </a:r>
            <a:r>
              <a:rPr lang="es-ES" dirty="0"/>
              <a:t> are </a:t>
            </a:r>
            <a:r>
              <a:rPr lang="es-ES" dirty="0" err="1"/>
              <a:t>close</a:t>
            </a:r>
            <a:r>
              <a:rPr lang="es-ES" dirty="0"/>
              <a:t> </a:t>
            </a:r>
            <a:r>
              <a:rPr lang="es-ES" dirty="0" err="1"/>
              <a:t>to</a:t>
            </a:r>
            <a:r>
              <a:rPr lang="es-ES" dirty="0"/>
              <a:t> 2019 </a:t>
            </a:r>
            <a:r>
              <a:rPr lang="es-ES" dirty="0" err="1"/>
              <a:t>levels</a:t>
            </a:r>
            <a:r>
              <a:rPr lang="es-ES" dirty="0"/>
              <a:t>.</a:t>
            </a:r>
          </a:p>
        </p:txBody>
      </p:sp>
      <p:sp>
        <p:nvSpPr>
          <p:cNvPr id="4" name="Slide Number Placeholder 3"/>
          <p:cNvSpPr>
            <a:spLocks noGrp="1"/>
          </p:cNvSpPr>
          <p:nvPr>
            <p:ph type="sldNum" sz="quarter" idx="5"/>
          </p:nvPr>
        </p:nvSpPr>
        <p:spPr/>
        <p:txBody>
          <a:bodyPr/>
          <a:lstStyle/>
          <a:p>
            <a:fld id="{325334A2-7BF0-48D4-A2D8-5B9127FD49FC}" type="slidenum">
              <a:rPr lang="en-GB" smtClean="0"/>
              <a:t>5</a:t>
            </a:fld>
            <a:endParaRPr lang="en-GB"/>
          </a:p>
        </p:txBody>
      </p:sp>
    </p:spTree>
    <p:extLst>
      <p:ext uri="{BB962C8B-B14F-4D97-AF65-F5344CB8AC3E}">
        <p14:creationId xmlns:p14="http://schemas.microsoft.com/office/powerpoint/2010/main" val="2141167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Looking</a:t>
            </a:r>
            <a:r>
              <a:rPr lang="es-ES" dirty="0"/>
              <a:t> at top </a:t>
            </a:r>
            <a:r>
              <a:rPr lang="es-ES" dirty="0" err="1"/>
              <a:t>gateways</a:t>
            </a:r>
            <a:r>
              <a:rPr lang="es-ES" dirty="0"/>
              <a:t>. </a:t>
            </a:r>
            <a:r>
              <a:rPr lang="es-ES" dirty="0" err="1"/>
              <a:t>It´s</a:t>
            </a:r>
            <a:r>
              <a:rPr lang="es-ES" dirty="0"/>
              <a:t> Good </a:t>
            </a:r>
            <a:r>
              <a:rPr lang="es-ES" dirty="0" err="1"/>
              <a:t>to</a:t>
            </a:r>
            <a:r>
              <a:rPr lang="es-ES" dirty="0"/>
              <a:t> </a:t>
            </a:r>
            <a:r>
              <a:rPr lang="es-ES" dirty="0" err="1"/>
              <a:t>see</a:t>
            </a:r>
            <a:r>
              <a:rPr lang="es-ES" dirty="0"/>
              <a:t> </a:t>
            </a:r>
            <a:r>
              <a:rPr lang="es-ES" dirty="0" err="1"/>
              <a:t>that</a:t>
            </a:r>
            <a:r>
              <a:rPr lang="es-ES" dirty="0"/>
              <a:t> </a:t>
            </a:r>
            <a:r>
              <a:rPr lang="es-ES" dirty="0" err="1"/>
              <a:t>most</a:t>
            </a:r>
            <a:r>
              <a:rPr lang="es-ES" dirty="0"/>
              <a:t> </a:t>
            </a:r>
            <a:r>
              <a:rPr lang="es-ES" dirty="0" err="1"/>
              <a:t>major</a:t>
            </a:r>
            <a:r>
              <a:rPr lang="es-ES" dirty="0"/>
              <a:t> </a:t>
            </a:r>
            <a:r>
              <a:rPr lang="es-ES" dirty="0" err="1"/>
              <a:t>airports</a:t>
            </a:r>
            <a:r>
              <a:rPr lang="es-ES" dirty="0"/>
              <a:t> are </a:t>
            </a:r>
            <a:r>
              <a:rPr lang="es-ES" dirty="0" err="1"/>
              <a:t>seeing</a:t>
            </a:r>
            <a:r>
              <a:rPr lang="es-ES" dirty="0"/>
              <a:t> </a:t>
            </a:r>
            <a:r>
              <a:rPr lang="es-ES" dirty="0" err="1"/>
              <a:t>recoveiery</a:t>
            </a:r>
            <a:r>
              <a:rPr lang="es-ES" dirty="0"/>
              <a:t> </a:t>
            </a:r>
            <a:r>
              <a:rPr lang="es-ES" dirty="0" err="1"/>
              <a:t>or</a:t>
            </a:r>
            <a:r>
              <a:rPr lang="es-ES" dirty="0"/>
              <a:t> are </a:t>
            </a:r>
            <a:r>
              <a:rPr lang="es-ES" dirty="0" err="1"/>
              <a:t>approaching</a:t>
            </a:r>
            <a:r>
              <a:rPr lang="es-ES" dirty="0"/>
              <a:t> </a:t>
            </a:r>
            <a:r>
              <a:rPr lang="es-ES" dirty="0" err="1"/>
              <a:t>recovery</a:t>
            </a:r>
            <a:r>
              <a:rPr lang="es-ES" dirty="0"/>
              <a:t>. </a:t>
            </a:r>
            <a:r>
              <a:rPr lang="es-ES" dirty="0" err="1"/>
              <a:t>Looking</a:t>
            </a:r>
            <a:r>
              <a:rPr lang="es-ES" dirty="0"/>
              <a:t> at </a:t>
            </a:r>
            <a:r>
              <a:rPr lang="es-ES" dirty="0" err="1"/>
              <a:t>the</a:t>
            </a:r>
            <a:r>
              <a:rPr lang="es-ES" dirty="0"/>
              <a:t> </a:t>
            </a:r>
            <a:r>
              <a:rPr lang="es-ES" dirty="0" err="1"/>
              <a:t>overall</a:t>
            </a:r>
            <a:r>
              <a:rPr lang="es-ES" dirty="0"/>
              <a:t> ranking, </a:t>
            </a:r>
            <a:r>
              <a:rPr lang="es-ES" dirty="0" err="1"/>
              <a:t>The</a:t>
            </a:r>
            <a:r>
              <a:rPr lang="es-ES" dirty="0"/>
              <a:t> top </a:t>
            </a:r>
            <a:r>
              <a:rPr lang="es-ES" dirty="0" err="1"/>
              <a:t>airports</a:t>
            </a:r>
            <a:r>
              <a:rPr lang="es-ES" dirty="0"/>
              <a:t> </a:t>
            </a:r>
            <a:r>
              <a:rPr lang="es-ES" dirty="0" err="1"/>
              <a:t>have</a:t>
            </a:r>
            <a:r>
              <a:rPr lang="es-ES" dirty="0"/>
              <a:t> </a:t>
            </a:r>
            <a:r>
              <a:rPr lang="es-ES" dirty="0" err="1"/>
              <a:t>maintained</a:t>
            </a:r>
            <a:r>
              <a:rPr lang="es-ES" dirty="0"/>
              <a:t> </a:t>
            </a:r>
            <a:r>
              <a:rPr lang="es-ES" dirty="0" err="1"/>
              <a:t>their</a:t>
            </a:r>
            <a:r>
              <a:rPr lang="es-ES" dirty="0"/>
              <a:t> position. </a:t>
            </a:r>
            <a:r>
              <a:rPr lang="es-ES" dirty="0" err="1"/>
              <a:t>The</a:t>
            </a:r>
            <a:r>
              <a:rPr lang="es-ES" dirty="0"/>
              <a:t> </a:t>
            </a:r>
            <a:r>
              <a:rPr lang="es-ES" dirty="0" err="1"/>
              <a:t>list</a:t>
            </a:r>
            <a:r>
              <a:rPr lang="es-ES" dirty="0"/>
              <a:t> </a:t>
            </a:r>
            <a:r>
              <a:rPr lang="es-ES" dirty="0" err="1"/>
              <a:t>is</a:t>
            </a:r>
            <a:r>
              <a:rPr lang="es-ES" dirty="0"/>
              <a:t> </a:t>
            </a:r>
            <a:r>
              <a:rPr lang="es-ES" dirty="0" err="1"/>
              <a:t>dominated</a:t>
            </a:r>
            <a:r>
              <a:rPr lang="es-ES" dirty="0"/>
              <a:t> </a:t>
            </a:r>
            <a:r>
              <a:rPr lang="es-ES" dirty="0" err="1"/>
              <a:t>by</a:t>
            </a:r>
            <a:r>
              <a:rPr lang="es-ES" dirty="0"/>
              <a:t> East and West </a:t>
            </a:r>
            <a:r>
              <a:rPr lang="es-ES" dirty="0" err="1"/>
              <a:t>African</a:t>
            </a:r>
            <a:r>
              <a:rPr lang="es-ES" dirty="0"/>
              <a:t> </a:t>
            </a:r>
            <a:r>
              <a:rPr lang="es-ES" dirty="0" err="1"/>
              <a:t>airports</a:t>
            </a:r>
            <a:r>
              <a:rPr lang="es-ES" dirty="0"/>
              <a:t>. In </a:t>
            </a:r>
            <a:r>
              <a:rPr lang="es-ES" dirty="0" err="1"/>
              <a:t>Southern</a:t>
            </a:r>
            <a:r>
              <a:rPr lang="es-ES" dirty="0"/>
              <a:t> </a:t>
            </a:r>
            <a:r>
              <a:rPr lang="es-ES" dirty="0" err="1"/>
              <a:t>Africa</a:t>
            </a:r>
            <a:r>
              <a:rPr lang="es-ES" dirty="0"/>
              <a:t>, Cape Town has </a:t>
            </a:r>
            <a:r>
              <a:rPr lang="es-ES" dirty="0" err="1"/>
              <a:t>increasingly</a:t>
            </a:r>
            <a:r>
              <a:rPr lang="es-ES" dirty="0"/>
              <a:t> </a:t>
            </a:r>
            <a:r>
              <a:rPr lang="es-ES" dirty="0" err="1"/>
              <a:t>shown</a:t>
            </a:r>
            <a:r>
              <a:rPr lang="es-ES" dirty="0"/>
              <a:t> </a:t>
            </a:r>
            <a:r>
              <a:rPr lang="es-ES" dirty="0" err="1"/>
              <a:t>itself</a:t>
            </a:r>
            <a:r>
              <a:rPr lang="es-ES" dirty="0"/>
              <a:t> as a </a:t>
            </a:r>
            <a:r>
              <a:rPr lang="es-ES" dirty="0" err="1"/>
              <a:t>rising</a:t>
            </a:r>
            <a:r>
              <a:rPr lang="es-ES" dirty="0"/>
              <a:t> </a:t>
            </a:r>
            <a:r>
              <a:rPr lang="es-ES" dirty="0" err="1"/>
              <a:t>star</a:t>
            </a:r>
            <a:r>
              <a:rPr lang="es-ES" dirty="0"/>
              <a:t> in </a:t>
            </a:r>
            <a:r>
              <a:rPr lang="es-ES" dirty="0" err="1"/>
              <a:t>boosting</a:t>
            </a:r>
            <a:r>
              <a:rPr lang="es-ES" dirty="0"/>
              <a:t> </a:t>
            </a:r>
            <a:r>
              <a:rPr lang="es-ES" dirty="0" err="1"/>
              <a:t>capacity</a:t>
            </a:r>
            <a:r>
              <a:rPr lang="es-ES" dirty="0"/>
              <a:t> </a:t>
            </a:r>
            <a:r>
              <a:rPr lang="es-ES" dirty="0" err="1"/>
              <a:t>into</a:t>
            </a:r>
            <a:r>
              <a:rPr lang="es-ES" dirty="0"/>
              <a:t> </a:t>
            </a:r>
            <a:r>
              <a:rPr lang="es-ES" dirty="0" err="1"/>
              <a:t>the</a:t>
            </a:r>
            <a:r>
              <a:rPr lang="es-ES" dirty="0"/>
              <a:t> SADC </a:t>
            </a:r>
            <a:r>
              <a:rPr lang="es-ES" dirty="0" err="1"/>
              <a:t>region</a:t>
            </a:r>
            <a:r>
              <a:rPr lang="es-ES" dirty="0"/>
              <a:t>.</a:t>
            </a:r>
            <a:br>
              <a:rPr lang="es-ES" dirty="0"/>
            </a:br>
            <a:r>
              <a:rPr lang="es-ES" dirty="0" err="1"/>
              <a:t>There</a:t>
            </a:r>
            <a:r>
              <a:rPr lang="es-ES" dirty="0"/>
              <a:t> are </a:t>
            </a:r>
            <a:r>
              <a:rPr lang="es-ES" dirty="0" err="1"/>
              <a:t>some</a:t>
            </a:r>
            <a:r>
              <a:rPr lang="es-ES" dirty="0"/>
              <a:t> </a:t>
            </a:r>
            <a:r>
              <a:rPr lang="es-ES" dirty="0" err="1"/>
              <a:t>movements</a:t>
            </a:r>
            <a:r>
              <a:rPr lang="es-ES" dirty="0"/>
              <a:t> at </a:t>
            </a:r>
            <a:r>
              <a:rPr lang="es-ES" dirty="0" err="1"/>
              <a:t>the</a:t>
            </a:r>
            <a:r>
              <a:rPr lang="es-ES" dirty="0"/>
              <a:t> bottom </a:t>
            </a:r>
            <a:r>
              <a:rPr lang="es-ES" dirty="0" err="1"/>
              <a:t>half</a:t>
            </a:r>
            <a:r>
              <a:rPr lang="es-ES" dirty="0"/>
              <a:t> </a:t>
            </a:r>
            <a:r>
              <a:rPr lang="es-ES" dirty="0" err="1"/>
              <a:t>of</a:t>
            </a:r>
            <a:r>
              <a:rPr lang="es-ES" dirty="0"/>
              <a:t> </a:t>
            </a:r>
            <a:r>
              <a:rPr lang="es-ES" dirty="0" err="1"/>
              <a:t>the</a:t>
            </a:r>
            <a:r>
              <a:rPr lang="es-ES" dirty="0"/>
              <a:t> </a:t>
            </a:r>
            <a:r>
              <a:rPr lang="es-ES" dirty="0" err="1"/>
              <a:t>list</a:t>
            </a:r>
            <a:r>
              <a:rPr lang="es-ES" dirty="0"/>
              <a:t> </a:t>
            </a:r>
            <a:r>
              <a:rPr lang="es-ES" dirty="0" err="1"/>
              <a:t>but</a:t>
            </a:r>
            <a:r>
              <a:rPr lang="es-ES" dirty="0"/>
              <a:t> </a:t>
            </a:r>
            <a:r>
              <a:rPr lang="es-ES" dirty="0" err="1"/>
              <a:t>all</a:t>
            </a:r>
            <a:r>
              <a:rPr lang="es-ES" dirty="0"/>
              <a:t> </a:t>
            </a:r>
            <a:r>
              <a:rPr lang="es-ES" dirty="0" err="1"/>
              <a:t>airports</a:t>
            </a:r>
            <a:r>
              <a:rPr lang="es-ES" dirty="0"/>
              <a:t> </a:t>
            </a:r>
            <a:r>
              <a:rPr lang="es-ES" dirty="0" err="1"/>
              <a:t>there</a:t>
            </a:r>
            <a:r>
              <a:rPr lang="es-ES" dirty="0"/>
              <a:t> are </a:t>
            </a:r>
            <a:r>
              <a:rPr lang="es-ES" dirty="0" err="1"/>
              <a:t>close</a:t>
            </a:r>
            <a:r>
              <a:rPr lang="es-ES" dirty="0"/>
              <a:t> </a:t>
            </a:r>
            <a:r>
              <a:rPr lang="es-ES" dirty="0" err="1"/>
              <a:t>to</a:t>
            </a:r>
            <a:r>
              <a:rPr lang="es-ES" dirty="0"/>
              <a:t> 2019 </a:t>
            </a:r>
            <a:r>
              <a:rPr lang="es-ES" dirty="0" err="1"/>
              <a:t>levels</a:t>
            </a:r>
            <a:r>
              <a:rPr lang="es-ES" dirty="0"/>
              <a:t>.</a:t>
            </a:r>
          </a:p>
        </p:txBody>
      </p:sp>
      <p:sp>
        <p:nvSpPr>
          <p:cNvPr id="4" name="Slide Number Placeholder 3"/>
          <p:cNvSpPr>
            <a:spLocks noGrp="1"/>
          </p:cNvSpPr>
          <p:nvPr>
            <p:ph type="sldNum" sz="quarter" idx="5"/>
          </p:nvPr>
        </p:nvSpPr>
        <p:spPr/>
        <p:txBody>
          <a:bodyPr/>
          <a:lstStyle/>
          <a:p>
            <a:fld id="{325334A2-7BF0-48D4-A2D8-5B9127FD49FC}" type="slidenum">
              <a:rPr lang="en-GB" smtClean="0"/>
              <a:t>6</a:t>
            </a:fld>
            <a:endParaRPr lang="en-GB"/>
          </a:p>
        </p:txBody>
      </p:sp>
    </p:spTree>
    <p:extLst>
      <p:ext uri="{BB962C8B-B14F-4D97-AF65-F5344CB8AC3E}">
        <p14:creationId xmlns:p14="http://schemas.microsoft.com/office/powerpoint/2010/main" val="2106562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Looking</a:t>
            </a:r>
            <a:r>
              <a:rPr lang="es-ES" dirty="0"/>
              <a:t> at </a:t>
            </a:r>
            <a:r>
              <a:rPr lang="es-ES" dirty="0" err="1"/>
              <a:t>the</a:t>
            </a:r>
            <a:r>
              <a:rPr lang="es-ES" dirty="0"/>
              <a:t>  top </a:t>
            </a:r>
            <a:r>
              <a:rPr lang="es-ES" dirty="0" err="1"/>
              <a:t>Domestic</a:t>
            </a:r>
            <a:r>
              <a:rPr lang="es-ES" dirty="0"/>
              <a:t> </a:t>
            </a:r>
            <a:r>
              <a:rPr lang="es-ES" dirty="0" err="1"/>
              <a:t>markets</a:t>
            </a:r>
            <a:r>
              <a:rPr lang="es-ES" dirty="0"/>
              <a:t>. </a:t>
            </a:r>
            <a:r>
              <a:rPr lang="es-ES" dirty="0" err="1"/>
              <a:t>The</a:t>
            </a:r>
            <a:r>
              <a:rPr lang="es-ES" dirty="0"/>
              <a:t> </a:t>
            </a:r>
            <a:r>
              <a:rPr lang="es-ES" dirty="0" err="1"/>
              <a:t>best</a:t>
            </a:r>
            <a:r>
              <a:rPr lang="es-ES" dirty="0"/>
              <a:t> </a:t>
            </a:r>
            <a:r>
              <a:rPr lang="es-ES" dirty="0" err="1"/>
              <a:t>pperfomers</a:t>
            </a:r>
            <a:r>
              <a:rPr lang="es-ES" dirty="0"/>
              <a:t> are </a:t>
            </a:r>
            <a:r>
              <a:rPr lang="es-ES" dirty="0" err="1"/>
              <a:t>mostly</a:t>
            </a:r>
            <a:r>
              <a:rPr lang="es-ES" dirty="0"/>
              <a:t> in East and West </a:t>
            </a:r>
            <a:r>
              <a:rPr lang="es-ES" dirty="0" err="1"/>
              <a:t>Africa</a:t>
            </a:r>
            <a:r>
              <a:rPr lang="es-ES" dirty="0"/>
              <a:t>. </a:t>
            </a:r>
            <a:r>
              <a:rPr lang="es-ES" dirty="0" err="1"/>
              <a:t>These</a:t>
            </a:r>
            <a:r>
              <a:rPr lang="es-ES" dirty="0"/>
              <a:t> </a:t>
            </a:r>
            <a:r>
              <a:rPr lang="es-ES" dirty="0" err="1"/>
              <a:t>domestic</a:t>
            </a:r>
            <a:r>
              <a:rPr lang="es-ES" dirty="0"/>
              <a:t> </a:t>
            </a:r>
            <a:r>
              <a:rPr lang="es-ES" dirty="0" err="1"/>
              <a:t>markets</a:t>
            </a:r>
            <a:r>
              <a:rPr lang="es-ES" dirty="0"/>
              <a:t> are </a:t>
            </a:r>
            <a:r>
              <a:rPr lang="es-ES" dirty="0" err="1"/>
              <a:t>seeing</a:t>
            </a:r>
            <a:r>
              <a:rPr lang="es-ES" dirty="0"/>
              <a:t> </a:t>
            </a:r>
            <a:r>
              <a:rPr lang="es-ES" dirty="0" err="1"/>
              <a:t>strong</a:t>
            </a:r>
            <a:r>
              <a:rPr lang="es-ES" dirty="0"/>
              <a:t> </a:t>
            </a:r>
            <a:r>
              <a:rPr lang="es-ES" dirty="0" err="1"/>
              <a:t>rebound</a:t>
            </a:r>
            <a:r>
              <a:rPr lang="es-ES" dirty="0"/>
              <a:t> in </a:t>
            </a:r>
            <a:r>
              <a:rPr lang="es-ES" dirty="0" err="1"/>
              <a:t>capacity</a:t>
            </a:r>
            <a:r>
              <a:rPr lang="es-ES" dirty="0"/>
              <a:t>. </a:t>
            </a:r>
            <a:br>
              <a:rPr lang="es-ES" dirty="0"/>
            </a:br>
            <a:r>
              <a:rPr lang="es-ES" dirty="0" err="1"/>
              <a:t>Domestic</a:t>
            </a:r>
            <a:r>
              <a:rPr lang="es-ES" dirty="0"/>
              <a:t> </a:t>
            </a:r>
            <a:r>
              <a:rPr lang="es-ES" dirty="0" err="1"/>
              <a:t>connectivty</a:t>
            </a:r>
            <a:r>
              <a:rPr lang="es-ES" dirty="0"/>
              <a:t> </a:t>
            </a:r>
            <a:r>
              <a:rPr lang="es-ES" dirty="0" err="1"/>
              <a:t>is</a:t>
            </a:r>
            <a:r>
              <a:rPr lang="es-ES" dirty="0"/>
              <a:t> a </a:t>
            </a:r>
            <a:r>
              <a:rPr lang="es-ES" dirty="0" err="1"/>
              <a:t>critical</a:t>
            </a:r>
            <a:r>
              <a:rPr lang="es-ES" dirty="0"/>
              <a:t> </a:t>
            </a:r>
            <a:r>
              <a:rPr lang="es-ES" dirty="0" err="1"/>
              <a:t>component</a:t>
            </a:r>
            <a:r>
              <a:rPr lang="es-ES" dirty="0"/>
              <a:t> in </a:t>
            </a:r>
            <a:r>
              <a:rPr lang="es-ES" dirty="0" err="1"/>
              <a:t>attracting</a:t>
            </a:r>
            <a:r>
              <a:rPr lang="es-ES" dirty="0"/>
              <a:t> </a:t>
            </a:r>
            <a:r>
              <a:rPr lang="es-ES" dirty="0" err="1"/>
              <a:t>tourists</a:t>
            </a:r>
            <a:r>
              <a:rPr lang="es-ES" dirty="0"/>
              <a:t>. As </a:t>
            </a:r>
            <a:r>
              <a:rPr lang="es-ES" dirty="0" err="1"/>
              <a:t>it</a:t>
            </a:r>
            <a:r>
              <a:rPr lang="es-ES" dirty="0"/>
              <a:t> </a:t>
            </a:r>
            <a:r>
              <a:rPr lang="es-ES" dirty="0" err="1"/>
              <a:t>helps</a:t>
            </a:r>
            <a:r>
              <a:rPr lang="es-ES" dirty="0"/>
              <a:t> </a:t>
            </a:r>
            <a:r>
              <a:rPr lang="es-ES" dirty="0" err="1"/>
              <a:t>faciltate</a:t>
            </a:r>
            <a:r>
              <a:rPr lang="es-ES" dirty="0"/>
              <a:t> multi </a:t>
            </a:r>
            <a:r>
              <a:rPr lang="es-ES" dirty="0" err="1"/>
              <a:t>itinerary</a:t>
            </a:r>
            <a:r>
              <a:rPr lang="es-ES" dirty="0"/>
              <a:t> </a:t>
            </a:r>
            <a:r>
              <a:rPr lang="es-ES" dirty="0" err="1"/>
              <a:t>journeys</a:t>
            </a:r>
            <a:r>
              <a:rPr lang="es-ES" dirty="0"/>
              <a:t> </a:t>
            </a:r>
            <a:r>
              <a:rPr lang="es-ES" dirty="0" err="1"/>
              <a:t>across</a:t>
            </a:r>
            <a:r>
              <a:rPr lang="es-ES" dirty="0"/>
              <a:t> </a:t>
            </a:r>
            <a:r>
              <a:rPr lang="es-ES" dirty="0" err="1"/>
              <a:t>different</a:t>
            </a:r>
            <a:r>
              <a:rPr lang="es-ES" dirty="0"/>
              <a:t> </a:t>
            </a:r>
            <a:r>
              <a:rPr lang="es-ES" dirty="0" err="1"/>
              <a:t>attrractions</a:t>
            </a:r>
            <a:r>
              <a:rPr lang="es-ES" dirty="0"/>
              <a:t> in </a:t>
            </a:r>
            <a:r>
              <a:rPr lang="es-ES" dirty="0" err="1"/>
              <a:t>the</a:t>
            </a:r>
            <a:r>
              <a:rPr lang="es-ES" dirty="0"/>
              <a:t> country. </a:t>
            </a:r>
            <a:r>
              <a:rPr lang="es-ES" dirty="0" err="1"/>
              <a:t>Again</a:t>
            </a:r>
            <a:r>
              <a:rPr lang="es-ES" dirty="0"/>
              <a:t> </a:t>
            </a:r>
            <a:r>
              <a:rPr lang="es-ES" dirty="0" err="1"/>
              <a:t>ease</a:t>
            </a:r>
            <a:r>
              <a:rPr lang="es-ES" dirty="0"/>
              <a:t> </a:t>
            </a:r>
            <a:r>
              <a:rPr lang="es-ES" dirty="0" err="1"/>
              <a:t>of</a:t>
            </a:r>
            <a:r>
              <a:rPr lang="es-ES" dirty="0"/>
              <a:t> </a:t>
            </a:r>
            <a:r>
              <a:rPr lang="es-ES" dirty="0" err="1"/>
              <a:t>movement</a:t>
            </a:r>
            <a:r>
              <a:rPr lang="es-ES" dirty="0"/>
              <a:t> </a:t>
            </a:r>
            <a:r>
              <a:rPr lang="es-ES" dirty="0" err="1"/>
              <a:t>makes</a:t>
            </a:r>
            <a:r>
              <a:rPr lang="es-ES" dirty="0"/>
              <a:t> a </a:t>
            </a:r>
            <a:r>
              <a:rPr lang="es-ES" dirty="0" err="1"/>
              <a:t>destiantion</a:t>
            </a:r>
            <a:r>
              <a:rPr lang="es-ES" dirty="0"/>
              <a:t> more </a:t>
            </a:r>
            <a:r>
              <a:rPr lang="es-ES" dirty="0" err="1"/>
              <a:t>affordable</a:t>
            </a:r>
            <a:r>
              <a:rPr lang="es-ES" dirty="0"/>
              <a:t> </a:t>
            </a:r>
            <a:r>
              <a:rPr lang="es-ES" dirty="0" err="1"/>
              <a:t>for</a:t>
            </a:r>
            <a:r>
              <a:rPr lang="es-ES" dirty="0"/>
              <a:t> </a:t>
            </a:r>
            <a:r>
              <a:rPr lang="es-ES" dirty="0" err="1"/>
              <a:t>tourists</a:t>
            </a:r>
            <a:r>
              <a:rPr lang="es-ES" dirty="0"/>
              <a:t>. </a:t>
            </a:r>
          </a:p>
        </p:txBody>
      </p:sp>
      <p:sp>
        <p:nvSpPr>
          <p:cNvPr id="4" name="Slide Number Placeholder 3"/>
          <p:cNvSpPr>
            <a:spLocks noGrp="1"/>
          </p:cNvSpPr>
          <p:nvPr>
            <p:ph type="sldNum" sz="quarter" idx="5"/>
          </p:nvPr>
        </p:nvSpPr>
        <p:spPr/>
        <p:txBody>
          <a:bodyPr/>
          <a:lstStyle/>
          <a:p>
            <a:fld id="{325334A2-7BF0-48D4-A2D8-5B9127FD49FC}" type="slidenum">
              <a:rPr lang="en-GB" smtClean="0"/>
              <a:t>7</a:t>
            </a:fld>
            <a:endParaRPr lang="en-GB"/>
          </a:p>
        </p:txBody>
      </p:sp>
    </p:spTree>
    <p:extLst>
      <p:ext uri="{BB962C8B-B14F-4D97-AF65-F5344CB8AC3E}">
        <p14:creationId xmlns:p14="http://schemas.microsoft.com/office/powerpoint/2010/main" val="4237268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900" dirty="0" err="1">
                <a:solidFill>
                  <a:srgbClr val="14171A"/>
                </a:solidFill>
                <a:effectLst/>
                <a:latin typeface="Segoe UI" panose="020B0502040204020203" pitchFamily="34" charset="0"/>
                <a:ea typeface="Calibri" panose="020F0502020204030204" pitchFamily="34" charset="0"/>
                <a:cs typeface="Arial" panose="020B0604020202020204" pitchFamily="34" charset="0"/>
              </a:rPr>
              <a:t>Internation</a:t>
            </a:r>
            <a:r>
              <a:rPr lang="en-GB" sz="900" dirty="0">
                <a:solidFill>
                  <a:srgbClr val="14171A"/>
                </a:solidFill>
                <a:effectLst/>
                <a:latin typeface="Segoe UI" panose="020B0502040204020203" pitchFamily="34" charset="0"/>
                <a:ea typeface="Calibri" panose="020F0502020204030204" pitchFamily="34" charset="0"/>
                <a:cs typeface="Arial" panose="020B0604020202020204" pitchFamily="34" charset="0"/>
              </a:rPr>
              <a:t> air </a:t>
            </a:r>
            <a:r>
              <a:rPr lang="en-GB" sz="900" dirty="0" err="1">
                <a:solidFill>
                  <a:srgbClr val="14171A"/>
                </a:solidFill>
                <a:effectLst/>
                <a:latin typeface="Segoe UI" panose="020B0502040204020203" pitchFamily="34" charset="0"/>
                <a:ea typeface="Calibri" panose="020F0502020204030204" pitchFamily="34" charset="0"/>
                <a:cs typeface="Arial" panose="020B0604020202020204" pitchFamily="34" charset="0"/>
              </a:rPr>
              <a:t>tracel</a:t>
            </a:r>
            <a:r>
              <a:rPr lang="en-GB" sz="900" dirty="0">
                <a:solidFill>
                  <a:srgbClr val="14171A"/>
                </a:solidFill>
                <a:effectLst/>
                <a:latin typeface="Segoe UI" panose="020B0502040204020203" pitchFamily="34" charset="0"/>
                <a:ea typeface="Calibri" panose="020F0502020204030204" pitchFamily="34" charset="0"/>
                <a:cs typeface="Arial" panose="020B0604020202020204" pitchFamily="34" charset="0"/>
              </a:rPr>
              <a:t> into and within Africa is highly dependent on connecting hubs.</a:t>
            </a:r>
          </a:p>
        </p:txBody>
      </p:sp>
      <p:sp>
        <p:nvSpPr>
          <p:cNvPr id="4" name="Slide Number Placeholder 3"/>
          <p:cNvSpPr>
            <a:spLocks noGrp="1"/>
          </p:cNvSpPr>
          <p:nvPr>
            <p:ph type="sldNum" sz="quarter" idx="5"/>
          </p:nvPr>
        </p:nvSpPr>
        <p:spPr/>
        <p:txBody>
          <a:bodyPr/>
          <a:lstStyle/>
          <a:p>
            <a:fld id="{325334A2-7BF0-48D4-A2D8-5B9127FD49FC}" type="slidenum">
              <a:rPr lang="en-GB" smtClean="0"/>
              <a:t>8</a:t>
            </a:fld>
            <a:endParaRPr lang="en-GB"/>
          </a:p>
        </p:txBody>
      </p:sp>
    </p:spTree>
    <p:extLst>
      <p:ext uri="{BB962C8B-B14F-4D97-AF65-F5344CB8AC3E}">
        <p14:creationId xmlns:p14="http://schemas.microsoft.com/office/powerpoint/2010/main" val="1807657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900" dirty="0">
                <a:solidFill>
                  <a:srgbClr val="14171A"/>
                </a:solidFill>
                <a:effectLst/>
                <a:latin typeface="Segoe UI" panose="020B0502040204020203" pitchFamily="34" charset="0"/>
                <a:ea typeface="Calibri" panose="020F0502020204030204" pitchFamily="34" charset="0"/>
                <a:cs typeface="Arial" panose="020B0604020202020204" pitchFamily="34" charset="0"/>
              </a:rPr>
              <a:t>However, this hub dependency is heavily skewed towards non-African hubs. And we see here that non-African hubs are gaining share. </a:t>
            </a:r>
          </a:p>
          <a:p>
            <a:pPr>
              <a:lnSpc>
                <a:spcPct val="107000"/>
              </a:lnSpc>
              <a:spcAft>
                <a:spcPts val="800"/>
              </a:spcAft>
            </a:pPr>
            <a:r>
              <a:rPr lang="en-GB" sz="900" dirty="0">
                <a:solidFill>
                  <a:srgbClr val="14171A"/>
                </a:solidFill>
                <a:effectLst/>
                <a:latin typeface="Segoe UI" panose="020B0502040204020203" pitchFamily="34" charset="0"/>
                <a:ea typeface="Calibri" panose="020F0502020204030204" pitchFamily="34" charset="0"/>
                <a:cs typeface="Arial" panose="020B0604020202020204" pitchFamily="34" charset="0"/>
              </a:rPr>
              <a:t>As we have seen during the pandemic, changes in travel restrictions at any major connecting hub, can have an adverse impact on tourist flows at the final destination. Even situations of civil unrest or political disputes with a country where a hub is located can have a major knock on effect. </a:t>
            </a:r>
            <a:br>
              <a:rPr lang="en-GB" sz="900" dirty="0">
                <a:solidFill>
                  <a:srgbClr val="14171A"/>
                </a:solidFill>
                <a:effectLst/>
                <a:latin typeface="Segoe UI" panose="020B0502040204020203" pitchFamily="34" charset="0"/>
                <a:ea typeface="Calibri" panose="020F0502020204030204" pitchFamily="34" charset="0"/>
                <a:cs typeface="Arial" panose="020B0604020202020204" pitchFamily="34" charset="0"/>
              </a:rPr>
            </a:br>
            <a:endParaRPr lang="en-GB" sz="900" dirty="0">
              <a:solidFill>
                <a:srgbClr val="14171A"/>
              </a:solidFill>
              <a:effectLst/>
              <a:latin typeface="Segoe UI" panose="020B0502040204020203"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325334A2-7BF0-48D4-A2D8-5B9127FD49FC}" type="slidenum">
              <a:rPr lang="en-GB" smtClean="0"/>
              <a:t>9</a:t>
            </a:fld>
            <a:endParaRPr lang="en-GB"/>
          </a:p>
        </p:txBody>
      </p:sp>
    </p:spTree>
    <p:extLst>
      <p:ext uri="{BB962C8B-B14F-4D97-AF65-F5344CB8AC3E}">
        <p14:creationId xmlns:p14="http://schemas.microsoft.com/office/powerpoint/2010/main" val="3856217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7.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13" Type="http://schemas.openxmlformats.org/officeDocument/2006/relationships/image" Target="../media/image42.png"/><Relationship Id="rId18" Type="http://schemas.openxmlformats.org/officeDocument/2006/relationships/image" Target="../media/image13.svg"/><Relationship Id="rId26" Type="http://schemas.openxmlformats.org/officeDocument/2006/relationships/image" Target="../media/image53.jpeg"/><Relationship Id="rId3" Type="http://schemas.openxmlformats.org/officeDocument/2006/relationships/image" Target="../media/image32.svg"/><Relationship Id="rId21" Type="http://schemas.openxmlformats.org/officeDocument/2006/relationships/image" Target="../media/image48.jpeg"/><Relationship Id="rId34" Type="http://schemas.openxmlformats.org/officeDocument/2006/relationships/image" Target="../media/image9.svg"/><Relationship Id="rId7" Type="http://schemas.openxmlformats.org/officeDocument/2006/relationships/image" Target="../media/image36.png"/><Relationship Id="rId12" Type="http://schemas.openxmlformats.org/officeDocument/2006/relationships/image" Target="../media/image41.svg"/><Relationship Id="rId17" Type="http://schemas.openxmlformats.org/officeDocument/2006/relationships/image" Target="../media/image12.png"/><Relationship Id="rId25" Type="http://schemas.openxmlformats.org/officeDocument/2006/relationships/image" Target="../media/image52.png"/><Relationship Id="rId33" Type="http://schemas.openxmlformats.org/officeDocument/2006/relationships/image" Target="../media/image8.png"/><Relationship Id="rId2" Type="http://schemas.openxmlformats.org/officeDocument/2006/relationships/image" Target="../media/image31.png"/><Relationship Id="rId16" Type="http://schemas.openxmlformats.org/officeDocument/2006/relationships/image" Target="../media/image45.svg"/><Relationship Id="rId20" Type="http://schemas.openxmlformats.org/officeDocument/2006/relationships/image" Target="../media/image47.jpeg"/><Relationship Id="rId29"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35.svg"/><Relationship Id="rId11" Type="http://schemas.openxmlformats.org/officeDocument/2006/relationships/image" Target="../media/image40.png"/><Relationship Id="rId24" Type="http://schemas.openxmlformats.org/officeDocument/2006/relationships/image" Target="../media/image51.gif"/><Relationship Id="rId32" Type="http://schemas.openxmlformats.org/officeDocument/2006/relationships/image" Target="../media/image7.sv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0.jpeg"/><Relationship Id="rId28" Type="http://schemas.openxmlformats.org/officeDocument/2006/relationships/image" Target="../media/image55.png"/><Relationship Id="rId36" Type="http://schemas.openxmlformats.org/officeDocument/2006/relationships/image" Target="../media/image11.svg"/><Relationship Id="rId10" Type="http://schemas.openxmlformats.org/officeDocument/2006/relationships/image" Target="../media/image39.svg"/><Relationship Id="rId19" Type="http://schemas.openxmlformats.org/officeDocument/2006/relationships/image" Target="../media/image46.gif"/><Relationship Id="rId31" Type="http://schemas.openxmlformats.org/officeDocument/2006/relationships/image" Target="../media/image6.pn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 Id="rId22" Type="http://schemas.openxmlformats.org/officeDocument/2006/relationships/image" Target="../media/image49.jpeg"/><Relationship Id="rId27" Type="http://schemas.openxmlformats.org/officeDocument/2006/relationships/image" Target="../media/image54.png"/><Relationship Id="rId30" Type="http://schemas.openxmlformats.org/officeDocument/2006/relationships/image" Target="../media/image5.svg"/><Relationship Id="rId35" Type="http://schemas.openxmlformats.org/officeDocument/2006/relationships/image" Target="../media/image10.png"/><Relationship Id="rId8" Type="http://schemas.openxmlformats.org/officeDocument/2006/relationships/image" Target="../media/image37.sv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9.png"/><Relationship Id="rId7" Type="http://schemas.openxmlformats.org/officeDocument/2006/relationships/image" Target="../media/image19.svg"/><Relationship Id="rId2" Type="http://schemas.openxmlformats.org/officeDocument/2006/relationships/image" Target="../media/image58.jpeg"/><Relationship Id="rId1" Type="http://schemas.openxmlformats.org/officeDocument/2006/relationships/slideMaster" Target="../slideMasters/slideMaster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27.sv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63.png"/><Relationship Id="rId2" Type="http://schemas.openxmlformats.org/officeDocument/2006/relationships/image" Target="../media/image26.png"/><Relationship Id="rId16" Type="http://schemas.openxmlformats.org/officeDocument/2006/relationships/image" Target="../media/image62.sv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0.png"/><Relationship Id="rId15" Type="http://schemas.openxmlformats.org/officeDocument/2006/relationships/image" Target="../media/image61.png"/><Relationship Id="rId10" Type="http://schemas.openxmlformats.org/officeDocument/2006/relationships/image" Target="../media/image8.png"/><Relationship Id="rId4" Type="http://schemas.openxmlformats.org/officeDocument/2006/relationships/image" Target="../media/image29.png"/><Relationship Id="rId9" Type="http://schemas.openxmlformats.org/officeDocument/2006/relationships/image" Target="../media/image7.svg"/><Relationship Id="rId14" Type="http://schemas.openxmlformats.org/officeDocument/2006/relationships/image" Target="../media/image60.jpe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24.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25.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0.png"/><Relationship Id="rId3" Type="http://schemas.openxmlformats.org/officeDocument/2006/relationships/image" Target="../media/image27.svg"/><Relationship Id="rId7" Type="http://schemas.openxmlformats.org/officeDocument/2006/relationships/image" Target="../media/image4.png"/><Relationship Id="rId12" Type="http://schemas.openxmlformats.org/officeDocument/2006/relationships/image" Target="../media/image9.sv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11" Type="http://schemas.openxmlformats.org/officeDocument/2006/relationships/image" Target="../media/image8.png"/><Relationship Id="rId5" Type="http://schemas.openxmlformats.org/officeDocument/2006/relationships/image" Target="../media/image29.png"/><Relationship Id="rId10" Type="http://schemas.openxmlformats.org/officeDocument/2006/relationships/image" Target="../media/image7.svg"/><Relationship Id="rId4" Type="http://schemas.openxmlformats.org/officeDocument/2006/relationships/image" Target="../media/image28.jpeg"/><Relationship Id="rId9" Type="http://schemas.openxmlformats.org/officeDocument/2006/relationships/image" Target="../media/image6.png"/><Relationship Id="rId14" Type="http://schemas.openxmlformats.org/officeDocument/2006/relationships/image" Target="../media/image11.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8.xml.rels><?xml version="1.0" encoding="UTF-8" standalone="yes"?>
<Relationships xmlns="http://schemas.openxmlformats.org/package/2006/relationships"><Relationship Id="rId13" Type="http://schemas.openxmlformats.org/officeDocument/2006/relationships/image" Target="../media/image42.png"/><Relationship Id="rId18" Type="http://schemas.openxmlformats.org/officeDocument/2006/relationships/image" Target="../media/image13.svg"/><Relationship Id="rId26" Type="http://schemas.openxmlformats.org/officeDocument/2006/relationships/image" Target="../media/image53.jpeg"/><Relationship Id="rId3" Type="http://schemas.openxmlformats.org/officeDocument/2006/relationships/image" Target="../media/image32.svg"/><Relationship Id="rId21" Type="http://schemas.openxmlformats.org/officeDocument/2006/relationships/image" Target="../media/image48.jpeg"/><Relationship Id="rId34" Type="http://schemas.openxmlformats.org/officeDocument/2006/relationships/image" Target="../media/image9.svg"/><Relationship Id="rId7" Type="http://schemas.openxmlformats.org/officeDocument/2006/relationships/image" Target="../media/image36.png"/><Relationship Id="rId12" Type="http://schemas.openxmlformats.org/officeDocument/2006/relationships/image" Target="../media/image41.svg"/><Relationship Id="rId17" Type="http://schemas.openxmlformats.org/officeDocument/2006/relationships/image" Target="../media/image12.png"/><Relationship Id="rId25" Type="http://schemas.openxmlformats.org/officeDocument/2006/relationships/image" Target="../media/image52.png"/><Relationship Id="rId33" Type="http://schemas.openxmlformats.org/officeDocument/2006/relationships/image" Target="../media/image8.png"/><Relationship Id="rId2" Type="http://schemas.openxmlformats.org/officeDocument/2006/relationships/image" Target="../media/image31.png"/><Relationship Id="rId16" Type="http://schemas.openxmlformats.org/officeDocument/2006/relationships/image" Target="../media/image45.svg"/><Relationship Id="rId20" Type="http://schemas.openxmlformats.org/officeDocument/2006/relationships/image" Target="../media/image47.jpeg"/><Relationship Id="rId29"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5.svg"/><Relationship Id="rId11" Type="http://schemas.openxmlformats.org/officeDocument/2006/relationships/image" Target="../media/image40.png"/><Relationship Id="rId24" Type="http://schemas.openxmlformats.org/officeDocument/2006/relationships/image" Target="../media/image51.gif"/><Relationship Id="rId32" Type="http://schemas.openxmlformats.org/officeDocument/2006/relationships/image" Target="../media/image7.sv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0.jpeg"/><Relationship Id="rId28" Type="http://schemas.openxmlformats.org/officeDocument/2006/relationships/image" Target="../media/image55.png"/><Relationship Id="rId36" Type="http://schemas.openxmlformats.org/officeDocument/2006/relationships/image" Target="../media/image11.svg"/><Relationship Id="rId10" Type="http://schemas.openxmlformats.org/officeDocument/2006/relationships/image" Target="../media/image39.svg"/><Relationship Id="rId19" Type="http://schemas.openxmlformats.org/officeDocument/2006/relationships/image" Target="../media/image46.gif"/><Relationship Id="rId31" Type="http://schemas.openxmlformats.org/officeDocument/2006/relationships/image" Target="../media/image6.pn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 Id="rId22" Type="http://schemas.openxmlformats.org/officeDocument/2006/relationships/image" Target="../media/image49.jpeg"/><Relationship Id="rId27" Type="http://schemas.openxmlformats.org/officeDocument/2006/relationships/image" Target="../media/image54.png"/><Relationship Id="rId30" Type="http://schemas.openxmlformats.org/officeDocument/2006/relationships/image" Target="../media/image5.svg"/><Relationship Id="rId35" Type="http://schemas.openxmlformats.org/officeDocument/2006/relationships/image" Target="../media/image10.png"/><Relationship Id="rId8" Type="http://schemas.openxmlformats.org/officeDocument/2006/relationships/image" Target="../media/image37.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56.png"/><Relationship Id="rId1" Type="http://schemas.openxmlformats.org/officeDocument/2006/relationships/slideMaster" Target="../slideMasters/slideMaster1.xml"/><Relationship Id="rId6" Type="http://schemas.openxmlformats.org/officeDocument/2006/relationships/image" Target="../media/image19.svg"/><Relationship Id="rId11" Type="http://schemas.openxmlformats.org/officeDocument/2006/relationships/image" Target="../media/image15.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9FDE4F-4F47-5E3E-F291-0BE4C581E2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 y="146"/>
            <a:ext cx="9144001" cy="5143208"/>
          </a:xfrm>
          <a:prstGeom prst="rect">
            <a:avLst/>
          </a:prstGeom>
        </p:spPr>
      </p:pic>
      <p:sp>
        <p:nvSpPr>
          <p:cNvPr id="6" name="Rectangle 5">
            <a:extLst>
              <a:ext uri="{FF2B5EF4-FFF2-40B4-BE49-F238E27FC236}">
                <a16:creationId xmlns:a16="http://schemas.microsoft.com/office/drawing/2014/main" id="{E91FFE09-4C7B-0167-4313-8A48C2D50BFD}"/>
              </a:ext>
            </a:extLst>
          </p:cNvPr>
          <p:cNvSpPr/>
          <p:nvPr userDrawn="1"/>
        </p:nvSpPr>
        <p:spPr>
          <a:xfrm>
            <a:off x="0" y="0"/>
            <a:ext cx="9144000" cy="5155169"/>
          </a:xfrm>
          <a:prstGeom prst="rect">
            <a:avLst/>
          </a:prstGeom>
          <a:solidFill>
            <a:schemeClr val="tx1">
              <a:alpha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pic>
        <p:nvPicPr>
          <p:cNvPr id="8" name="Picture 19">
            <a:extLst>
              <a:ext uri="{FF2B5EF4-FFF2-40B4-BE49-F238E27FC236}">
                <a16:creationId xmlns:a16="http://schemas.microsoft.com/office/drawing/2014/main" id="{20C876B3-D60D-09B1-56DF-FC6135C50170}"/>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7076315" y="131180"/>
            <a:ext cx="1902124" cy="602169"/>
          </a:xfrm>
          <a:prstGeom prst="rect">
            <a:avLst/>
          </a:prstGeom>
        </p:spPr>
      </p:pic>
    </p:spTree>
    <p:extLst>
      <p:ext uri="{BB962C8B-B14F-4D97-AF65-F5344CB8AC3E}">
        <p14:creationId xmlns:p14="http://schemas.microsoft.com/office/powerpoint/2010/main" val="486942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Cov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F25007-3F90-FF21-DE7D-1A26DAEDF3B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47"/>
            <a:ext cx="9143999" cy="5143405"/>
          </a:xfrm>
          <a:prstGeom prst="rect">
            <a:avLst/>
          </a:prstGeom>
        </p:spPr>
      </p:pic>
      <p:sp>
        <p:nvSpPr>
          <p:cNvPr id="4" name="Rectangle 3">
            <a:extLst>
              <a:ext uri="{FF2B5EF4-FFF2-40B4-BE49-F238E27FC236}">
                <a16:creationId xmlns:a16="http://schemas.microsoft.com/office/drawing/2014/main" id="{0A14585A-DB7A-4DDC-9D3D-6779AD5D262F}"/>
              </a:ext>
            </a:extLst>
          </p:cNvPr>
          <p:cNvSpPr/>
          <p:nvPr userDrawn="1"/>
        </p:nvSpPr>
        <p:spPr>
          <a:xfrm>
            <a:off x="0" y="0"/>
            <a:ext cx="9144000" cy="5143501"/>
          </a:xfrm>
          <a:prstGeom prst="rect">
            <a:avLst/>
          </a:prstGeom>
          <a:solidFill>
            <a:schemeClr val="tx1">
              <a:alpha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pic>
        <p:nvPicPr>
          <p:cNvPr id="9" name="Picture 19">
            <a:extLst>
              <a:ext uri="{FF2B5EF4-FFF2-40B4-BE49-F238E27FC236}">
                <a16:creationId xmlns:a16="http://schemas.microsoft.com/office/drawing/2014/main" id="{93276DD1-8F2F-45E8-8EFB-D525A95A893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7076315" y="131180"/>
            <a:ext cx="1902124" cy="602169"/>
          </a:xfrm>
          <a:prstGeom prst="rect">
            <a:avLst/>
          </a:prstGeom>
        </p:spPr>
      </p:pic>
    </p:spTree>
    <p:extLst>
      <p:ext uri="{BB962C8B-B14F-4D97-AF65-F5344CB8AC3E}">
        <p14:creationId xmlns:p14="http://schemas.microsoft.com/office/powerpoint/2010/main" val="121268932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 name="TextBox 27">
            <a:extLst>
              <a:ext uri="{FF2B5EF4-FFF2-40B4-BE49-F238E27FC236}">
                <a16:creationId xmlns:a16="http://schemas.microsoft.com/office/drawing/2014/main" id="{90D6F926-8712-47D6-B763-7A74AF2DBAB9}"/>
              </a:ext>
            </a:extLst>
          </p:cNvPr>
          <p:cNvSpPr txBox="1"/>
          <p:nvPr userDrawn="1"/>
        </p:nvSpPr>
        <p:spPr>
          <a:xfrm>
            <a:off x="419917" y="327751"/>
            <a:ext cx="8032920" cy="307777"/>
          </a:xfrm>
          <a:prstGeom prst="rect">
            <a:avLst/>
          </a:prstGeom>
          <a:noFill/>
        </p:spPr>
        <p:txBody>
          <a:bodyPr wrap="square" rtlCol="0">
            <a:spAutoFit/>
          </a:bodyPr>
          <a:lstStyle/>
          <a:p>
            <a:pPr defTabSz="342892">
              <a:defRPr/>
            </a:pPr>
            <a:r>
              <a:rPr lang="en-GB" sz="1400" b="1" dirty="0">
                <a:solidFill>
                  <a:srgbClr val="319CDD"/>
                </a:solidFill>
                <a:latin typeface="Arial" charset="0"/>
                <a:ea typeface="Arial" charset="0"/>
                <a:cs typeface="Arial" charset="0"/>
              </a:rPr>
              <a:t>FORWARDKEYS DATA CAPTURES AND REFLECTS THE ENTIRE TRAVELLER JOURNEY</a:t>
            </a:r>
          </a:p>
        </p:txBody>
      </p:sp>
      <p:sp>
        <p:nvSpPr>
          <p:cNvPr id="32" name="Rectangle 31">
            <a:extLst>
              <a:ext uri="{FF2B5EF4-FFF2-40B4-BE49-F238E27FC236}">
                <a16:creationId xmlns:a16="http://schemas.microsoft.com/office/drawing/2014/main" id="{ECF3B7C6-FF66-41DC-9628-16C84368CDCE}"/>
              </a:ext>
            </a:extLst>
          </p:cNvPr>
          <p:cNvSpPr/>
          <p:nvPr userDrawn="1"/>
        </p:nvSpPr>
        <p:spPr>
          <a:xfrm>
            <a:off x="350590" y="262945"/>
            <a:ext cx="81739" cy="46518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25" dirty="0">
              <a:solidFill>
                <a:srgbClr val="4472C4"/>
              </a:solidFill>
            </a:endParaRPr>
          </a:p>
        </p:txBody>
      </p:sp>
      <p:cxnSp>
        <p:nvCxnSpPr>
          <p:cNvPr id="108" name="Conector recto 17">
            <a:extLst>
              <a:ext uri="{FF2B5EF4-FFF2-40B4-BE49-F238E27FC236}">
                <a16:creationId xmlns:a16="http://schemas.microsoft.com/office/drawing/2014/main" id="{F819C637-B8DA-4F55-B622-1B4DA375AC3B}"/>
              </a:ext>
            </a:extLst>
          </p:cNvPr>
          <p:cNvCxnSpPr>
            <a:cxnSpLocks/>
          </p:cNvCxnSpPr>
          <p:nvPr userDrawn="1"/>
        </p:nvCxnSpPr>
        <p:spPr>
          <a:xfrm>
            <a:off x="266353" y="2478593"/>
            <a:ext cx="8546172" cy="0"/>
          </a:xfrm>
          <a:prstGeom prst="line">
            <a:avLst/>
          </a:prstGeom>
          <a:noFill/>
          <a:ln w="25400" cap="rnd" cmpd="sng" algn="ctr">
            <a:gradFill flip="none" rotWithShape="1">
              <a:gsLst>
                <a:gs pos="0">
                  <a:srgbClr val="319CDD"/>
                </a:gs>
                <a:gs pos="93000">
                  <a:schemeClr val="accent2"/>
                </a:gs>
                <a:gs pos="100000">
                  <a:schemeClr val="accent3"/>
                </a:gs>
                <a:gs pos="14000">
                  <a:srgbClr val="63C0ED"/>
                </a:gs>
                <a:gs pos="23000">
                  <a:srgbClr val="E9682B"/>
                </a:gs>
              </a:gsLst>
              <a:lin ang="0" scaled="1"/>
              <a:tileRect/>
            </a:gradFill>
            <a:prstDash val="solid"/>
            <a:miter lim="800000"/>
          </a:ln>
          <a:effectLst/>
        </p:spPr>
      </p:cxnSp>
      <p:sp>
        <p:nvSpPr>
          <p:cNvPr id="109" name="TextBox 108">
            <a:extLst>
              <a:ext uri="{FF2B5EF4-FFF2-40B4-BE49-F238E27FC236}">
                <a16:creationId xmlns:a16="http://schemas.microsoft.com/office/drawing/2014/main" id="{02E0C1B2-5AEF-40B5-9B26-6F36B6CEAD2A}"/>
              </a:ext>
            </a:extLst>
          </p:cNvPr>
          <p:cNvSpPr txBox="1"/>
          <p:nvPr userDrawn="1"/>
        </p:nvSpPr>
        <p:spPr>
          <a:xfrm>
            <a:off x="448235" y="3285934"/>
            <a:ext cx="1420389" cy="276999"/>
          </a:xfrm>
          <a:prstGeom prst="rect">
            <a:avLst/>
          </a:prstGeom>
          <a:noFill/>
        </p:spPr>
        <p:txBody>
          <a:bodyPr wrap="square" rtlCol="0">
            <a:spAutoFit/>
          </a:bodyPr>
          <a:lstStyle/>
          <a:p>
            <a:pPr algn="ctr" defTabSz="914354"/>
            <a:r>
              <a:rPr lang="en-GB" sz="1200" b="1" dirty="0">
                <a:solidFill>
                  <a:srgbClr val="000000"/>
                </a:solidFill>
                <a:latin typeface="Arial" panose="020B0604020202020204" pitchFamily="34" charset="0"/>
                <a:cs typeface="Arial" panose="020B0604020202020204" pitchFamily="34" charset="0"/>
              </a:rPr>
              <a:t>Seat Capacity </a:t>
            </a:r>
          </a:p>
        </p:txBody>
      </p:sp>
      <p:sp>
        <p:nvSpPr>
          <p:cNvPr id="110" name="Elipse 18">
            <a:extLst>
              <a:ext uri="{FF2B5EF4-FFF2-40B4-BE49-F238E27FC236}">
                <a16:creationId xmlns:a16="http://schemas.microsoft.com/office/drawing/2014/main" id="{FCFE405B-9488-4951-A82A-2D78AA8E0402}"/>
              </a:ext>
            </a:extLst>
          </p:cNvPr>
          <p:cNvSpPr/>
          <p:nvPr userDrawn="1"/>
        </p:nvSpPr>
        <p:spPr>
          <a:xfrm>
            <a:off x="638826" y="2334398"/>
            <a:ext cx="1035715" cy="270620"/>
          </a:xfrm>
          <a:prstGeom prst="roundRect">
            <a:avLst/>
          </a:prstGeom>
          <a:solidFill>
            <a:srgbClr val="319CDD"/>
          </a:solidFill>
          <a:ln w="28575" cap="flat" cmpd="sng" algn="ctr">
            <a:solidFill>
              <a:srgbClr val="319CDD"/>
            </a:solidFill>
            <a:prstDash val="solid"/>
            <a:miter lim="800000"/>
          </a:ln>
          <a:effectLst/>
        </p:spPr>
        <p:txBody>
          <a:bodyPr rtlCol="0" anchor="ctr"/>
          <a:lstStyle/>
          <a:p>
            <a:pPr algn="ctr" defTabSz="914354">
              <a:defRPr/>
            </a:pPr>
            <a:endParaRPr lang="en-US" sz="1200" kern="0" dirty="0">
              <a:solidFill>
                <a:srgbClr val="FFFFFF"/>
              </a:solidFill>
              <a:latin typeface="Arial"/>
            </a:endParaRPr>
          </a:p>
        </p:txBody>
      </p:sp>
      <p:grpSp>
        <p:nvGrpSpPr>
          <p:cNvPr id="111" name="Grupo 43">
            <a:extLst>
              <a:ext uri="{FF2B5EF4-FFF2-40B4-BE49-F238E27FC236}">
                <a16:creationId xmlns:a16="http://schemas.microsoft.com/office/drawing/2014/main" id="{A548F29D-16C9-4BD8-A73B-2702391C2D03}"/>
              </a:ext>
            </a:extLst>
          </p:cNvPr>
          <p:cNvGrpSpPr/>
          <p:nvPr userDrawn="1"/>
        </p:nvGrpSpPr>
        <p:grpSpPr>
          <a:xfrm>
            <a:off x="900143" y="1478499"/>
            <a:ext cx="432333" cy="487304"/>
            <a:chOff x="8178466" y="4367124"/>
            <a:chExt cx="473415" cy="533609"/>
          </a:xfrm>
        </p:grpSpPr>
        <p:pic>
          <p:nvPicPr>
            <p:cNvPr id="112" name="Gráfico 41">
              <a:extLst>
                <a:ext uri="{FF2B5EF4-FFF2-40B4-BE49-F238E27FC236}">
                  <a16:creationId xmlns:a16="http://schemas.microsoft.com/office/drawing/2014/main" id="{98B5195E-A099-4C40-A947-28A82E60F2E8}"/>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31119"/>
            <a:stretch/>
          </p:blipFill>
          <p:spPr>
            <a:xfrm rot="1517050">
              <a:off x="8178466" y="4574643"/>
              <a:ext cx="473415" cy="326090"/>
            </a:xfrm>
            <a:prstGeom prst="rect">
              <a:avLst/>
            </a:prstGeom>
          </p:spPr>
        </p:pic>
        <p:pic>
          <p:nvPicPr>
            <p:cNvPr id="113" name="Gráfico 42">
              <a:extLst>
                <a:ext uri="{FF2B5EF4-FFF2-40B4-BE49-F238E27FC236}">
                  <a16:creationId xmlns:a16="http://schemas.microsoft.com/office/drawing/2014/main" id="{232114D7-7A46-46FC-9399-0DE4837B8987}"/>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31119"/>
            <a:stretch/>
          </p:blipFill>
          <p:spPr>
            <a:xfrm rot="1517050">
              <a:off x="8213260" y="4367124"/>
              <a:ext cx="362989" cy="250028"/>
            </a:xfrm>
            <a:prstGeom prst="rect">
              <a:avLst/>
            </a:prstGeom>
          </p:spPr>
        </p:pic>
      </p:grpSp>
      <p:cxnSp>
        <p:nvCxnSpPr>
          <p:cNvPr id="114" name="Conector recto 46">
            <a:extLst>
              <a:ext uri="{FF2B5EF4-FFF2-40B4-BE49-F238E27FC236}">
                <a16:creationId xmlns:a16="http://schemas.microsoft.com/office/drawing/2014/main" id="{6F5CB162-4225-4978-84D0-02A5CEC6136F}"/>
              </a:ext>
            </a:extLst>
          </p:cNvPr>
          <p:cNvCxnSpPr>
            <a:cxnSpLocks/>
          </p:cNvCxnSpPr>
          <p:nvPr userDrawn="1"/>
        </p:nvCxnSpPr>
        <p:spPr>
          <a:xfrm>
            <a:off x="1160382" y="2605711"/>
            <a:ext cx="0" cy="670329"/>
          </a:xfrm>
          <a:prstGeom prst="line">
            <a:avLst/>
          </a:prstGeom>
          <a:noFill/>
          <a:ln w="22225" cap="flat" cmpd="sng" algn="ctr">
            <a:solidFill>
              <a:srgbClr val="319CDD"/>
            </a:solidFill>
            <a:prstDash val="sysDot"/>
            <a:miter lim="800000"/>
          </a:ln>
          <a:effectLst/>
        </p:spPr>
      </p:cxnSp>
      <p:sp>
        <p:nvSpPr>
          <p:cNvPr id="115" name="Rectángulo 15">
            <a:extLst>
              <a:ext uri="{FF2B5EF4-FFF2-40B4-BE49-F238E27FC236}">
                <a16:creationId xmlns:a16="http://schemas.microsoft.com/office/drawing/2014/main" id="{2549087F-1CE7-45DA-9CA6-6D804B533E25}"/>
              </a:ext>
            </a:extLst>
          </p:cNvPr>
          <p:cNvSpPr/>
          <p:nvPr userDrawn="1"/>
        </p:nvSpPr>
        <p:spPr>
          <a:xfrm>
            <a:off x="795021" y="2326436"/>
            <a:ext cx="699230" cy="276999"/>
          </a:xfrm>
          <a:prstGeom prst="rect">
            <a:avLst/>
          </a:prstGeom>
        </p:spPr>
        <p:txBody>
          <a:bodyPr wrap="none">
            <a:spAutoFit/>
          </a:bodyPr>
          <a:lstStyle/>
          <a:p>
            <a:pPr defTabSz="914354"/>
            <a:r>
              <a:rPr lang="en-GB" sz="1200" b="1" dirty="0">
                <a:solidFill>
                  <a:srgbClr val="FFFFFF"/>
                </a:solidFill>
                <a:latin typeface="Arial" panose="020B0604020202020204" pitchFamily="34" charset="0"/>
                <a:cs typeface="Arial" panose="020B0604020202020204" pitchFamily="34" charset="0"/>
              </a:rPr>
              <a:t>Supply</a:t>
            </a:r>
            <a:endParaRPr lang="en-US" sz="1200" b="1" dirty="0">
              <a:solidFill>
                <a:srgbClr val="FFFFFF"/>
              </a:solidFill>
              <a:latin typeface="Arial"/>
            </a:endParaRPr>
          </a:p>
        </p:txBody>
      </p:sp>
      <p:grpSp>
        <p:nvGrpSpPr>
          <p:cNvPr id="116" name="Group 115">
            <a:extLst>
              <a:ext uri="{FF2B5EF4-FFF2-40B4-BE49-F238E27FC236}">
                <a16:creationId xmlns:a16="http://schemas.microsoft.com/office/drawing/2014/main" id="{2AF8FB41-9B1D-4BBE-8201-E6B56CBBBCB3}"/>
              </a:ext>
            </a:extLst>
          </p:cNvPr>
          <p:cNvGrpSpPr/>
          <p:nvPr userDrawn="1"/>
        </p:nvGrpSpPr>
        <p:grpSpPr>
          <a:xfrm>
            <a:off x="2100442" y="2322010"/>
            <a:ext cx="6352395" cy="291138"/>
            <a:chOff x="3813530" y="439126"/>
            <a:chExt cx="3915291" cy="281441"/>
          </a:xfrm>
        </p:grpSpPr>
        <p:sp>
          <p:nvSpPr>
            <p:cNvPr id="117" name="Elipse 19">
              <a:extLst>
                <a:ext uri="{FF2B5EF4-FFF2-40B4-BE49-F238E27FC236}">
                  <a16:creationId xmlns:a16="http://schemas.microsoft.com/office/drawing/2014/main" id="{E5636090-9C10-44DD-8636-61EF39088408}"/>
                </a:ext>
              </a:extLst>
            </p:cNvPr>
            <p:cNvSpPr/>
            <p:nvPr/>
          </p:nvSpPr>
          <p:spPr>
            <a:xfrm>
              <a:off x="3813530" y="457767"/>
              <a:ext cx="3915291" cy="262800"/>
            </a:xfrm>
            <a:prstGeom prst="roundRect">
              <a:avLst/>
            </a:prstGeom>
            <a:solidFill>
              <a:srgbClr val="E96729"/>
            </a:solidFill>
            <a:ln w="28575" cap="flat" cmpd="sng" algn="ctr">
              <a:solidFill>
                <a:srgbClr val="E9682B"/>
              </a:solidFill>
              <a:prstDash val="solid"/>
              <a:miter lim="800000"/>
            </a:ln>
            <a:effectLst/>
          </p:spPr>
          <p:txBody>
            <a:bodyPr rtlCol="0" anchor="ctr"/>
            <a:lstStyle/>
            <a:p>
              <a:pPr algn="ctr" defTabSz="914354">
                <a:defRPr/>
              </a:pPr>
              <a:endParaRPr lang="en-US" sz="1200" kern="0" dirty="0">
                <a:solidFill>
                  <a:srgbClr val="FFFFFF"/>
                </a:solidFill>
                <a:latin typeface="Arial"/>
              </a:endParaRPr>
            </a:p>
          </p:txBody>
        </p:sp>
        <p:sp>
          <p:nvSpPr>
            <p:cNvPr id="118" name="Rectángulo 15">
              <a:extLst>
                <a:ext uri="{FF2B5EF4-FFF2-40B4-BE49-F238E27FC236}">
                  <a16:creationId xmlns:a16="http://schemas.microsoft.com/office/drawing/2014/main" id="{A9E17E4D-4156-4722-8D6A-40427AD45138}"/>
                </a:ext>
              </a:extLst>
            </p:cNvPr>
            <p:cNvSpPr/>
            <p:nvPr/>
          </p:nvSpPr>
          <p:spPr>
            <a:xfrm>
              <a:off x="4764234" y="439126"/>
              <a:ext cx="1955866" cy="267773"/>
            </a:xfrm>
            <a:prstGeom prst="rect">
              <a:avLst/>
            </a:prstGeom>
          </p:spPr>
          <p:txBody>
            <a:bodyPr wrap="square">
              <a:spAutoFit/>
            </a:bodyPr>
            <a:lstStyle/>
            <a:p>
              <a:pPr algn="ctr" defTabSz="914354">
                <a:defRPr/>
              </a:pPr>
              <a:r>
                <a:rPr lang="en-GB" sz="1200" b="1" kern="0" dirty="0">
                  <a:solidFill>
                    <a:srgbClr val="FFFFFF"/>
                  </a:solidFill>
                  <a:latin typeface="Arial" panose="020B0604020202020204" pitchFamily="34" charset="0"/>
                  <a:cs typeface="Arial" panose="020B0604020202020204" pitchFamily="34" charset="0"/>
                </a:rPr>
                <a:t>Demand</a:t>
              </a:r>
              <a:endParaRPr lang="en-US" sz="1200" b="1" kern="0" dirty="0">
                <a:solidFill>
                  <a:srgbClr val="FFFFFF"/>
                </a:solidFill>
                <a:latin typeface="Arial"/>
              </a:endParaRPr>
            </a:p>
          </p:txBody>
        </p:sp>
      </p:grpSp>
      <p:sp>
        <p:nvSpPr>
          <p:cNvPr id="119" name="TextBox 118">
            <a:extLst>
              <a:ext uri="{FF2B5EF4-FFF2-40B4-BE49-F238E27FC236}">
                <a16:creationId xmlns:a16="http://schemas.microsoft.com/office/drawing/2014/main" id="{545BEFC7-7834-4A3A-9DAC-0125C8F2554D}"/>
              </a:ext>
            </a:extLst>
          </p:cNvPr>
          <p:cNvSpPr txBox="1"/>
          <p:nvPr userDrawn="1"/>
        </p:nvSpPr>
        <p:spPr>
          <a:xfrm>
            <a:off x="600901" y="2023976"/>
            <a:ext cx="1087329" cy="286544"/>
          </a:xfrm>
          <a:prstGeom prst="rect">
            <a:avLst/>
          </a:prstGeom>
          <a:noFill/>
        </p:spPr>
        <p:txBody>
          <a:bodyPr wrap="square" rtlCol="0">
            <a:spAutoFit/>
          </a:bodyPr>
          <a:lstStyle/>
          <a:p>
            <a:pPr algn="ctr" defTabSz="914354"/>
            <a:r>
              <a:rPr lang="en-GB" sz="1200" b="1" dirty="0">
                <a:solidFill>
                  <a:srgbClr val="000000"/>
                </a:solidFill>
                <a:latin typeface="Arial" panose="020B0604020202020204" pitchFamily="34" charset="0"/>
                <a:cs typeface="Arial" panose="020B0604020202020204" pitchFamily="34" charset="0"/>
              </a:rPr>
              <a:t>Schedules</a:t>
            </a:r>
          </a:p>
        </p:txBody>
      </p:sp>
      <p:sp>
        <p:nvSpPr>
          <p:cNvPr id="121" name="Rectángulo 1">
            <a:extLst>
              <a:ext uri="{FF2B5EF4-FFF2-40B4-BE49-F238E27FC236}">
                <a16:creationId xmlns:a16="http://schemas.microsoft.com/office/drawing/2014/main" id="{F9D1EC33-6A3A-42AE-90AC-283F4B3FACD7}"/>
              </a:ext>
            </a:extLst>
          </p:cNvPr>
          <p:cNvSpPr/>
          <p:nvPr userDrawn="1"/>
        </p:nvSpPr>
        <p:spPr>
          <a:xfrm>
            <a:off x="7601360" y="2029705"/>
            <a:ext cx="663964"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Future</a:t>
            </a:r>
            <a:endParaRPr lang="en-US" sz="1200" b="1" dirty="0">
              <a:solidFill>
                <a:srgbClr val="000000"/>
              </a:solidFill>
              <a:latin typeface="Arial"/>
            </a:endParaRPr>
          </a:p>
        </p:txBody>
      </p:sp>
      <p:pic>
        <p:nvPicPr>
          <p:cNvPr id="122" name="Gráfico 32">
            <a:extLst>
              <a:ext uri="{FF2B5EF4-FFF2-40B4-BE49-F238E27FC236}">
                <a16:creationId xmlns:a16="http://schemas.microsoft.com/office/drawing/2014/main" id="{18DE80A7-5FA3-4C2B-BA0C-2918B351E321}"/>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789256" y="1536818"/>
            <a:ext cx="372405" cy="372405"/>
          </a:xfrm>
          <a:prstGeom prst="rect">
            <a:avLst/>
          </a:prstGeom>
        </p:spPr>
      </p:pic>
      <p:sp>
        <p:nvSpPr>
          <p:cNvPr id="123" name="Rectángulo 2">
            <a:extLst>
              <a:ext uri="{FF2B5EF4-FFF2-40B4-BE49-F238E27FC236}">
                <a16:creationId xmlns:a16="http://schemas.microsoft.com/office/drawing/2014/main" id="{ABAC47A8-C78B-4D62-8908-420FA3D969C9}"/>
              </a:ext>
            </a:extLst>
          </p:cNvPr>
          <p:cNvSpPr/>
          <p:nvPr userDrawn="1"/>
        </p:nvSpPr>
        <p:spPr>
          <a:xfrm>
            <a:off x="6353034" y="2025506"/>
            <a:ext cx="902811"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Departing</a:t>
            </a:r>
            <a:endParaRPr lang="en-US" sz="1200" b="1" dirty="0">
              <a:solidFill>
                <a:srgbClr val="000000"/>
              </a:solidFill>
              <a:latin typeface="Arial"/>
            </a:endParaRPr>
          </a:p>
        </p:txBody>
      </p:sp>
      <p:sp>
        <p:nvSpPr>
          <p:cNvPr id="124" name="Rectángulo 6">
            <a:extLst>
              <a:ext uri="{FF2B5EF4-FFF2-40B4-BE49-F238E27FC236}">
                <a16:creationId xmlns:a16="http://schemas.microsoft.com/office/drawing/2014/main" id="{2A8D0A65-3102-42FA-9091-020ABDE628AF}"/>
              </a:ext>
            </a:extLst>
          </p:cNvPr>
          <p:cNvSpPr/>
          <p:nvPr userDrawn="1"/>
        </p:nvSpPr>
        <p:spPr>
          <a:xfrm>
            <a:off x="5475639" y="2025506"/>
            <a:ext cx="740908"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Staying</a:t>
            </a:r>
            <a:endParaRPr lang="en-US" sz="1200" b="1" dirty="0">
              <a:solidFill>
                <a:srgbClr val="000000"/>
              </a:solidFill>
              <a:latin typeface="Arial"/>
            </a:endParaRPr>
          </a:p>
        </p:txBody>
      </p:sp>
      <p:sp>
        <p:nvSpPr>
          <p:cNvPr id="125" name="Rectángulo 13">
            <a:extLst>
              <a:ext uri="{FF2B5EF4-FFF2-40B4-BE49-F238E27FC236}">
                <a16:creationId xmlns:a16="http://schemas.microsoft.com/office/drawing/2014/main" id="{34423CCE-550D-4A42-991D-F6A9C03080D1}"/>
              </a:ext>
            </a:extLst>
          </p:cNvPr>
          <p:cNvSpPr/>
          <p:nvPr userDrawn="1"/>
        </p:nvSpPr>
        <p:spPr>
          <a:xfrm>
            <a:off x="4380195" y="2025506"/>
            <a:ext cx="774571"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Arriving</a:t>
            </a:r>
            <a:endParaRPr lang="en-US" sz="1200" b="1" dirty="0">
              <a:solidFill>
                <a:srgbClr val="000000"/>
              </a:solidFill>
              <a:latin typeface="Arial"/>
            </a:endParaRPr>
          </a:p>
        </p:txBody>
      </p:sp>
      <p:sp>
        <p:nvSpPr>
          <p:cNvPr id="126" name="Rectángulo 14">
            <a:extLst>
              <a:ext uri="{FF2B5EF4-FFF2-40B4-BE49-F238E27FC236}">
                <a16:creationId xmlns:a16="http://schemas.microsoft.com/office/drawing/2014/main" id="{BCAC1ACB-BC0D-476F-A4BF-BC09EC17B736}"/>
              </a:ext>
            </a:extLst>
          </p:cNvPr>
          <p:cNvSpPr/>
          <p:nvPr userDrawn="1"/>
        </p:nvSpPr>
        <p:spPr>
          <a:xfrm>
            <a:off x="3331063" y="2022965"/>
            <a:ext cx="801823"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Booking</a:t>
            </a:r>
            <a:endParaRPr lang="en-US" sz="1200" b="1" dirty="0">
              <a:solidFill>
                <a:srgbClr val="000000"/>
              </a:solidFill>
              <a:latin typeface="Arial"/>
            </a:endParaRPr>
          </a:p>
        </p:txBody>
      </p:sp>
      <p:pic>
        <p:nvPicPr>
          <p:cNvPr id="127" name="Gráfico 30">
            <a:extLst>
              <a:ext uri="{FF2B5EF4-FFF2-40B4-BE49-F238E27FC236}">
                <a16:creationId xmlns:a16="http://schemas.microsoft.com/office/drawing/2014/main" id="{0D571CB0-0E2E-4872-BED0-4BBAC9AD3FF7}"/>
              </a:ext>
            </a:extLst>
          </p:cNvPr>
          <p:cNvPicPr>
            <a:picLocks noChangeAspect="1"/>
          </p:cNvPicPr>
          <p:nvPr userDrawn="1"/>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661373" y="1457547"/>
            <a:ext cx="466273" cy="466273"/>
          </a:xfrm>
          <a:prstGeom prst="rect">
            <a:avLst/>
          </a:prstGeom>
        </p:spPr>
      </p:pic>
      <p:pic>
        <p:nvPicPr>
          <p:cNvPr id="128" name="Gráfico 36">
            <a:extLst>
              <a:ext uri="{FF2B5EF4-FFF2-40B4-BE49-F238E27FC236}">
                <a16:creationId xmlns:a16="http://schemas.microsoft.com/office/drawing/2014/main" id="{478B46B0-6571-4A44-9081-5DEC5239075D}"/>
              </a:ext>
            </a:extLst>
          </p:cNvPr>
          <p:cNvPicPr>
            <a:picLocks noChangeAspect="1"/>
          </p:cNvPicPr>
          <p:nvPr userDrawn="1"/>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3087735" flipH="1">
            <a:off x="3553170" y="1464437"/>
            <a:ext cx="466273" cy="466273"/>
          </a:xfrm>
          <a:prstGeom prst="rect">
            <a:avLst/>
          </a:prstGeom>
        </p:spPr>
      </p:pic>
      <p:pic>
        <p:nvPicPr>
          <p:cNvPr id="129" name="Gráfico 37">
            <a:extLst>
              <a:ext uri="{FF2B5EF4-FFF2-40B4-BE49-F238E27FC236}">
                <a16:creationId xmlns:a16="http://schemas.microsoft.com/office/drawing/2014/main" id="{B9C6EE7E-DB6E-4DD1-95C4-9B3A07E344BD}"/>
              </a:ext>
            </a:extLst>
          </p:cNvPr>
          <p:cNvPicPr>
            <a:picLocks noChangeAspect="1"/>
          </p:cNvPicPr>
          <p:nvPr userDrawn="1"/>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671364" y="1461463"/>
            <a:ext cx="466273" cy="466273"/>
          </a:xfrm>
          <a:prstGeom prst="rect">
            <a:avLst/>
          </a:prstGeom>
        </p:spPr>
      </p:pic>
      <p:grpSp>
        <p:nvGrpSpPr>
          <p:cNvPr id="130" name="Grupo 44">
            <a:extLst>
              <a:ext uri="{FF2B5EF4-FFF2-40B4-BE49-F238E27FC236}">
                <a16:creationId xmlns:a16="http://schemas.microsoft.com/office/drawing/2014/main" id="{174E8546-5462-4AFB-84C1-5341FCD44B90}"/>
              </a:ext>
            </a:extLst>
          </p:cNvPr>
          <p:cNvGrpSpPr/>
          <p:nvPr userDrawn="1"/>
        </p:nvGrpSpPr>
        <p:grpSpPr>
          <a:xfrm>
            <a:off x="4601212" y="1470453"/>
            <a:ext cx="466273" cy="459320"/>
            <a:chOff x="7056044" y="4254941"/>
            <a:chExt cx="616650" cy="607455"/>
          </a:xfrm>
          <a:solidFill>
            <a:srgbClr val="E9682B"/>
          </a:solidFill>
        </p:grpSpPr>
        <p:pic>
          <p:nvPicPr>
            <p:cNvPr id="131" name="Gráfico 38">
              <a:extLst>
                <a:ext uri="{FF2B5EF4-FFF2-40B4-BE49-F238E27FC236}">
                  <a16:creationId xmlns:a16="http://schemas.microsoft.com/office/drawing/2014/main" id="{DEE9E05F-97C9-42EF-BF65-F5F2364813A9}"/>
                </a:ext>
              </a:extLst>
            </p:cNvPr>
            <p:cNvPicPr>
              <a:picLocks noChangeAspect="1"/>
            </p:cNvPicPr>
            <p:nvPr/>
          </p:nvPicPr>
          <p:blipFill rotWithShape="1">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b="31119"/>
            <a:stretch/>
          </p:blipFill>
          <p:spPr>
            <a:xfrm rot="2685503">
              <a:off x="7056044" y="4254941"/>
              <a:ext cx="616650" cy="424751"/>
            </a:xfrm>
            <a:prstGeom prst="rect">
              <a:avLst/>
            </a:prstGeom>
          </p:spPr>
        </p:pic>
        <p:pic>
          <p:nvPicPr>
            <p:cNvPr id="132" name="Gráfico 39">
              <a:extLst>
                <a:ext uri="{FF2B5EF4-FFF2-40B4-BE49-F238E27FC236}">
                  <a16:creationId xmlns:a16="http://schemas.microsoft.com/office/drawing/2014/main" id="{52AFB563-67EA-4F7E-9B6E-31AD69671C04}"/>
                </a:ext>
              </a:extLst>
            </p:cNvPr>
            <p:cNvPicPr>
              <a:picLocks noChangeAspect="1"/>
            </p:cNvPicPr>
            <p:nvPr/>
          </p:nvPicPr>
          <p:blipFill rotWithShape="1">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t="72040"/>
            <a:stretch/>
          </p:blipFill>
          <p:spPr>
            <a:xfrm>
              <a:off x="7056044" y="4689979"/>
              <a:ext cx="616650" cy="172417"/>
            </a:xfrm>
            <a:prstGeom prst="rect">
              <a:avLst/>
            </a:prstGeom>
          </p:spPr>
        </p:pic>
      </p:grpSp>
      <p:sp>
        <p:nvSpPr>
          <p:cNvPr id="133" name="Abrir llave 49">
            <a:extLst>
              <a:ext uri="{FF2B5EF4-FFF2-40B4-BE49-F238E27FC236}">
                <a16:creationId xmlns:a16="http://schemas.microsoft.com/office/drawing/2014/main" id="{4E4A89E4-7B97-4DB4-8D70-FE658ABFECF5}"/>
              </a:ext>
            </a:extLst>
          </p:cNvPr>
          <p:cNvSpPr/>
          <p:nvPr userDrawn="1"/>
        </p:nvSpPr>
        <p:spPr>
          <a:xfrm rot="16200000">
            <a:off x="4977278" y="939080"/>
            <a:ext cx="755642" cy="3921035"/>
          </a:xfrm>
          <a:prstGeom prst="leftBrace">
            <a:avLst>
              <a:gd name="adj1" fmla="val 0"/>
              <a:gd name="adj2" fmla="val 50149"/>
            </a:avLst>
          </a:prstGeom>
          <a:noFill/>
          <a:ln w="22225" cap="flat" cmpd="sng" algn="ctr">
            <a:solidFill>
              <a:srgbClr val="E9682B"/>
            </a:solidFill>
            <a:prstDash val="sysDot"/>
            <a:miter lim="800000"/>
          </a:ln>
          <a:effectLst/>
        </p:spPr>
        <p:txBody>
          <a:bodyPr rtlCol="0" anchor="ctr"/>
          <a:lstStyle/>
          <a:p>
            <a:pPr algn="ctr" defTabSz="914354">
              <a:defRPr/>
            </a:pPr>
            <a:endParaRPr lang="en-US" sz="1200" kern="0">
              <a:solidFill>
                <a:srgbClr val="000000"/>
              </a:solidFill>
              <a:latin typeface="Arial"/>
            </a:endParaRPr>
          </a:p>
        </p:txBody>
      </p:sp>
      <p:sp>
        <p:nvSpPr>
          <p:cNvPr id="134" name="TextBox 133">
            <a:extLst>
              <a:ext uri="{FF2B5EF4-FFF2-40B4-BE49-F238E27FC236}">
                <a16:creationId xmlns:a16="http://schemas.microsoft.com/office/drawing/2014/main" id="{AF4D6B0E-A731-428F-98B3-53C31D701736}"/>
              </a:ext>
            </a:extLst>
          </p:cNvPr>
          <p:cNvSpPr txBox="1"/>
          <p:nvPr userDrawn="1"/>
        </p:nvSpPr>
        <p:spPr>
          <a:xfrm>
            <a:off x="4353674" y="3339533"/>
            <a:ext cx="1957670" cy="646331"/>
          </a:xfrm>
          <a:prstGeom prst="rect">
            <a:avLst/>
          </a:prstGeom>
          <a:noFill/>
        </p:spPr>
        <p:txBody>
          <a:bodyPr wrap="square" rtlCol="0">
            <a:spAutoFit/>
          </a:bodyPr>
          <a:lstStyle/>
          <a:p>
            <a:pPr algn="ctr" defTabSz="914354"/>
            <a:r>
              <a:rPr lang="en-US" sz="1200" b="1" dirty="0">
                <a:solidFill>
                  <a:srgbClr val="000000"/>
                </a:solidFill>
                <a:latin typeface="Arial" panose="020B0604020202020204" pitchFamily="34" charset="0"/>
                <a:cs typeface="Arial" panose="020B0604020202020204" pitchFamily="34" charset="0"/>
              </a:rPr>
              <a:t>Actual Air Tickets</a:t>
            </a:r>
          </a:p>
          <a:p>
            <a:pPr algn="ctr" defTabSz="914354"/>
            <a:r>
              <a:rPr lang="en-US" sz="1200" b="1" dirty="0">
                <a:solidFill>
                  <a:srgbClr val="000000"/>
                </a:solidFill>
                <a:latin typeface="Arial" panose="020B0604020202020204" pitchFamily="34" charset="0"/>
                <a:cs typeface="Arial" panose="020B0604020202020204" pitchFamily="34" charset="0"/>
              </a:rPr>
              <a:t>+</a:t>
            </a:r>
          </a:p>
          <a:p>
            <a:pPr algn="ctr" defTabSz="914354"/>
            <a:r>
              <a:rPr lang="en-US" sz="1200" b="1" dirty="0">
                <a:solidFill>
                  <a:srgbClr val="000000"/>
                </a:solidFill>
                <a:latin typeface="Arial" panose="020B0604020202020204" pitchFamily="34" charset="0"/>
                <a:cs typeface="Arial" panose="020B0604020202020204" pitchFamily="34" charset="0"/>
              </a:rPr>
              <a:t>Total Air Market </a:t>
            </a:r>
          </a:p>
        </p:txBody>
      </p:sp>
      <p:grpSp>
        <p:nvGrpSpPr>
          <p:cNvPr id="151" name="Group 150">
            <a:extLst>
              <a:ext uri="{FF2B5EF4-FFF2-40B4-BE49-F238E27FC236}">
                <a16:creationId xmlns:a16="http://schemas.microsoft.com/office/drawing/2014/main" id="{0D9AC4BB-1301-454F-95E6-244A829C78AE}"/>
              </a:ext>
            </a:extLst>
          </p:cNvPr>
          <p:cNvGrpSpPr/>
          <p:nvPr userDrawn="1"/>
        </p:nvGrpSpPr>
        <p:grpSpPr>
          <a:xfrm>
            <a:off x="2420268" y="1533404"/>
            <a:ext cx="390223" cy="390223"/>
            <a:chOff x="842287" y="1132975"/>
            <a:chExt cx="848895" cy="848895"/>
          </a:xfrm>
        </p:grpSpPr>
        <p:pic>
          <p:nvPicPr>
            <p:cNvPr id="152" name="Graphic 151">
              <a:extLst>
                <a:ext uri="{FF2B5EF4-FFF2-40B4-BE49-F238E27FC236}">
                  <a16:creationId xmlns:a16="http://schemas.microsoft.com/office/drawing/2014/main" id="{E2B2C1E1-529E-413E-870E-6BB9FBC64223}"/>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42287" y="1132975"/>
              <a:ext cx="848895" cy="848895"/>
            </a:xfrm>
            <a:prstGeom prst="rect">
              <a:avLst/>
            </a:prstGeom>
          </p:spPr>
        </p:pic>
        <p:pic>
          <p:nvPicPr>
            <p:cNvPr id="153" name="Graphic 152">
              <a:extLst>
                <a:ext uri="{FF2B5EF4-FFF2-40B4-BE49-F238E27FC236}">
                  <a16:creationId xmlns:a16="http://schemas.microsoft.com/office/drawing/2014/main" id="{C8974D89-9F8C-4A18-BD83-E974ADA043DD}"/>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rot="20056758">
              <a:off x="1033803" y="1298717"/>
              <a:ext cx="339638" cy="339638"/>
            </a:xfrm>
            <a:prstGeom prst="rect">
              <a:avLst/>
            </a:prstGeom>
          </p:spPr>
        </p:pic>
      </p:grpSp>
      <p:sp>
        <p:nvSpPr>
          <p:cNvPr id="154" name="Rectángulo 14">
            <a:extLst>
              <a:ext uri="{FF2B5EF4-FFF2-40B4-BE49-F238E27FC236}">
                <a16:creationId xmlns:a16="http://schemas.microsoft.com/office/drawing/2014/main" id="{50A32389-3B7A-4F85-BA54-D90E3F3DE1D6}"/>
              </a:ext>
            </a:extLst>
          </p:cNvPr>
          <p:cNvSpPr/>
          <p:nvPr userDrawn="1"/>
        </p:nvSpPr>
        <p:spPr>
          <a:xfrm>
            <a:off x="2234030" y="2020058"/>
            <a:ext cx="928459"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Searching</a:t>
            </a:r>
            <a:endParaRPr lang="en-US" sz="1200" b="1" dirty="0">
              <a:solidFill>
                <a:srgbClr val="000000"/>
              </a:solidFill>
              <a:latin typeface="Arial"/>
            </a:endParaRPr>
          </a:p>
        </p:txBody>
      </p:sp>
      <p:sp>
        <p:nvSpPr>
          <p:cNvPr id="155" name="TextBox 154">
            <a:extLst>
              <a:ext uri="{FF2B5EF4-FFF2-40B4-BE49-F238E27FC236}">
                <a16:creationId xmlns:a16="http://schemas.microsoft.com/office/drawing/2014/main" id="{305EC5CF-08A8-4C8D-A819-C02E62F0CDE8}"/>
              </a:ext>
            </a:extLst>
          </p:cNvPr>
          <p:cNvSpPr txBox="1"/>
          <p:nvPr userDrawn="1"/>
        </p:nvSpPr>
        <p:spPr>
          <a:xfrm>
            <a:off x="1981325" y="3286483"/>
            <a:ext cx="1474329" cy="276999"/>
          </a:xfrm>
          <a:prstGeom prst="rect">
            <a:avLst/>
          </a:prstGeom>
          <a:noFill/>
        </p:spPr>
        <p:txBody>
          <a:bodyPr wrap="square" rtlCol="0">
            <a:spAutoFit/>
          </a:bodyPr>
          <a:lstStyle/>
          <a:p>
            <a:pPr algn="ctr" defTabSz="914354"/>
            <a:r>
              <a:rPr lang="en-GB" sz="1200" b="1" dirty="0">
                <a:solidFill>
                  <a:srgbClr val="000000"/>
                </a:solidFill>
                <a:latin typeface="Arial" panose="020B0604020202020204" pitchFamily="34" charset="0"/>
                <a:cs typeface="Arial" panose="020B0604020202020204" pitchFamily="34" charset="0"/>
              </a:rPr>
              <a:t>Flight Searches</a:t>
            </a:r>
          </a:p>
        </p:txBody>
      </p:sp>
      <p:pic>
        <p:nvPicPr>
          <p:cNvPr id="85" name="Picture 26">
            <a:extLst>
              <a:ext uri="{FF2B5EF4-FFF2-40B4-BE49-F238E27FC236}">
                <a16:creationId xmlns:a16="http://schemas.microsoft.com/office/drawing/2014/main" id="{3830F18D-B7DB-45CA-B8EB-B8AB5C6034B9}"/>
              </a:ext>
            </a:extLst>
          </p:cNvPr>
          <p:cNvPicPr>
            <a:picLocks noChangeAspect="1"/>
          </p:cNvPicPr>
          <p:nvPr userDrawn="1"/>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p:blipFill>
        <p:spPr>
          <a:xfrm>
            <a:off x="8454351" y="123561"/>
            <a:ext cx="571776" cy="571776"/>
          </a:xfrm>
          <a:prstGeom prst="rect">
            <a:avLst/>
          </a:prstGeom>
          <a:solidFill>
            <a:schemeClr val="bg1">
              <a:alpha val="31000"/>
            </a:schemeClr>
          </a:solidFill>
        </p:spPr>
      </p:pic>
      <p:sp>
        <p:nvSpPr>
          <p:cNvPr id="3" name="Rectangle 2">
            <a:extLst>
              <a:ext uri="{FF2B5EF4-FFF2-40B4-BE49-F238E27FC236}">
                <a16:creationId xmlns:a16="http://schemas.microsoft.com/office/drawing/2014/main" id="{F7475DB8-26E1-D573-9158-4E6DC3B65735}"/>
              </a:ext>
            </a:extLst>
          </p:cNvPr>
          <p:cNvSpPr/>
          <p:nvPr userDrawn="1"/>
        </p:nvSpPr>
        <p:spPr>
          <a:xfrm>
            <a:off x="6065072" y="4015753"/>
            <a:ext cx="2847437" cy="1926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a:solidFill>
                <a:prstClr val="white"/>
              </a:solidFill>
              <a:latin typeface="Arial"/>
            </a:endParaRPr>
          </a:p>
        </p:txBody>
      </p:sp>
      <p:sp>
        <p:nvSpPr>
          <p:cNvPr id="4" name="Rectangle 3">
            <a:extLst>
              <a:ext uri="{FF2B5EF4-FFF2-40B4-BE49-F238E27FC236}">
                <a16:creationId xmlns:a16="http://schemas.microsoft.com/office/drawing/2014/main" id="{689D759A-5F69-F76E-AC12-6D829AD2FD9A}"/>
              </a:ext>
            </a:extLst>
          </p:cNvPr>
          <p:cNvSpPr/>
          <p:nvPr userDrawn="1"/>
        </p:nvSpPr>
        <p:spPr>
          <a:xfrm>
            <a:off x="6065071" y="4010644"/>
            <a:ext cx="2847438" cy="767945"/>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a:solidFill>
                <a:prstClr val="white"/>
              </a:solidFill>
              <a:latin typeface="Arial"/>
            </a:endParaRPr>
          </a:p>
        </p:txBody>
      </p:sp>
      <p:grpSp>
        <p:nvGrpSpPr>
          <p:cNvPr id="5" name="Group 4">
            <a:extLst>
              <a:ext uri="{FF2B5EF4-FFF2-40B4-BE49-F238E27FC236}">
                <a16:creationId xmlns:a16="http://schemas.microsoft.com/office/drawing/2014/main" id="{6A8649A0-9DBD-D863-D644-47FF9BFBDAAE}"/>
              </a:ext>
            </a:extLst>
          </p:cNvPr>
          <p:cNvGrpSpPr/>
          <p:nvPr userDrawn="1"/>
        </p:nvGrpSpPr>
        <p:grpSpPr>
          <a:xfrm>
            <a:off x="6105244" y="4259861"/>
            <a:ext cx="1777749" cy="415749"/>
            <a:chOff x="5881816" y="4235278"/>
            <a:chExt cx="2559655" cy="719287"/>
          </a:xfrm>
        </p:grpSpPr>
        <p:pic>
          <p:nvPicPr>
            <p:cNvPr id="6" name="Imagen 83" descr="Imagen que contiene rojo&#10;&#10;Descripción generada automáticamente">
              <a:extLst>
                <a:ext uri="{FF2B5EF4-FFF2-40B4-BE49-F238E27FC236}">
                  <a16:creationId xmlns:a16="http://schemas.microsoft.com/office/drawing/2014/main" id="{2D7CF298-7A3E-9E1C-29B5-CEF347491112}"/>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7355270" y="4326174"/>
              <a:ext cx="441357" cy="256273"/>
            </a:xfrm>
            <a:prstGeom prst="rect">
              <a:avLst/>
            </a:prstGeom>
          </p:spPr>
        </p:pic>
        <p:pic>
          <p:nvPicPr>
            <p:cNvPr id="7" name="Imagen 3" descr="Imagen que contiene dibujo, señal&#10;&#10;Descripción generada automáticamente">
              <a:extLst>
                <a:ext uri="{FF2B5EF4-FFF2-40B4-BE49-F238E27FC236}">
                  <a16:creationId xmlns:a16="http://schemas.microsoft.com/office/drawing/2014/main" id="{D50BEE8E-E34F-9B44-1715-010FE02AC1C3}"/>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6731708" y="4350850"/>
              <a:ext cx="454845" cy="206921"/>
            </a:xfrm>
            <a:prstGeom prst="rect">
              <a:avLst/>
            </a:prstGeom>
          </p:spPr>
        </p:pic>
        <p:pic>
          <p:nvPicPr>
            <p:cNvPr id="8" name="Imagen 75">
              <a:extLst>
                <a:ext uri="{FF2B5EF4-FFF2-40B4-BE49-F238E27FC236}">
                  <a16:creationId xmlns:a16="http://schemas.microsoft.com/office/drawing/2014/main" id="{C260B0AE-85AA-4E62-5C1F-5BA6ACBE92C9}"/>
                </a:ext>
              </a:extLst>
            </p:cNvPr>
            <p:cNvPicPr>
              <a:picLocks noChangeAspect="1"/>
            </p:cNvPicPr>
            <p:nvPr/>
          </p:nvPicPr>
          <p:blipFill>
            <a:blip r:embed="rId21" cstate="email">
              <a:extLst>
                <a:ext uri="{28A0092B-C50C-407E-A947-70E740481C1C}">
                  <a14:useLocalDpi xmlns:a14="http://schemas.microsoft.com/office/drawing/2010/main"/>
                </a:ext>
              </a:extLst>
            </a:blip>
            <a:srcRect/>
            <a:stretch/>
          </p:blipFill>
          <p:spPr>
            <a:xfrm>
              <a:off x="6029220" y="4799923"/>
              <a:ext cx="678852" cy="89946"/>
            </a:xfrm>
            <a:prstGeom prst="rect">
              <a:avLst/>
            </a:prstGeom>
          </p:spPr>
        </p:pic>
        <p:pic>
          <p:nvPicPr>
            <p:cNvPr id="9" name="Imagen 79" descr="Imagen que contiene dibujo&#10;&#10;Descripción generada automáticamente">
              <a:extLst>
                <a:ext uri="{FF2B5EF4-FFF2-40B4-BE49-F238E27FC236}">
                  <a16:creationId xmlns:a16="http://schemas.microsoft.com/office/drawing/2014/main" id="{750D4C98-FD9B-7A43-AFD9-3A25C31CFAF1}"/>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965344" y="4326174"/>
              <a:ext cx="476127" cy="256273"/>
            </a:xfrm>
            <a:prstGeom prst="rect">
              <a:avLst/>
            </a:prstGeom>
          </p:spPr>
        </p:pic>
        <p:pic>
          <p:nvPicPr>
            <p:cNvPr id="10" name="Imagen 81" descr="Imagen que contiene dibujo&#10;&#10;Descripción generada automáticamente">
              <a:extLst>
                <a:ext uri="{FF2B5EF4-FFF2-40B4-BE49-F238E27FC236}">
                  <a16:creationId xmlns:a16="http://schemas.microsoft.com/office/drawing/2014/main" id="{6563A9D7-8B33-C6FA-5528-6FD9E2BB3C65}"/>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6869203" y="4761639"/>
              <a:ext cx="822787" cy="166515"/>
            </a:xfrm>
            <a:prstGeom prst="rect">
              <a:avLst/>
            </a:prstGeom>
          </p:spPr>
        </p:pic>
        <p:grpSp>
          <p:nvGrpSpPr>
            <p:cNvPr id="11" name="Group 10">
              <a:extLst>
                <a:ext uri="{FF2B5EF4-FFF2-40B4-BE49-F238E27FC236}">
                  <a16:creationId xmlns:a16="http://schemas.microsoft.com/office/drawing/2014/main" id="{00971554-D17C-CB14-3D89-F3316282B6B1}"/>
                </a:ext>
              </a:extLst>
            </p:cNvPr>
            <p:cNvGrpSpPr/>
            <p:nvPr/>
          </p:nvGrpSpPr>
          <p:grpSpPr>
            <a:xfrm>
              <a:off x="5881816" y="4235278"/>
              <a:ext cx="782073" cy="512973"/>
              <a:chOff x="5000666" y="3799904"/>
              <a:chExt cx="943092" cy="618585"/>
            </a:xfrm>
          </p:grpSpPr>
          <p:pic>
            <p:nvPicPr>
              <p:cNvPr id="13" name="Imagen 77">
                <a:extLst>
                  <a:ext uri="{FF2B5EF4-FFF2-40B4-BE49-F238E27FC236}">
                    <a16:creationId xmlns:a16="http://schemas.microsoft.com/office/drawing/2014/main" id="{0B2AA580-4B44-50D3-A3DF-3D4C071A9981}"/>
                  </a:ext>
                </a:extLst>
              </p:cNvPr>
              <p:cNvPicPr>
                <a:picLocks noChangeAspect="1"/>
              </p:cNvPicPr>
              <p:nvPr/>
            </p:nvPicPr>
            <p:blipFill rotWithShape="1">
              <a:blip r:embed="rId24" cstate="email">
                <a:extLst>
                  <a:ext uri="{28A0092B-C50C-407E-A947-70E740481C1C}">
                    <a14:useLocalDpi xmlns:a14="http://schemas.microsoft.com/office/drawing/2010/main"/>
                  </a:ext>
                </a:extLst>
              </a:blip>
              <a:srcRect t="8353" r="73942" b="10535"/>
              <a:stretch/>
            </p:blipFill>
            <p:spPr>
              <a:xfrm>
                <a:off x="5114702" y="3886996"/>
                <a:ext cx="593348" cy="211583"/>
              </a:xfrm>
              <a:prstGeom prst="rect">
                <a:avLst/>
              </a:prstGeom>
            </p:spPr>
          </p:pic>
          <p:sp>
            <p:nvSpPr>
              <p:cNvPr id="14" name="TextBox 13">
                <a:extLst>
                  <a:ext uri="{FF2B5EF4-FFF2-40B4-BE49-F238E27FC236}">
                    <a16:creationId xmlns:a16="http://schemas.microsoft.com/office/drawing/2014/main" id="{6FC77D8D-1B7D-0402-FE42-590E6CEC36F6}"/>
                  </a:ext>
                </a:extLst>
              </p:cNvPr>
              <p:cNvSpPr txBox="1"/>
              <p:nvPr/>
            </p:nvSpPr>
            <p:spPr>
              <a:xfrm>
                <a:off x="5000666" y="4105460"/>
                <a:ext cx="943092" cy="313029"/>
              </a:xfrm>
              <a:prstGeom prst="rect">
                <a:avLst/>
              </a:prstGeom>
              <a:noFill/>
            </p:spPr>
            <p:txBody>
              <a:bodyPr wrap="square" rtlCol="0">
                <a:spAutoFit/>
              </a:bodyPr>
              <a:lstStyle/>
              <a:p>
                <a:pPr defTabSz="685800"/>
                <a:r>
                  <a:rPr lang="en-GB" sz="375" dirty="0">
                    <a:solidFill>
                      <a:prstClr val="black"/>
                    </a:solidFill>
                    <a:latin typeface="Arial"/>
                  </a:rPr>
                  <a:t>* Historic data</a:t>
                </a:r>
              </a:p>
            </p:txBody>
          </p:sp>
          <p:sp>
            <p:nvSpPr>
              <p:cNvPr id="15" name="TextBox 14">
                <a:extLst>
                  <a:ext uri="{FF2B5EF4-FFF2-40B4-BE49-F238E27FC236}">
                    <a16:creationId xmlns:a16="http://schemas.microsoft.com/office/drawing/2014/main" id="{8C391CAE-8978-8E42-D8C2-D46FF3C51DA9}"/>
                  </a:ext>
                </a:extLst>
              </p:cNvPr>
              <p:cNvSpPr txBox="1"/>
              <p:nvPr/>
            </p:nvSpPr>
            <p:spPr>
              <a:xfrm>
                <a:off x="5587729" y="3799904"/>
                <a:ext cx="195509" cy="385268"/>
              </a:xfrm>
              <a:prstGeom prst="rect">
                <a:avLst/>
              </a:prstGeom>
              <a:noFill/>
            </p:spPr>
            <p:txBody>
              <a:bodyPr wrap="square" rtlCol="0">
                <a:spAutoFit/>
              </a:bodyPr>
              <a:lstStyle/>
              <a:p>
                <a:pPr defTabSz="685800"/>
                <a:r>
                  <a:rPr lang="en-GB" sz="600" dirty="0">
                    <a:solidFill>
                      <a:prstClr val="black"/>
                    </a:solidFill>
                    <a:latin typeface="Arial"/>
                  </a:rPr>
                  <a:t>*</a:t>
                </a:r>
              </a:p>
            </p:txBody>
          </p:sp>
        </p:grpSp>
        <p:pic>
          <p:nvPicPr>
            <p:cNvPr id="12" name="Picture 11">
              <a:extLst>
                <a:ext uri="{FF2B5EF4-FFF2-40B4-BE49-F238E27FC236}">
                  <a16:creationId xmlns:a16="http://schemas.microsoft.com/office/drawing/2014/main" id="{32EFB757-2DE4-5AF9-AC11-A4A41CD4556D}"/>
                </a:ext>
              </a:extLst>
            </p:cNvPr>
            <p:cNvPicPr>
              <a:picLocks noChangeAspect="1"/>
            </p:cNvPicPr>
            <p:nvPr/>
          </p:nvPicPr>
          <p:blipFill>
            <a:blip r:embed="rId25" cstate="email">
              <a:extLst>
                <a:ext uri="{28A0092B-C50C-407E-A947-70E740481C1C}">
                  <a14:useLocalDpi xmlns:a14="http://schemas.microsoft.com/office/drawing/2010/main"/>
                </a:ext>
              </a:extLst>
            </a:blip>
            <a:srcRect/>
            <a:stretch/>
          </p:blipFill>
          <p:spPr>
            <a:xfrm>
              <a:off x="7860704" y="4735223"/>
              <a:ext cx="349192" cy="219342"/>
            </a:xfrm>
            <a:prstGeom prst="rect">
              <a:avLst/>
            </a:prstGeom>
          </p:spPr>
        </p:pic>
      </p:grpSp>
      <p:sp>
        <p:nvSpPr>
          <p:cNvPr id="16" name="TextBox 15">
            <a:extLst>
              <a:ext uri="{FF2B5EF4-FFF2-40B4-BE49-F238E27FC236}">
                <a16:creationId xmlns:a16="http://schemas.microsoft.com/office/drawing/2014/main" id="{51140A48-0722-1D4B-08BC-7F3BEB51F776}"/>
              </a:ext>
            </a:extLst>
          </p:cNvPr>
          <p:cNvSpPr txBox="1"/>
          <p:nvPr userDrawn="1"/>
        </p:nvSpPr>
        <p:spPr>
          <a:xfrm>
            <a:off x="6869437" y="4015914"/>
            <a:ext cx="1243793" cy="207749"/>
          </a:xfrm>
          <a:prstGeom prst="rect">
            <a:avLst/>
          </a:prstGeom>
          <a:noFill/>
        </p:spPr>
        <p:txBody>
          <a:bodyPr wrap="square" rtlCol="0">
            <a:spAutoFit/>
          </a:bodyPr>
          <a:lstStyle/>
          <a:p>
            <a:pPr algn="ctr" defTabSz="685800"/>
            <a:r>
              <a:rPr lang="en-GB" sz="750" b="1" dirty="0">
                <a:solidFill>
                  <a:prstClr val="black"/>
                </a:solidFill>
                <a:latin typeface="Arial" panose="020B0604020202020204" pitchFamily="34" charset="0"/>
                <a:cs typeface="Arial" panose="020B0604020202020204" pitchFamily="34" charset="0"/>
              </a:rPr>
              <a:t>Main Data partners</a:t>
            </a:r>
          </a:p>
        </p:txBody>
      </p:sp>
      <p:pic>
        <p:nvPicPr>
          <p:cNvPr id="17" name="Picture 16" descr="Logo, company name&#10;&#10;Description automatically generated">
            <a:extLst>
              <a:ext uri="{FF2B5EF4-FFF2-40B4-BE49-F238E27FC236}">
                <a16:creationId xmlns:a16="http://schemas.microsoft.com/office/drawing/2014/main" id="{A6C16CBF-22EF-F1E3-6BC0-DE688448DAF4}"/>
              </a:ext>
            </a:extLst>
          </p:cNvPr>
          <p:cNvPicPr>
            <a:picLocks noChangeAspect="1"/>
          </p:cNvPicPr>
          <p:nvPr userDrawn="1"/>
        </p:nvPicPr>
        <p:blipFill rotWithShape="1">
          <a:blip r:embed="rId26" cstate="email">
            <a:extLst>
              <a:ext uri="{28A0092B-C50C-407E-A947-70E740481C1C}">
                <a14:useLocalDpi xmlns:a14="http://schemas.microsoft.com/office/drawing/2010/main"/>
              </a:ext>
            </a:extLst>
          </a:blip>
          <a:srcRect/>
          <a:stretch/>
        </p:blipFill>
        <p:spPr>
          <a:xfrm>
            <a:off x="8362424" y="4195883"/>
            <a:ext cx="382093" cy="343736"/>
          </a:xfrm>
          <a:prstGeom prst="rect">
            <a:avLst/>
          </a:prstGeom>
        </p:spPr>
      </p:pic>
      <p:pic>
        <p:nvPicPr>
          <p:cNvPr id="18" name="Picture 17" descr="Logo, company name&#10;&#10;Description automatically generated">
            <a:extLst>
              <a:ext uri="{FF2B5EF4-FFF2-40B4-BE49-F238E27FC236}">
                <a16:creationId xmlns:a16="http://schemas.microsoft.com/office/drawing/2014/main" id="{BAF78CF7-4DFE-6D03-E561-ED243672A101}"/>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397603" y="4422363"/>
            <a:ext cx="343862" cy="343862"/>
          </a:xfrm>
          <a:prstGeom prst="rect">
            <a:avLst/>
          </a:prstGeom>
        </p:spPr>
      </p:pic>
      <p:pic>
        <p:nvPicPr>
          <p:cNvPr id="19" name="Picture 2" descr="Kiwi.com Partners Portal — Making travel better">
            <a:extLst>
              <a:ext uri="{FF2B5EF4-FFF2-40B4-BE49-F238E27FC236}">
                <a16:creationId xmlns:a16="http://schemas.microsoft.com/office/drawing/2014/main" id="{4082FC24-6D8F-8F04-9E62-46D9B4831A36}"/>
              </a:ext>
            </a:extLst>
          </p:cNvPr>
          <p:cNvPicPr>
            <a:picLocks noChangeAspect="1" noChangeArrowheads="1"/>
          </p:cNvPicPr>
          <p:nvPr userDrawn="1"/>
        </p:nvPicPr>
        <p:blipFill>
          <a:blip r:embed="rId28" cstate="email">
            <a:extLst>
              <a:ext uri="{28A0092B-C50C-407E-A947-70E740481C1C}">
                <a14:useLocalDpi xmlns:a14="http://schemas.microsoft.com/office/drawing/2010/main"/>
              </a:ext>
            </a:extLst>
          </a:blip>
          <a:srcRect/>
          <a:stretch>
            <a:fillRect/>
          </a:stretch>
        </p:blipFill>
        <p:spPr bwMode="auto">
          <a:xfrm>
            <a:off x="7881323" y="4403023"/>
            <a:ext cx="451829" cy="22309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4103C9FE-E1AA-F28D-8ED8-C27A7E100CC3}"/>
              </a:ext>
            </a:extLst>
          </p:cNvPr>
          <p:cNvGrpSpPr/>
          <p:nvPr userDrawn="1"/>
        </p:nvGrpSpPr>
        <p:grpSpPr>
          <a:xfrm>
            <a:off x="270201" y="4837057"/>
            <a:ext cx="4335802" cy="162197"/>
            <a:chOff x="591934" y="4291269"/>
            <a:chExt cx="4335802" cy="162197"/>
          </a:xfrm>
        </p:grpSpPr>
        <p:sp>
          <p:nvSpPr>
            <p:cNvPr id="21" name="Espace réservé du pied de page 2">
              <a:extLst>
                <a:ext uri="{FF2B5EF4-FFF2-40B4-BE49-F238E27FC236}">
                  <a16:creationId xmlns:a16="http://schemas.microsoft.com/office/drawing/2014/main" id="{6D97D210-D650-B32E-10BB-47C809855F14}"/>
                </a:ext>
              </a:extLst>
            </p:cNvPr>
            <p:cNvSpPr txBox="1">
              <a:spLocks/>
            </p:cNvSpPr>
            <p:nvPr userDrawn="1"/>
          </p:nvSpPr>
          <p:spPr>
            <a:xfrm>
              <a:off x="1386619" y="4307580"/>
              <a:ext cx="3541117" cy="129573"/>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b="0" i="0" dirty="0">
                  <a:latin typeface="+mn-lt"/>
                </a:rPr>
                <a:t>Check out the latest analysis at </a:t>
              </a:r>
              <a:r>
                <a:rPr lang="en-US" sz="800" b="1" i="0" dirty="0">
                  <a:latin typeface="+mn-lt"/>
                </a:rPr>
                <a:t>www.forwardkeys.com | </a:t>
              </a:r>
              <a:r>
                <a:rPr lang="en-GB" sz="800" b="1" i="0" dirty="0">
                  <a:latin typeface="+mn-lt"/>
                </a:rPr>
                <a:t>#ForwardKeys</a:t>
              </a:r>
              <a:endParaRPr lang="en-US" sz="800" b="1" i="0" dirty="0">
                <a:latin typeface="+mn-lt"/>
              </a:endParaRPr>
            </a:p>
          </p:txBody>
        </p:sp>
        <p:grpSp>
          <p:nvGrpSpPr>
            <p:cNvPr id="22" name="Group 21">
              <a:extLst>
                <a:ext uri="{FF2B5EF4-FFF2-40B4-BE49-F238E27FC236}">
                  <a16:creationId xmlns:a16="http://schemas.microsoft.com/office/drawing/2014/main" id="{F9E7CD93-5091-66EA-8447-058D4DB6427A}"/>
                </a:ext>
              </a:extLst>
            </p:cNvPr>
            <p:cNvGrpSpPr/>
            <p:nvPr userDrawn="1"/>
          </p:nvGrpSpPr>
          <p:grpSpPr>
            <a:xfrm>
              <a:off x="591934" y="4291269"/>
              <a:ext cx="768825" cy="162197"/>
              <a:chOff x="4289697" y="3718598"/>
              <a:chExt cx="819084" cy="172800"/>
            </a:xfrm>
          </p:grpSpPr>
          <p:pic>
            <p:nvPicPr>
              <p:cNvPr id="23" name="Picture 9">
                <a:extLst>
                  <a:ext uri="{FF2B5EF4-FFF2-40B4-BE49-F238E27FC236}">
                    <a16:creationId xmlns:a16="http://schemas.microsoft.com/office/drawing/2014/main" id="{2029E381-252D-ADA2-C2BC-598F7307FE3C}"/>
                  </a:ext>
                </a:extLst>
              </p:cNvPr>
              <p:cNvPicPr>
                <a:picLocks noChangeAspect="1"/>
              </p:cNvPicPr>
              <p:nvPr/>
            </p:nvPicPr>
            <p:blipFill>
              <a:blip r:embed="rId29" cstate="email">
                <a:extLst>
                  <a:ext uri="{28A0092B-C50C-407E-A947-70E740481C1C}">
                    <a14:useLocalDpi xmlns:a14="http://schemas.microsoft.com/office/drawing/2010/main"/>
                  </a:ext>
                  <a:ext uri="{96DAC541-7B7A-43D3-8B79-37D633B846F1}">
                    <asvg:svgBlip xmlns:asvg="http://schemas.microsoft.com/office/drawing/2016/SVG/main" r:embed="rId30"/>
                  </a:ext>
                </a:extLst>
              </a:blip>
              <a:srcRect/>
              <a:stretch/>
            </p:blipFill>
            <p:spPr>
              <a:xfrm>
                <a:off x="4935981" y="3718598"/>
                <a:ext cx="172800" cy="172800"/>
              </a:xfrm>
              <a:prstGeom prst="rect">
                <a:avLst/>
              </a:prstGeom>
            </p:spPr>
          </p:pic>
          <p:pic>
            <p:nvPicPr>
              <p:cNvPr id="24" name="image21.png">
                <a:extLst>
                  <a:ext uri="{FF2B5EF4-FFF2-40B4-BE49-F238E27FC236}">
                    <a16:creationId xmlns:a16="http://schemas.microsoft.com/office/drawing/2014/main" id="{8AD9EF52-16A1-3673-E863-3DD18D687FDB}"/>
                  </a:ext>
                </a:extLst>
              </p:cNvPr>
              <p:cNvPicPr>
                <a:picLocks noChangeAspect="1"/>
              </p:cNvPicPr>
              <p:nvPr/>
            </p:nvPicPr>
            <p:blipFill>
              <a:blip r:embed="rId31" cstate="email">
                <a:extLst>
                  <a:ext uri="{28A0092B-C50C-407E-A947-70E740481C1C}">
                    <a14:useLocalDpi xmlns:a14="http://schemas.microsoft.com/office/drawing/2010/main"/>
                  </a:ext>
                  <a:ext uri="{96DAC541-7B7A-43D3-8B79-37D633B846F1}">
                    <asvg:svgBlip xmlns:asvg="http://schemas.microsoft.com/office/drawing/2016/SVG/main" r:embed="rId32"/>
                  </a:ext>
                </a:extLst>
              </a:blip>
              <a:srcRect/>
              <a:stretch/>
            </p:blipFill>
            <p:spPr>
              <a:xfrm>
                <a:off x="4505125" y="3718634"/>
                <a:ext cx="172728" cy="172728"/>
              </a:xfrm>
              <a:prstGeom prst="rect">
                <a:avLst/>
              </a:prstGeom>
              <a:ln w="12700" cap="flat">
                <a:noFill/>
                <a:miter lim="400000"/>
              </a:ln>
              <a:effectLst/>
            </p:spPr>
          </p:pic>
          <p:pic>
            <p:nvPicPr>
              <p:cNvPr id="25" name="image22.png">
                <a:extLst>
                  <a:ext uri="{FF2B5EF4-FFF2-40B4-BE49-F238E27FC236}">
                    <a16:creationId xmlns:a16="http://schemas.microsoft.com/office/drawing/2014/main" id="{831AAACB-4144-998A-CC6B-4E1192323E57}"/>
                  </a:ext>
                </a:extLst>
              </p:cNvPr>
              <p:cNvPicPr>
                <a:picLocks noChangeAspect="1"/>
              </p:cNvPicPr>
              <p:nvPr/>
            </p:nvPicPr>
            <p:blipFill>
              <a:blip r:embed="rId33" cstate="email">
                <a:extLst>
                  <a:ext uri="{28A0092B-C50C-407E-A947-70E740481C1C}">
                    <a14:useLocalDpi xmlns:a14="http://schemas.microsoft.com/office/drawing/2010/main"/>
                  </a:ext>
                  <a:ext uri="{96DAC541-7B7A-43D3-8B79-37D633B846F1}">
                    <asvg:svgBlip xmlns:asvg="http://schemas.microsoft.com/office/drawing/2016/SVG/main" r:embed="rId34"/>
                  </a:ext>
                </a:extLst>
              </a:blip>
              <a:srcRect/>
              <a:stretch/>
            </p:blipFill>
            <p:spPr>
              <a:xfrm>
                <a:off x="4720553" y="3718634"/>
                <a:ext cx="172728" cy="172728"/>
              </a:xfrm>
              <a:prstGeom prst="rect">
                <a:avLst/>
              </a:prstGeom>
              <a:ln w="12700" cap="flat">
                <a:noFill/>
                <a:miter lim="400000"/>
              </a:ln>
              <a:effectLst/>
            </p:spPr>
          </p:pic>
          <p:pic>
            <p:nvPicPr>
              <p:cNvPr id="26" name="image23.png">
                <a:extLst>
                  <a:ext uri="{FF2B5EF4-FFF2-40B4-BE49-F238E27FC236}">
                    <a16:creationId xmlns:a16="http://schemas.microsoft.com/office/drawing/2014/main" id="{FF1E462B-111B-194B-E3C0-7F1C183326F5}"/>
                  </a:ext>
                </a:extLst>
              </p:cNvPr>
              <p:cNvPicPr>
                <a:picLocks noChangeAspect="1"/>
              </p:cNvPicPr>
              <p:nvPr/>
            </p:nvPicPr>
            <p:blipFill>
              <a:blip r:embed="rId35" cstate="email">
                <a:extLst>
                  <a:ext uri="{28A0092B-C50C-407E-A947-70E740481C1C}">
                    <a14:useLocalDpi xmlns:a14="http://schemas.microsoft.com/office/drawing/2010/main"/>
                  </a:ext>
                  <a:ext uri="{96DAC541-7B7A-43D3-8B79-37D633B846F1}">
                    <asvg:svgBlip xmlns:asvg="http://schemas.microsoft.com/office/drawing/2016/SVG/main" r:embed="rId36"/>
                  </a:ext>
                </a:extLst>
              </a:blip>
              <a:srcRect/>
              <a:stretch/>
            </p:blipFill>
            <p:spPr>
              <a:xfrm>
                <a:off x="4289697" y="3718634"/>
                <a:ext cx="172728" cy="172728"/>
              </a:xfrm>
              <a:prstGeom prst="rect">
                <a:avLst/>
              </a:prstGeom>
              <a:ln w="12700" cap="flat">
                <a:noFill/>
                <a:miter lim="400000"/>
              </a:ln>
              <a:effectLst/>
            </p:spPr>
          </p:pic>
        </p:grpSp>
      </p:grpSp>
      <p:sp>
        <p:nvSpPr>
          <p:cNvPr id="27" name="TextBox 26">
            <a:extLst>
              <a:ext uri="{FF2B5EF4-FFF2-40B4-BE49-F238E27FC236}">
                <a16:creationId xmlns:a16="http://schemas.microsoft.com/office/drawing/2014/main" id="{8164231F-BB83-4C55-74DA-70DAA7568B98}"/>
              </a:ext>
            </a:extLst>
          </p:cNvPr>
          <p:cNvSpPr txBox="1"/>
          <p:nvPr userDrawn="1"/>
        </p:nvSpPr>
        <p:spPr>
          <a:xfrm>
            <a:off x="8603829" y="4818128"/>
            <a:ext cx="386687" cy="200055"/>
          </a:xfrm>
          <a:prstGeom prst="rect">
            <a:avLst/>
          </a:prstGeom>
          <a:noFill/>
        </p:spPr>
        <p:txBody>
          <a:bodyPr wrap="square" rtlCol="0">
            <a:spAutoFit/>
          </a:bodyPr>
          <a:lstStyle/>
          <a:p>
            <a:pPr algn="ctr"/>
            <a:fld id="{44D0CFAF-5E45-44D3-8AAA-6BC893BDD272}" type="slidenum">
              <a:rPr lang="en-GB" sz="700" smtClean="0"/>
              <a:pPr algn="ctr"/>
              <a:t>‹#›</a:t>
            </a:fld>
            <a:endParaRPr lang="en-GB" sz="700" dirty="0"/>
          </a:p>
        </p:txBody>
      </p:sp>
      <p:sp>
        <p:nvSpPr>
          <p:cNvPr id="28" name="Espace réservé du pied de page 2">
            <a:extLst>
              <a:ext uri="{FF2B5EF4-FFF2-40B4-BE49-F238E27FC236}">
                <a16:creationId xmlns:a16="http://schemas.microsoft.com/office/drawing/2014/main" id="{C35EECAF-15E3-6620-7644-37082A600A41}"/>
              </a:ext>
            </a:extLst>
          </p:cNvPr>
          <p:cNvSpPr txBox="1">
            <a:spLocks/>
          </p:cNvSpPr>
          <p:nvPr userDrawn="1"/>
        </p:nvSpPr>
        <p:spPr>
          <a:xfrm>
            <a:off x="6478136" y="4819328"/>
            <a:ext cx="2193453" cy="197655"/>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00" i="1" dirty="0">
                <a:latin typeface="+mn-lt"/>
              </a:rPr>
              <a:t>©</a:t>
            </a:r>
            <a:r>
              <a:rPr lang="en-GB" sz="600" i="1" dirty="0">
                <a:latin typeface="+mn-lt"/>
              </a:rPr>
              <a:t> ForwardKeys</a:t>
            </a:r>
            <a:r>
              <a:rPr lang="en-US" sz="600" i="1" dirty="0">
                <a:latin typeface="+mn-lt"/>
              </a:rPr>
              <a:t>, 2023. All Rights Reserved.</a:t>
            </a:r>
          </a:p>
        </p:txBody>
      </p:sp>
    </p:spTree>
    <p:extLst>
      <p:ext uri="{BB962C8B-B14F-4D97-AF65-F5344CB8AC3E}">
        <p14:creationId xmlns:p14="http://schemas.microsoft.com/office/powerpoint/2010/main" val="1187801983"/>
      </p:ext>
    </p:extLst>
  </p:cSld>
  <p:clrMapOvr>
    <a:masterClrMapping/>
  </p:clrMapOvr>
  <p:extLst>
    <p:ext uri="{DCECCB84-F9BA-43D5-87BE-67443E8EF086}">
      <p15:sldGuideLst xmlns:p15="http://schemas.microsoft.com/office/powerpoint/2012/main">
        <p15:guide id="1" orient="horz" pos="1215">
          <p15:clr>
            <a:srgbClr val="FBAE40"/>
          </p15:clr>
        </p15:guide>
        <p15:guide id="2" pos="140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hapter 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50B29B-F7B2-EFCF-3E47-718E2F2143F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9144000" cy="5143500"/>
          </a:xfrm>
          <a:prstGeom prst="rect">
            <a:avLst/>
          </a:prstGeom>
        </p:spPr>
      </p:pic>
      <p:pic>
        <p:nvPicPr>
          <p:cNvPr id="38" name="Picture 37">
            <a:extLst>
              <a:ext uri="{FF2B5EF4-FFF2-40B4-BE49-F238E27FC236}">
                <a16:creationId xmlns:a16="http://schemas.microsoft.com/office/drawing/2014/main" id="{4191C061-E34C-4B92-AED7-1F81801380C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2" name="Espace réservé du pied de page 2">
            <a:extLst>
              <a:ext uri="{FF2B5EF4-FFF2-40B4-BE49-F238E27FC236}">
                <a16:creationId xmlns:a16="http://schemas.microsoft.com/office/drawing/2014/main" id="{60C5A3FA-A9DD-2433-05F3-C7C4C1CA5F5F}"/>
              </a:ext>
            </a:extLst>
          </p:cNvPr>
          <p:cNvSpPr txBox="1">
            <a:spLocks/>
          </p:cNvSpPr>
          <p:nvPr userDrawn="1"/>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3" name="Group 2">
            <a:extLst>
              <a:ext uri="{FF2B5EF4-FFF2-40B4-BE49-F238E27FC236}">
                <a16:creationId xmlns:a16="http://schemas.microsoft.com/office/drawing/2014/main" id="{E719E4A4-0AE3-7FC5-CAF5-C3AC3D7F00D6}"/>
              </a:ext>
            </a:extLst>
          </p:cNvPr>
          <p:cNvGrpSpPr/>
          <p:nvPr userDrawn="1"/>
        </p:nvGrpSpPr>
        <p:grpSpPr>
          <a:xfrm>
            <a:off x="7877354" y="4733925"/>
            <a:ext cx="1030004" cy="217297"/>
            <a:chOff x="4289697" y="3718598"/>
            <a:chExt cx="819084" cy="172800"/>
          </a:xfrm>
        </p:grpSpPr>
        <p:pic>
          <p:nvPicPr>
            <p:cNvPr id="4" name="Picture 32">
              <a:extLst>
                <a:ext uri="{FF2B5EF4-FFF2-40B4-BE49-F238E27FC236}">
                  <a16:creationId xmlns:a16="http://schemas.microsoft.com/office/drawing/2014/main" id="{28FFA4A3-BAEB-804A-D834-F3302B89487C}"/>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35981" y="3718598"/>
              <a:ext cx="172800" cy="172800"/>
            </a:xfrm>
            <a:prstGeom prst="rect">
              <a:avLst/>
            </a:prstGeom>
          </p:spPr>
        </p:pic>
        <p:pic>
          <p:nvPicPr>
            <p:cNvPr id="6" name="image21.png">
              <a:extLst>
                <a:ext uri="{FF2B5EF4-FFF2-40B4-BE49-F238E27FC236}">
                  <a16:creationId xmlns:a16="http://schemas.microsoft.com/office/drawing/2014/main" id="{29E592AC-CEAA-5FB9-9C0D-66C49EC05A38}"/>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05125" y="3718634"/>
              <a:ext cx="172728" cy="172728"/>
            </a:xfrm>
            <a:prstGeom prst="rect">
              <a:avLst/>
            </a:prstGeom>
            <a:ln w="12700" cap="flat">
              <a:noFill/>
              <a:miter lim="400000"/>
            </a:ln>
            <a:effectLst/>
          </p:spPr>
        </p:pic>
        <p:pic>
          <p:nvPicPr>
            <p:cNvPr id="7" name="image22.png">
              <a:extLst>
                <a:ext uri="{FF2B5EF4-FFF2-40B4-BE49-F238E27FC236}">
                  <a16:creationId xmlns:a16="http://schemas.microsoft.com/office/drawing/2014/main" id="{A633659D-2831-3F22-24E9-742CA4D42863}"/>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720553" y="3718634"/>
              <a:ext cx="172728" cy="172728"/>
            </a:xfrm>
            <a:prstGeom prst="rect">
              <a:avLst/>
            </a:prstGeom>
            <a:ln w="12700" cap="flat">
              <a:noFill/>
              <a:miter lim="400000"/>
            </a:ln>
            <a:effectLst/>
          </p:spPr>
        </p:pic>
        <p:pic>
          <p:nvPicPr>
            <p:cNvPr id="8" name="image23.png">
              <a:extLst>
                <a:ext uri="{FF2B5EF4-FFF2-40B4-BE49-F238E27FC236}">
                  <a16:creationId xmlns:a16="http://schemas.microsoft.com/office/drawing/2014/main" id="{31B5DC76-416F-FDE3-F061-F63E0F2B0A6B}"/>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289697" y="3718634"/>
              <a:ext cx="172728" cy="172728"/>
            </a:xfrm>
            <a:prstGeom prst="rect">
              <a:avLst/>
            </a:prstGeom>
            <a:ln w="12700" cap="flat">
              <a:noFill/>
              <a:miter lim="400000"/>
            </a:ln>
            <a:effectLst/>
          </p:spPr>
        </p:pic>
      </p:grpSp>
      <p:sp>
        <p:nvSpPr>
          <p:cNvPr id="10" name="Rectangle 9">
            <a:extLst>
              <a:ext uri="{FF2B5EF4-FFF2-40B4-BE49-F238E27FC236}">
                <a16:creationId xmlns:a16="http://schemas.microsoft.com/office/drawing/2014/main" id="{4ABA276F-5C3B-17F3-F071-E9351C453066}"/>
              </a:ext>
            </a:extLst>
          </p:cNvPr>
          <p:cNvSpPr/>
          <p:nvPr userDrawn="1"/>
        </p:nvSpPr>
        <p:spPr>
          <a:xfrm>
            <a:off x="0" y="0"/>
            <a:ext cx="5622878" cy="5143499"/>
          </a:xfrm>
          <a:prstGeom prst="rect">
            <a:avLst/>
          </a:prstGeom>
          <a:gradFill flip="none" rotWithShape="1">
            <a:gsLst>
              <a:gs pos="0">
                <a:schemeClr val="tx1">
                  <a:alpha val="87000"/>
                </a:schemeClr>
              </a:gs>
              <a:gs pos="100000">
                <a:schemeClr val="tx1">
                  <a:alpha val="0"/>
                </a:schemeClr>
              </a:gs>
            </a:gsLst>
            <a:lin ang="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endParaRPr lang="en-GB" sz="1400" dirty="0">
              <a:solidFill>
                <a:srgbClr val="FFFFFF"/>
              </a:solidFill>
              <a:latin typeface="Arial"/>
            </a:endParaRPr>
          </a:p>
        </p:txBody>
      </p:sp>
    </p:spTree>
    <p:extLst>
      <p:ext uri="{BB962C8B-B14F-4D97-AF65-F5344CB8AC3E}">
        <p14:creationId xmlns:p14="http://schemas.microsoft.com/office/powerpoint/2010/main" val="3883971144"/>
      </p:ext>
    </p:extLst>
  </p:cSld>
  <p:clrMapOvr>
    <a:masterClrMapping/>
  </p:clrMapOvr>
  <p:extLst>
    <p:ext uri="{DCECCB84-F9BA-43D5-87BE-67443E8EF086}">
      <p15:sldGuideLst xmlns:p15="http://schemas.microsoft.com/office/powerpoint/2012/main">
        <p15:guide id="1" orient="horz" pos="21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Generic slide - Title and graph">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D68A0B6-C4A4-4608-8AE7-06CF5706559C}"/>
              </a:ext>
            </a:extLst>
          </p:cNvPr>
          <p:cNvSpPr/>
          <p:nvPr userDrawn="1"/>
        </p:nvSpPr>
        <p:spPr>
          <a:xfrm>
            <a:off x="350590" y="262945"/>
            <a:ext cx="81739" cy="46518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25" dirty="0">
              <a:solidFill>
                <a:srgbClr val="4472C4"/>
              </a:solidFill>
            </a:endParaRPr>
          </a:p>
        </p:txBody>
      </p:sp>
      <p:sp>
        <p:nvSpPr>
          <p:cNvPr id="2" name="Title 1">
            <a:extLst>
              <a:ext uri="{FF2B5EF4-FFF2-40B4-BE49-F238E27FC236}">
                <a16:creationId xmlns:a16="http://schemas.microsoft.com/office/drawing/2014/main" id="{E5B758C7-AB27-4FDA-81FB-4F3A36D8F561}"/>
              </a:ext>
            </a:extLst>
          </p:cNvPr>
          <p:cNvSpPr>
            <a:spLocks noGrp="1"/>
          </p:cNvSpPr>
          <p:nvPr>
            <p:ph type="title" hasCustomPrompt="1"/>
          </p:nvPr>
        </p:nvSpPr>
        <p:spPr>
          <a:xfrm>
            <a:off x="432330" y="257053"/>
            <a:ext cx="7761490" cy="277408"/>
          </a:xfrm>
        </p:spPr>
        <p:txBody>
          <a:bodyPr>
            <a:noAutofit/>
          </a:bodyPr>
          <a:lstStyle>
            <a:lvl1pPr>
              <a:defRPr sz="1600" b="1">
                <a:solidFill>
                  <a:schemeClr val="accent1"/>
                </a:solidFill>
              </a:defRPr>
            </a:lvl1pPr>
          </a:lstStyle>
          <a:p>
            <a:r>
              <a:rPr lang="en-US" dirty="0"/>
              <a:t>Title</a:t>
            </a:r>
            <a:endParaRPr lang="es-ES" dirty="0"/>
          </a:p>
        </p:txBody>
      </p:sp>
      <p:pic>
        <p:nvPicPr>
          <p:cNvPr id="39" name="Picture 26">
            <a:extLst>
              <a:ext uri="{FF2B5EF4-FFF2-40B4-BE49-F238E27FC236}">
                <a16:creationId xmlns:a16="http://schemas.microsoft.com/office/drawing/2014/main" id="{E856BAD8-1881-4E09-AEF7-FAD8E6F6BB2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454351" y="123561"/>
            <a:ext cx="571776" cy="571776"/>
          </a:xfrm>
          <a:prstGeom prst="rect">
            <a:avLst/>
          </a:prstGeom>
          <a:solidFill>
            <a:schemeClr val="bg1">
              <a:alpha val="31000"/>
            </a:schemeClr>
          </a:solidFill>
        </p:spPr>
      </p:pic>
      <p:sp>
        <p:nvSpPr>
          <p:cNvPr id="4" name="Text Placeholder 3">
            <a:extLst>
              <a:ext uri="{FF2B5EF4-FFF2-40B4-BE49-F238E27FC236}">
                <a16:creationId xmlns:a16="http://schemas.microsoft.com/office/drawing/2014/main" id="{7BF69C06-E9B7-DFB4-AA3D-8576C7F77E6A}"/>
              </a:ext>
            </a:extLst>
          </p:cNvPr>
          <p:cNvSpPr>
            <a:spLocks noGrp="1"/>
          </p:cNvSpPr>
          <p:nvPr>
            <p:ph type="body" sz="quarter" idx="13"/>
          </p:nvPr>
        </p:nvSpPr>
        <p:spPr>
          <a:xfrm>
            <a:off x="432329" y="534461"/>
            <a:ext cx="7761490" cy="235540"/>
          </a:xfrm>
        </p:spPr>
        <p:txBody>
          <a:bodyPr>
            <a:noAutofit/>
          </a:bodyPr>
          <a:lstStyle>
            <a:lvl1pPr marL="0" indent="0">
              <a:buNone/>
              <a:defRPr sz="1000" i="0">
                <a:solidFill>
                  <a:schemeClr val="tx1"/>
                </a:solidFill>
              </a:defRPr>
            </a:lvl1pPr>
            <a:lvl2pPr marL="257169" indent="0">
              <a:buNone/>
              <a:defRPr sz="1000" i="1"/>
            </a:lvl2pPr>
            <a:lvl3pPr marL="514337" indent="0">
              <a:buNone/>
              <a:defRPr sz="1000" i="1"/>
            </a:lvl3pPr>
            <a:lvl4pPr marL="771506" indent="0">
              <a:buNone/>
              <a:defRPr sz="1000" i="1"/>
            </a:lvl4pPr>
            <a:lvl5pPr marL="1028674" indent="0">
              <a:buNone/>
              <a:defRPr sz="1000" i="1"/>
            </a:lvl5pPr>
          </a:lstStyle>
          <a:p>
            <a:pPr lvl="0"/>
            <a:r>
              <a:rPr lang="en-US" dirty="0"/>
              <a:t>Click to edit Master text styles</a:t>
            </a:r>
          </a:p>
        </p:txBody>
      </p:sp>
      <p:grpSp>
        <p:nvGrpSpPr>
          <p:cNvPr id="3" name="Group 2">
            <a:extLst>
              <a:ext uri="{FF2B5EF4-FFF2-40B4-BE49-F238E27FC236}">
                <a16:creationId xmlns:a16="http://schemas.microsoft.com/office/drawing/2014/main" id="{571A69F2-6AA6-DD32-C0BC-95B0DA7CF461}"/>
              </a:ext>
            </a:extLst>
          </p:cNvPr>
          <p:cNvGrpSpPr/>
          <p:nvPr userDrawn="1"/>
        </p:nvGrpSpPr>
        <p:grpSpPr>
          <a:xfrm>
            <a:off x="270201" y="4837057"/>
            <a:ext cx="4335802" cy="162197"/>
            <a:chOff x="591934" y="4291269"/>
            <a:chExt cx="4335802" cy="162197"/>
          </a:xfrm>
        </p:grpSpPr>
        <p:sp>
          <p:nvSpPr>
            <p:cNvPr id="5" name="Espace réservé du pied de page 2">
              <a:extLst>
                <a:ext uri="{FF2B5EF4-FFF2-40B4-BE49-F238E27FC236}">
                  <a16:creationId xmlns:a16="http://schemas.microsoft.com/office/drawing/2014/main" id="{E92A324A-9136-A6BB-5CB5-B30FC2DAA730}"/>
                </a:ext>
              </a:extLst>
            </p:cNvPr>
            <p:cNvSpPr txBox="1">
              <a:spLocks/>
            </p:cNvSpPr>
            <p:nvPr userDrawn="1"/>
          </p:nvSpPr>
          <p:spPr>
            <a:xfrm>
              <a:off x="1386619" y="4307580"/>
              <a:ext cx="3541117" cy="129573"/>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b="0" i="0" dirty="0">
                  <a:latin typeface="+mn-lt"/>
                </a:rPr>
                <a:t>Check out the latest analysis at </a:t>
              </a:r>
              <a:r>
                <a:rPr lang="en-US" sz="800" b="1" i="0" dirty="0">
                  <a:latin typeface="+mn-lt"/>
                </a:rPr>
                <a:t>www.forwardkeys.com | </a:t>
              </a:r>
              <a:r>
                <a:rPr lang="en-GB" sz="800" b="1" i="0" dirty="0">
                  <a:latin typeface="+mn-lt"/>
                </a:rPr>
                <a:t>#ForwardKeys</a:t>
              </a:r>
              <a:endParaRPr lang="en-US" sz="800" b="1" i="0" dirty="0">
                <a:latin typeface="+mn-lt"/>
              </a:endParaRPr>
            </a:p>
          </p:txBody>
        </p:sp>
        <p:grpSp>
          <p:nvGrpSpPr>
            <p:cNvPr id="6" name="Group 5">
              <a:extLst>
                <a:ext uri="{FF2B5EF4-FFF2-40B4-BE49-F238E27FC236}">
                  <a16:creationId xmlns:a16="http://schemas.microsoft.com/office/drawing/2014/main" id="{74203D6A-CA29-212E-1E0B-D43982CD19BF}"/>
                </a:ext>
              </a:extLst>
            </p:cNvPr>
            <p:cNvGrpSpPr/>
            <p:nvPr userDrawn="1"/>
          </p:nvGrpSpPr>
          <p:grpSpPr>
            <a:xfrm>
              <a:off x="591934" y="4291269"/>
              <a:ext cx="768825" cy="162197"/>
              <a:chOff x="4289697" y="3718598"/>
              <a:chExt cx="819084" cy="172800"/>
            </a:xfrm>
          </p:grpSpPr>
          <p:pic>
            <p:nvPicPr>
              <p:cNvPr id="7" name="Picture 9">
                <a:extLst>
                  <a:ext uri="{FF2B5EF4-FFF2-40B4-BE49-F238E27FC236}">
                    <a16:creationId xmlns:a16="http://schemas.microsoft.com/office/drawing/2014/main" id="{9886EE22-0CA2-A531-5A85-2CEF4AB2F87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35981" y="3718598"/>
                <a:ext cx="172800" cy="172800"/>
              </a:xfrm>
              <a:prstGeom prst="rect">
                <a:avLst/>
              </a:prstGeom>
            </p:spPr>
          </p:pic>
          <p:pic>
            <p:nvPicPr>
              <p:cNvPr id="18" name="image21.png">
                <a:extLst>
                  <a:ext uri="{FF2B5EF4-FFF2-40B4-BE49-F238E27FC236}">
                    <a16:creationId xmlns:a16="http://schemas.microsoft.com/office/drawing/2014/main" id="{CAFD5740-A439-A535-044A-2FA659F69768}"/>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05125" y="3718634"/>
                <a:ext cx="172728" cy="172728"/>
              </a:xfrm>
              <a:prstGeom prst="rect">
                <a:avLst/>
              </a:prstGeom>
              <a:ln w="12700" cap="flat">
                <a:noFill/>
                <a:miter lim="400000"/>
              </a:ln>
              <a:effectLst/>
            </p:spPr>
          </p:pic>
          <p:pic>
            <p:nvPicPr>
              <p:cNvPr id="19" name="image22.png">
                <a:extLst>
                  <a:ext uri="{FF2B5EF4-FFF2-40B4-BE49-F238E27FC236}">
                    <a16:creationId xmlns:a16="http://schemas.microsoft.com/office/drawing/2014/main" id="{BE90BF6B-7403-428B-5DF0-5A00CEC1AE40}"/>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720553" y="3718634"/>
                <a:ext cx="172728" cy="172728"/>
              </a:xfrm>
              <a:prstGeom prst="rect">
                <a:avLst/>
              </a:prstGeom>
              <a:ln w="12700" cap="flat">
                <a:noFill/>
                <a:miter lim="400000"/>
              </a:ln>
              <a:effectLst/>
            </p:spPr>
          </p:pic>
          <p:pic>
            <p:nvPicPr>
              <p:cNvPr id="20" name="image23.png">
                <a:extLst>
                  <a:ext uri="{FF2B5EF4-FFF2-40B4-BE49-F238E27FC236}">
                    <a16:creationId xmlns:a16="http://schemas.microsoft.com/office/drawing/2014/main" id="{28429035-21B1-508A-A142-18D952D905A8}"/>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289697" y="3718634"/>
                <a:ext cx="172728" cy="172728"/>
              </a:xfrm>
              <a:prstGeom prst="rect">
                <a:avLst/>
              </a:prstGeom>
              <a:ln w="12700" cap="flat">
                <a:noFill/>
                <a:miter lim="400000"/>
              </a:ln>
              <a:effectLst/>
            </p:spPr>
          </p:pic>
        </p:grpSp>
      </p:grpSp>
      <p:sp>
        <p:nvSpPr>
          <p:cNvPr id="21" name="TextBox 20">
            <a:extLst>
              <a:ext uri="{FF2B5EF4-FFF2-40B4-BE49-F238E27FC236}">
                <a16:creationId xmlns:a16="http://schemas.microsoft.com/office/drawing/2014/main" id="{3DA50CA9-FFF1-2F8A-6B1A-D01620939482}"/>
              </a:ext>
            </a:extLst>
          </p:cNvPr>
          <p:cNvSpPr txBox="1"/>
          <p:nvPr userDrawn="1"/>
        </p:nvSpPr>
        <p:spPr>
          <a:xfrm>
            <a:off x="8603829" y="4818128"/>
            <a:ext cx="386687" cy="200055"/>
          </a:xfrm>
          <a:prstGeom prst="rect">
            <a:avLst/>
          </a:prstGeom>
          <a:noFill/>
        </p:spPr>
        <p:txBody>
          <a:bodyPr wrap="square" rtlCol="0">
            <a:spAutoFit/>
          </a:bodyPr>
          <a:lstStyle/>
          <a:p>
            <a:pPr algn="ctr"/>
            <a:fld id="{44D0CFAF-5E45-44D3-8AAA-6BC893BDD272}" type="slidenum">
              <a:rPr lang="en-GB" sz="700" smtClean="0"/>
              <a:pPr algn="ctr"/>
              <a:t>‹#›</a:t>
            </a:fld>
            <a:endParaRPr lang="en-GB" sz="700" dirty="0"/>
          </a:p>
        </p:txBody>
      </p:sp>
      <p:sp>
        <p:nvSpPr>
          <p:cNvPr id="22" name="Espace réservé du pied de page 2">
            <a:extLst>
              <a:ext uri="{FF2B5EF4-FFF2-40B4-BE49-F238E27FC236}">
                <a16:creationId xmlns:a16="http://schemas.microsoft.com/office/drawing/2014/main" id="{8347166F-7241-B58C-882D-EBFF1969E4B7}"/>
              </a:ext>
            </a:extLst>
          </p:cNvPr>
          <p:cNvSpPr txBox="1">
            <a:spLocks/>
          </p:cNvSpPr>
          <p:nvPr userDrawn="1"/>
        </p:nvSpPr>
        <p:spPr>
          <a:xfrm>
            <a:off x="6478136" y="4819328"/>
            <a:ext cx="2193453" cy="197655"/>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00" i="1" dirty="0">
                <a:latin typeface="+mn-lt"/>
              </a:rPr>
              <a:t>©</a:t>
            </a:r>
            <a:r>
              <a:rPr lang="en-GB" sz="600" i="1" dirty="0">
                <a:latin typeface="+mn-lt"/>
              </a:rPr>
              <a:t> ForwardKeys</a:t>
            </a:r>
            <a:r>
              <a:rPr lang="en-US" sz="600" i="1" dirty="0">
                <a:latin typeface="+mn-lt"/>
              </a:rPr>
              <a:t>, 2023. All Rights Reserved.</a:t>
            </a:r>
          </a:p>
        </p:txBody>
      </p:sp>
    </p:spTree>
    <p:extLst>
      <p:ext uri="{BB962C8B-B14F-4D97-AF65-F5344CB8AC3E}">
        <p14:creationId xmlns:p14="http://schemas.microsoft.com/office/powerpoint/2010/main" val="3051884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Ending - Latest Analysis">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91F7C418-88F9-4660-B7F5-4D8718BC8DDD}"/>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33674" b="28086"/>
          <a:stretch/>
        </p:blipFill>
        <p:spPr>
          <a:xfrm>
            <a:off x="0" y="741859"/>
            <a:ext cx="4005334" cy="4434386"/>
          </a:xfrm>
          <a:prstGeom prst="rect">
            <a:avLst/>
          </a:prstGeom>
        </p:spPr>
      </p:pic>
      <p:sp>
        <p:nvSpPr>
          <p:cNvPr id="43" name="TextBox 42">
            <a:extLst>
              <a:ext uri="{FF2B5EF4-FFF2-40B4-BE49-F238E27FC236}">
                <a16:creationId xmlns:a16="http://schemas.microsoft.com/office/drawing/2014/main" id="{00C02233-4734-6B46-83EF-213C579643E5}"/>
              </a:ext>
            </a:extLst>
          </p:cNvPr>
          <p:cNvSpPr txBox="1"/>
          <p:nvPr userDrawn="1"/>
        </p:nvSpPr>
        <p:spPr>
          <a:xfrm>
            <a:off x="531101" y="596740"/>
            <a:ext cx="3644163" cy="707886"/>
          </a:xfrm>
          <a:prstGeom prst="rect">
            <a:avLst/>
          </a:prstGeom>
          <a:noFill/>
        </p:spPr>
        <p:txBody>
          <a:bodyPr wrap="square" rtlCol="0">
            <a:spAutoFit/>
          </a:bodyPr>
          <a:lstStyle/>
          <a:p>
            <a:pPr algn="ctr"/>
            <a:r>
              <a:rPr lang="en-US" sz="2000" b="0" dirty="0">
                <a:solidFill>
                  <a:schemeClr val="tx1">
                    <a:lumMod val="85000"/>
                    <a:lumOff val="15000"/>
                  </a:schemeClr>
                </a:solidFill>
                <a:latin typeface="Arial" charset="0"/>
                <a:ea typeface="Arial" charset="0"/>
                <a:cs typeface="Arial" charset="0"/>
              </a:rPr>
              <a:t>CONNECT WITH ME ON</a:t>
            </a:r>
            <a:br>
              <a:rPr lang="en-US" sz="2000" b="1" dirty="0">
                <a:solidFill>
                  <a:schemeClr val="tx1">
                    <a:lumMod val="85000"/>
                    <a:lumOff val="15000"/>
                  </a:schemeClr>
                </a:solidFill>
                <a:latin typeface="Arial" charset="0"/>
                <a:ea typeface="Arial" charset="0"/>
                <a:cs typeface="Arial" charset="0"/>
              </a:rPr>
            </a:br>
            <a:endParaRPr lang="en-US" sz="2000" b="1" dirty="0">
              <a:solidFill>
                <a:schemeClr val="tx1">
                  <a:lumMod val="85000"/>
                  <a:lumOff val="15000"/>
                </a:schemeClr>
              </a:solidFill>
              <a:latin typeface="Arial" charset="0"/>
              <a:ea typeface="Arial" charset="0"/>
              <a:cs typeface="Arial" charset="0"/>
            </a:endParaRPr>
          </a:p>
        </p:txBody>
      </p:sp>
      <p:sp>
        <p:nvSpPr>
          <p:cNvPr id="46" name="ZoneTexte 31">
            <a:extLst>
              <a:ext uri="{FF2B5EF4-FFF2-40B4-BE49-F238E27FC236}">
                <a16:creationId xmlns:a16="http://schemas.microsoft.com/office/drawing/2014/main" id="{C1362D24-2DDD-5349-89B6-A43CCDE2CC3A}"/>
              </a:ext>
            </a:extLst>
          </p:cNvPr>
          <p:cNvSpPr txBox="1"/>
          <p:nvPr userDrawn="1"/>
        </p:nvSpPr>
        <p:spPr>
          <a:xfrm flipH="1">
            <a:off x="1055046" y="3155325"/>
            <a:ext cx="2434146" cy="530915"/>
          </a:xfrm>
          <a:prstGeom prst="rect">
            <a:avLst/>
          </a:prstGeom>
          <a:noFill/>
        </p:spPr>
        <p:txBody>
          <a:bodyPr wrap="square" rtlCol="0">
            <a:spAutoFit/>
          </a:bodyPr>
          <a:lstStyle/>
          <a:p>
            <a:pPr algn="ctr"/>
            <a:r>
              <a:rPr lang="en-GB" sz="1800" b="1" dirty="0">
                <a:solidFill>
                  <a:srgbClr val="319CDD"/>
                </a:solidFill>
                <a:latin typeface="Arial" panose="020B0604020202020204" pitchFamily="34" charset="0"/>
                <a:cs typeface="Arial" panose="020B0604020202020204" pitchFamily="34" charset="0"/>
              </a:rPr>
              <a:t>Olivier Ponti</a:t>
            </a:r>
          </a:p>
          <a:p>
            <a:pPr algn="ctr"/>
            <a:r>
              <a:rPr lang="en-GB" sz="1050" i="1" dirty="0">
                <a:latin typeface="Arial" panose="020B0604020202020204" pitchFamily="34" charset="0"/>
                <a:ea typeface="Franklin Gothic Book" charset="0"/>
                <a:cs typeface="Arial" panose="020B0604020202020204" pitchFamily="34" charset="0"/>
              </a:rPr>
              <a:t>Vice-President Insights</a:t>
            </a:r>
          </a:p>
        </p:txBody>
      </p:sp>
      <p:grpSp>
        <p:nvGrpSpPr>
          <p:cNvPr id="21" name="Group 20">
            <a:extLst>
              <a:ext uri="{FF2B5EF4-FFF2-40B4-BE49-F238E27FC236}">
                <a16:creationId xmlns:a16="http://schemas.microsoft.com/office/drawing/2014/main" id="{1778A055-059B-3A4B-9AD9-F631B99A9729}"/>
              </a:ext>
            </a:extLst>
          </p:cNvPr>
          <p:cNvGrpSpPr/>
          <p:nvPr userDrawn="1"/>
        </p:nvGrpSpPr>
        <p:grpSpPr>
          <a:xfrm>
            <a:off x="1198049" y="3733162"/>
            <a:ext cx="2133548" cy="246221"/>
            <a:chOff x="6260703" y="3398889"/>
            <a:chExt cx="2133548" cy="246220"/>
          </a:xfrm>
        </p:grpSpPr>
        <p:pic>
          <p:nvPicPr>
            <p:cNvPr id="47" name="Picture 6">
              <a:extLst>
                <a:ext uri="{FF2B5EF4-FFF2-40B4-BE49-F238E27FC236}">
                  <a16:creationId xmlns:a16="http://schemas.microsoft.com/office/drawing/2014/main" id="{57498E7D-8AB9-3E47-B664-78B7F6579F4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60703" y="3443163"/>
              <a:ext cx="157671" cy="157671"/>
            </a:xfrm>
            <a:prstGeom prst="rect">
              <a:avLst/>
            </a:prstGeom>
          </p:spPr>
        </p:pic>
        <p:sp>
          <p:nvSpPr>
            <p:cNvPr id="51" name="TextBox 50">
              <a:extLst>
                <a:ext uri="{FF2B5EF4-FFF2-40B4-BE49-F238E27FC236}">
                  <a16:creationId xmlns:a16="http://schemas.microsoft.com/office/drawing/2014/main" id="{B9A51964-F61D-A14E-BA3A-6E8236955463}"/>
                </a:ext>
              </a:extLst>
            </p:cNvPr>
            <p:cNvSpPr txBox="1"/>
            <p:nvPr userDrawn="1"/>
          </p:nvSpPr>
          <p:spPr>
            <a:xfrm>
              <a:off x="6415076" y="3398889"/>
              <a:ext cx="1979175" cy="246220"/>
            </a:xfrm>
            <a:prstGeom prst="rect">
              <a:avLst/>
            </a:prstGeom>
            <a:noFill/>
          </p:spPr>
          <p:txBody>
            <a:bodyPr wrap="square" rtlCol="0" anchor="ctr" anchorCtr="0">
              <a:spAutoFit/>
            </a:bodyPr>
            <a:lstStyle/>
            <a:p>
              <a:pPr>
                <a:lnSpc>
                  <a:spcPct val="100000"/>
                </a:lnSpc>
              </a:pPr>
              <a:r>
                <a:rPr lang="en-GB" sz="1000" dirty="0">
                  <a:latin typeface="Arial" panose="020B0604020202020204" pitchFamily="34" charset="0"/>
                  <a:ea typeface="Franklin Gothic Book" charset="0"/>
                  <a:cs typeface="Arial" panose="020B0604020202020204" pitchFamily="34" charset="0"/>
                </a:rPr>
                <a:t>olivier.ponti@forwardkeys.com</a:t>
              </a:r>
            </a:p>
          </p:txBody>
        </p:sp>
      </p:grpSp>
      <p:pic>
        <p:nvPicPr>
          <p:cNvPr id="24" name="Picture 23">
            <a:extLst>
              <a:ext uri="{FF2B5EF4-FFF2-40B4-BE49-F238E27FC236}">
                <a16:creationId xmlns:a16="http://schemas.microsoft.com/office/drawing/2014/main" id="{7220D167-154E-44EC-B956-221236CDB0B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0867" y="86278"/>
            <a:ext cx="576000" cy="576000"/>
          </a:xfrm>
          <a:prstGeom prst="rect">
            <a:avLst/>
          </a:prstGeom>
        </p:spPr>
      </p:pic>
      <p:sp>
        <p:nvSpPr>
          <p:cNvPr id="22" name="TextBox 21">
            <a:extLst>
              <a:ext uri="{FF2B5EF4-FFF2-40B4-BE49-F238E27FC236}">
                <a16:creationId xmlns:a16="http://schemas.microsoft.com/office/drawing/2014/main" id="{6CD213F5-3A49-4470-AA26-6F90694B9844}"/>
              </a:ext>
            </a:extLst>
          </p:cNvPr>
          <p:cNvSpPr txBox="1"/>
          <p:nvPr userDrawn="1"/>
        </p:nvSpPr>
        <p:spPr>
          <a:xfrm>
            <a:off x="1265627" y="4271527"/>
            <a:ext cx="1933866" cy="213585"/>
          </a:xfrm>
          <a:prstGeom prst="rect">
            <a:avLst/>
          </a:prstGeom>
          <a:noFill/>
        </p:spPr>
        <p:txBody>
          <a:bodyPr wrap="square" rtlCol="0">
            <a:spAutoFit/>
          </a:bodyPr>
          <a:lstStyle/>
          <a:p>
            <a:pPr algn="ctr"/>
            <a:r>
              <a:rPr lang="en-US" sz="788" dirty="0">
                <a:latin typeface="Arial" panose="020B0604020202020204" pitchFamily="34" charset="0"/>
                <a:cs typeface="Arial" panose="020B0604020202020204" pitchFamily="34" charset="0"/>
              </a:rPr>
              <a:t>Follow us!</a:t>
            </a:r>
            <a:endParaRPr lang="en-GB" sz="788" b="1" dirty="0">
              <a:latin typeface="Arial" panose="020B0604020202020204" pitchFamily="34" charset="0"/>
              <a:cs typeface="Arial" panose="020B0604020202020204" pitchFamily="34" charset="0"/>
            </a:endParaRPr>
          </a:p>
        </p:txBody>
      </p:sp>
      <p:grpSp>
        <p:nvGrpSpPr>
          <p:cNvPr id="30" name="Group 29">
            <a:extLst>
              <a:ext uri="{FF2B5EF4-FFF2-40B4-BE49-F238E27FC236}">
                <a16:creationId xmlns:a16="http://schemas.microsoft.com/office/drawing/2014/main" id="{C9F6D17E-10BD-4D6F-89EA-C85CB05A7E8A}"/>
              </a:ext>
            </a:extLst>
          </p:cNvPr>
          <p:cNvGrpSpPr/>
          <p:nvPr userDrawn="1"/>
        </p:nvGrpSpPr>
        <p:grpSpPr>
          <a:xfrm>
            <a:off x="1787313" y="4532000"/>
            <a:ext cx="889405" cy="162197"/>
            <a:chOff x="4289697" y="3718598"/>
            <a:chExt cx="947548" cy="172800"/>
          </a:xfrm>
        </p:grpSpPr>
        <p:pic>
          <p:nvPicPr>
            <p:cNvPr id="31" name="Picture 9">
              <a:extLst>
                <a:ext uri="{FF2B5EF4-FFF2-40B4-BE49-F238E27FC236}">
                  <a16:creationId xmlns:a16="http://schemas.microsoft.com/office/drawing/2014/main" id="{BB6B0368-B413-4F6A-8862-BA9E3BE37209}"/>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064445" y="3718598"/>
              <a:ext cx="172800" cy="172800"/>
            </a:xfrm>
            <a:prstGeom prst="rect">
              <a:avLst/>
            </a:prstGeom>
          </p:spPr>
        </p:pic>
        <p:pic>
          <p:nvPicPr>
            <p:cNvPr id="32" name="image21.png">
              <a:extLst>
                <a:ext uri="{FF2B5EF4-FFF2-40B4-BE49-F238E27FC236}">
                  <a16:creationId xmlns:a16="http://schemas.microsoft.com/office/drawing/2014/main" id="{82D7F538-F5E5-48F3-9F60-22364D16B842}"/>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547947" y="3718634"/>
              <a:ext cx="172728" cy="172728"/>
            </a:xfrm>
            <a:prstGeom prst="rect">
              <a:avLst/>
            </a:prstGeom>
            <a:ln w="12700" cap="flat">
              <a:noFill/>
              <a:miter lim="400000"/>
            </a:ln>
            <a:effectLst/>
          </p:spPr>
        </p:pic>
        <p:pic>
          <p:nvPicPr>
            <p:cNvPr id="33" name="image22.png">
              <a:extLst>
                <a:ext uri="{FF2B5EF4-FFF2-40B4-BE49-F238E27FC236}">
                  <a16:creationId xmlns:a16="http://schemas.microsoft.com/office/drawing/2014/main" id="{828DA8B6-A077-4B56-A351-7594C988260A}"/>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806196" y="3718634"/>
              <a:ext cx="172728" cy="172728"/>
            </a:xfrm>
            <a:prstGeom prst="rect">
              <a:avLst/>
            </a:prstGeom>
            <a:ln w="12700" cap="flat">
              <a:noFill/>
              <a:miter lim="400000"/>
            </a:ln>
            <a:effectLst/>
          </p:spPr>
        </p:pic>
        <p:pic>
          <p:nvPicPr>
            <p:cNvPr id="34" name="image23.png">
              <a:extLst>
                <a:ext uri="{FF2B5EF4-FFF2-40B4-BE49-F238E27FC236}">
                  <a16:creationId xmlns:a16="http://schemas.microsoft.com/office/drawing/2014/main" id="{72CC4837-5E72-4165-847F-0DE6794EEC0F}"/>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4289697" y="3718634"/>
              <a:ext cx="172728" cy="172728"/>
            </a:xfrm>
            <a:prstGeom prst="rect">
              <a:avLst/>
            </a:prstGeom>
            <a:ln w="12700" cap="flat">
              <a:noFill/>
              <a:miter lim="400000"/>
            </a:ln>
            <a:effectLst/>
          </p:spPr>
        </p:pic>
      </p:grpSp>
      <p:pic>
        <p:nvPicPr>
          <p:cNvPr id="2" name="Picture 1">
            <a:extLst>
              <a:ext uri="{FF2B5EF4-FFF2-40B4-BE49-F238E27FC236}">
                <a16:creationId xmlns:a16="http://schemas.microsoft.com/office/drawing/2014/main" id="{F06D9D35-95C9-D52B-5207-72981210797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a:stretch/>
        </p:blipFill>
        <p:spPr>
          <a:xfrm>
            <a:off x="4586751" y="1"/>
            <a:ext cx="4557249" cy="5156925"/>
          </a:xfrm>
          <a:prstGeom prst="rect">
            <a:avLst/>
          </a:prstGeom>
        </p:spPr>
      </p:pic>
      <p:pic>
        <p:nvPicPr>
          <p:cNvPr id="3" name="Graphic 2">
            <a:extLst>
              <a:ext uri="{FF2B5EF4-FFF2-40B4-BE49-F238E27FC236}">
                <a16:creationId xmlns:a16="http://schemas.microsoft.com/office/drawing/2014/main" id="{75D5C20B-396F-AF6C-8B7F-8808FAC2E326}"/>
              </a:ext>
            </a:extLst>
          </p:cNvPr>
          <p:cNvPicPr>
            <a:picLocks noChangeAspect="1"/>
          </p:cNvPicPr>
          <p:nvPr userDrawn="1"/>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400348" y="1488005"/>
            <a:ext cx="1743542" cy="1743542"/>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F0843B1-89AF-273D-7411-29F6AD11653A}"/>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781015" y="1005923"/>
            <a:ext cx="980135" cy="265709"/>
          </a:xfrm>
          <a:prstGeom prst="rect">
            <a:avLst/>
          </a:prstGeom>
        </p:spPr>
      </p:pic>
    </p:spTree>
    <p:extLst>
      <p:ext uri="{BB962C8B-B14F-4D97-AF65-F5344CB8AC3E}">
        <p14:creationId xmlns:p14="http://schemas.microsoft.com/office/powerpoint/2010/main" val="2296740552"/>
      </p:ext>
    </p:extLst>
  </p:cSld>
  <p:clrMapOvr>
    <a:masterClrMapping/>
  </p:clrMapOvr>
  <p:extLst>
    <p:ext uri="{DCECCB84-F9BA-43D5-87BE-67443E8EF086}">
      <p15:sldGuideLst xmlns:p15="http://schemas.microsoft.com/office/powerpoint/2012/main">
        <p15:guide id="1" orient="horz" pos="1215">
          <p15:clr>
            <a:srgbClr val="FBAE40"/>
          </p15:clr>
        </p15:guide>
        <p15:guide id="2" pos="140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Generic slide - Title and graph">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D68A0B6-C4A4-4608-8AE7-06CF5706559C}"/>
              </a:ext>
            </a:extLst>
          </p:cNvPr>
          <p:cNvSpPr/>
          <p:nvPr userDrawn="1"/>
        </p:nvSpPr>
        <p:spPr>
          <a:xfrm>
            <a:off x="350590" y="262945"/>
            <a:ext cx="81739" cy="46518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25" dirty="0">
              <a:solidFill>
                <a:srgbClr val="4472C4"/>
              </a:solidFill>
            </a:endParaRPr>
          </a:p>
        </p:txBody>
      </p:sp>
      <p:sp>
        <p:nvSpPr>
          <p:cNvPr id="35" name="Text Placeholder 2">
            <a:extLst>
              <a:ext uri="{FF2B5EF4-FFF2-40B4-BE49-F238E27FC236}">
                <a16:creationId xmlns:a16="http://schemas.microsoft.com/office/drawing/2014/main" id="{CA779788-B212-4D08-8D54-BDAC5E49479C}"/>
              </a:ext>
            </a:extLst>
          </p:cNvPr>
          <p:cNvSpPr>
            <a:spLocks noGrp="1"/>
          </p:cNvSpPr>
          <p:nvPr>
            <p:ph type="body" sz="quarter" idx="12" hasCustomPrompt="1"/>
          </p:nvPr>
        </p:nvSpPr>
        <p:spPr>
          <a:xfrm>
            <a:off x="432331" y="535910"/>
            <a:ext cx="7761490" cy="235540"/>
          </a:xfrm>
        </p:spPr>
        <p:txBody>
          <a:bodyPr>
            <a:noAutofit/>
          </a:bodyPr>
          <a:lstStyle>
            <a:lvl1pPr marL="0" indent="0">
              <a:buNone/>
              <a:defRPr sz="1500" b="1" i="0">
                <a:solidFill>
                  <a:schemeClr val="accent2"/>
                </a:solidFill>
                <a:latin typeface="Arial" panose="020B0604020202020204" pitchFamily="34" charset="0"/>
                <a:cs typeface="Arial" panose="020B0604020202020204" pitchFamily="34" charset="0"/>
              </a:defRPr>
            </a:lvl1p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GB" sz="1000" b="0" i="1" u="none" strike="noStrike" kern="0" cap="none" spc="0" normalizeH="0" baseline="0" noProof="0" dirty="0">
                <a:ln>
                  <a:noFill/>
                </a:ln>
                <a:solidFill>
                  <a:srgbClr val="000000"/>
                </a:solidFill>
                <a:effectLst/>
                <a:uLnTx/>
                <a:uFillTx/>
                <a:latin typeface="Arial" pitchFamily="34"/>
                <a:ea typeface="+mn-ea"/>
                <a:cs typeface="Arial" pitchFamily="34"/>
              </a:rPr>
              <a:t>1 to 31 December 2020; Year-on-Year variations by region</a:t>
            </a:r>
            <a:r>
              <a:rPr kumimoji="0" lang="en-US" sz="1000" b="0" i="0" u="none" strike="noStrike" kern="0" cap="none" spc="0" normalizeH="0" baseline="0" noProof="0" dirty="0">
                <a:ln>
                  <a:noFill/>
                </a:ln>
                <a:solidFill>
                  <a:srgbClr val="319CDD"/>
                </a:solidFill>
                <a:effectLst/>
                <a:uLnTx/>
                <a:uFillTx/>
                <a:latin typeface="Arial" pitchFamily="34"/>
                <a:ea typeface="+mn-ea"/>
                <a:cs typeface="Arial" pitchFamily="34"/>
              </a:rPr>
              <a:t> </a:t>
            </a:r>
            <a:endParaRPr kumimoji="0" lang="en-GB" sz="600" b="0" i="1" u="none" strike="noStrike" kern="0" cap="none" spc="0" normalizeH="0" baseline="0" noProof="0" dirty="0">
              <a:ln>
                <a:noFill/>
              </a:ln>
              <a:solidFill>
                <a:prstClr val="black"/>
              </a:solidFill>
              <a:effectLst/>
              <a:uLnTx/>
              <a:uFillTx/>
              <a:latin typeface="Arial" pitchFamily="34"/>
              <a:ea typeface="+mn-ea"/>
              <a:cs typeface="Arial" pitchFamily="34"/>
            </a:endParaRPr>
          </a:p>
        </p:txBody>
      </p:sp>
      <p:sp>
        <p:nvSpPr>
          <p:cNvPr id="2" name="Title 1">
            <a:extLst>
              <a:ext uri="{FF2B5EF4-FFF2-40B4-BE49-F238E27FC236}">
                <a16:creationId xmlns:a16="http://schemas.microsoft.com/office/drawing/2014/main" id="{E5B758C7-AB27-4FDA-81FB-4F3A36D8F561}"/>
              </a:ext>
            </a:extLst>
          </p:cNvPr>
          <p:cNvSpPr>
            <a:spLocks noGrp="1"/>
          </p:cNvSpPr>
          <p:nvPr>
            <p:ph type="title" hasCustomPrompt="1"/>
          </p:nvPr>
        </p:nvSpPr>
        <p:spPr>
          <a:xfrm>
            <a:off x="432330" y="257053"/>
            <a:ext cx="7761490" cy="277408"/>
          </a:xfrm>
        </p:spPr>
        <p:txBody>
          <a:bodyPr>
            <a:normAutofit/>
          </a:bodyPr>
          <a:lstStyle>
            <a:lvl1pPr>
              <a:defRPr sz="1600" b="1">
                <a:solidFill>
                  <a:schemeClr val="accent1"/>
                </a:solidFill>
              </a:defRPr>
            </a:lvl1pPr>
          </a:lstStyle>
          <a:p>
            <a:r>
              <a:rPr lang="en-US" dirty="0"/>
              <a:t>Title</a:t>
            </a:r>
            <a:endParaRPr lang="es-ES" dirty="0"/>
          </a:p>
        </p:txBody>
      </p:sp>
      <p:pic>
        <p:nvPicPr>
          <p:cNvPr id="39" name="Picture 26">
            <a:extLst>
              <a:ext uri="{FF2B5EF4-FFF2-40B4-BE49-F238E27FC236}">
                <a16:creationId xmlns:a16="http://schemas.microsoft.com/office/drawing/2014/main" id="{E856BAD8-1881-4E09-AEF7-FAD8E6F6BB2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454351" y="123561"/>
            <a:ext cx="571776" cy="571776"/>
          </a:xfrm>
          <a:prstGeom prst="rect">
            <a:avLst/>
          </a:prstGeom>
          <a:solidFill>
            <a:schemeClr val="bg1">
              <a:alpha val="31000"/>
            </a:schemeClr>
          </a:solidFill>
        </p:spPr>
      </p:pic>
      <p:grpSp>
        <p:nvGrpSpPr>
          <p:cNvPr id="8" name="Group 7">
            <a:extLst>
              <a:ext uri="{FF2B5EF4-FFF2-40B4-BE49-F238E27FC236}">
                <a16:creationId xmlns:a16="http://schemas.microsoft.com/office/drawing/2014/main" id="{4138FA11-868C-4C65-8863-262F3A7A8D5A}"/>
              </a:ext>
            </a:extLst>
          </p:cNvPr>
          <p:cNvGrpSpPr/>
          <p:nvPr userDrawn="1"/>
        </p:nvGrpSpPr>
        <p:grpSpPr>
          <a:xfrm>
            <a:off x="270201" y="4837057"/>
            <a:ext cx="4335802" cy="162197"/>
            <a:chOff x="591934" y="4291269"/>
            <a:chExt cx="4335802" cy="162197"/>
          </a:xfrm>
        </p:grpSpPr>
        <p:sp>
          <p:nvSpPr>
            <p:cNvPr id="9" name="Espace réservé du pied de page 2">
              <a:extLst>
                <a:ext uri="{FF2B5EF4-FFF2-40B4-BE49-F238E27FC236}">
                  <a16:creationId xmlns:a16="http://schemas.microsoft.com/office/drawing/2014/main" id="{647D5D04-9BB2-41B3-9D3B-5E8DCC155EC3}"/>
                </a:ext>
              </a:extLst>
            </p:cNvPr>
            <p:cNvSpPr txBox="1">
              <a:spLocks/>
            </p:cNvSpPr>
            <p:nvPr userDrawn="1"/>
          </p:nvSpPr>
          <p:spPr>
            <a:xfrm>
              <a:off x="1386619" y="4307580"/>
              <a:ext cx="3541117" cy="129573"/>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b="0" i="0" dirty="0">
                  <a:latin typeface="+mn-lt"/>
                </a:rPr>
                <a:t>Check out the latest analysis at </a:t>
              </a:r>
              <a:r>
                <a:rPr lang="en-US" sz="800" b="1" i="0" dirty="0">
                  <a:latin typeface="+mn-lt"/>
                </a:rPr>
                <a:t>www.forwardkeys.com | </a:t>
              </a:r>
              <a:r>
                <a:rPr lang="en-GB" sz="800" b="1" i="0" dirty="0">
                  <a:latin typeface="+mn-lt"/>
                </a:rPr>
                <a:t>#ForwardKeys</a:t>
              </a:r>
              <a:endParaRPr lang="en-US" sz="800" b="1" i="0" dirty="0">
                <a:latin typeface="+mn-lt"/>
              </a:endParaRPr>
            </a:p>
          </p:txBody>
        </p:sp>
        <p:grpSp>
          <p:nvGrpSpPr>
            <p:cNvPr id="10" name="Group 9">
              <a:extLst>
                <a:ext uri="{FF2B5EF4-FFF2-40B4-BE49-F238E27FC236}">
                  <a16:creationId xmlns:a16="http://schemas.microsoft.com/office/drawing/2014/main" id="{1853DCC2-9FCE-48DF-A8F1-89F87D5FE020}"/>
                </a:ext>
              </a:extLst>
            </p:cNvPr>
            <p:cNvGrpSpPr/>
            <p:nvPr userDrawn="1"/>
          </p:nvGrpSpPr>
          <p:grpSpPr>
            <a:xfrm>
              <a:off x="591934" y="4291269"/>
              <a:ext cx="768825" cy="162197"/>
              <a:chOff x="4289697" y="3718598"/>
              <a:chExt cx="819084" cy="172800"/>
            </a:xfrm>
          </p:grpSpPr>
          <p:pic>
            <p:nvPicPr>
              <p:cNvPr id="11" name="Picture 9">
                <a:extLst>
                  <a:ext uri="{FF2B5EF4-FFF2-40B4-BE49-F238E27FC236}">
                    <a16:creationId xmlns:a16="http://schemas.microsoft.com/office/drawing/2014/main" id="{8E6E909C-BB25-4116-B804-B85DD56862CC}"/>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35981" y="3718598"/>
                <a:ext cx="172800" cy="172800"/>
              </a:xfrm>
              <a:prstGeom prst="rect">
                <a:avLst/>
              </a:prstGeom>
            </p:spPr>
          </p:pic>
          <p:pic>
            <p:nvPicPr>
              <p:cNvPr id="12" name="image21.png">
                <a:extLst>
                  <a:ext uri="{FF2B5EF4-FFF2-40B4-BE49-F238E27FC236}">
                    <a16:creationId xmlns:a16="http://schemas.microsoft.com/office/drawing/2014/main" id="{A641883A-8D2F-4423-A184-14CBAD0ADC7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05125" y="3718634"/>
                <a:ext cx="172728" cy="172728"/>
              </a:xfrm>
              <a:prstGeom prst="rect">
                <a:avLst/>
              </a:prstGeom>
              <a:ln w="12700" cap="flat">
                <a:noFill/>
                <a:miter lim="400000"/>
              </a:ln>
              <a:effectLst/>
            </p:spPr>
          </p:pic>
          <p:pic>
            <p:nvPicPr>
              <p:cNvPr id="13" name="image22.png">
                <a:extLst>
                  <a:ext uri="{FF2B5EF4-FFF2-40B4-BE49-F238E27FC236}">
                    <a16:creationId xmlns:a16="http://schemas.microsoft.com/office/drawing/2014/main" id="{9966AC11-4506-4753-B65D-B32A0122B3B0}"/>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720553" y="3718634"/>
                <a:ext cx="172728" cy="172728"/>
              </a:xfrm>
              <a:prstGeom prst="rect">
                <a:avLst/>
              </a:prstGeom>
              <a:ln w="12700" cap="flat">
                <a:noFill/>
                <a:miter lim="400000"/>
              </a:ln>
              <a:effectLst/>
            </p:spPr>
          </p:pic>
          <p:pic>
            <p:nvPicPr>
              <p:cNvPr id="14" name="image23.png">
                <a:extLst>
                  <a:ext uri="{FF2B5EF4-FFF2-40B4-BE49-F238E27FC236}">
                    <a16:creationId xmlns:a16="http://schemas.microsoft.com/office/drawing/2014/main" id="{ACA1F85C-9421-4E12-90E8-2F6D1870150D}"/>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289697" y="3718634"/>
                <a:ext cx="172728" cy="172728"/>
              </a:xfrm>
              <a:prstGeom prst="rect">
                <a:avLst/>
              </a:prstGeom>
              <a:ln w="12700" cap="flat">
                <a:noFill/>
                <a:miter lim="400000"/>
              </a:ln>
              <a:effectLst/>
            </p:spPr>
          </p:pic>
        </p:grpSp>
      </p:grpSp>
      <p:sp>
        <p:nvSpPr>
          <p:cNvPr id="16" name="TextBox 15">
            <a:extLst>
              <a:ext uri="{FF2B5EF4-FFF2-40B4-BE49-F238E27FC236}">
                <a16:creationId xmlns:a16="http://schemas.microsoft.com/office/drawing/2014/main" id="{A38484D6-6EDE-420F-A936-E3C4AAE00FD0}"/>
              </a:ext>
            </a:extLst>
          </p:cNvPr>
          <p:cNvSpPr txBox="1"/>
          <p:nvPr userDrawn="1"/>
        </p:nvSpPr>
        <p:spPr>
          <a:xfrm>
            <a:off x="8603829" y="4818128"/>
            <a:ext cx="386687" cy="200055"/>
          </a:xfrm>
          <a:prstGeom prst="rect">
            <a:avLst/>
          </a:prstGeom>
          <a:noFill/>
        </p:spPr>
        <p:txBody>
          <a:bodyPr wrap="square" rtlCol="0">
            <a:spAutoFit/>
          </a:bodyPr>
          <a:lstStyle/>
          <a:p>
            <a:pPr algn="ctr"/>
            <a:fld id="{44D0CFAF-5E45-44D3-8AAA-6BC893BDD272}" type="slidenum">
              <a:rPr lang="en-GB" sz="700" smtClean="0"/>
              <a:pPr algn="ctr"/>
              <a:t>‹#›</a:t>
            </a:fld>
            <a:endParaRPr lang="en-GB" sz="700" dirty="0"/>
          </a:p>
        </p:txBody>
      </p:sp>
      <p:sp>
        <p:nvSpPr>
          <p:cNvPr id="17" name="Espace réservé du pied de page 2">
            <a:extLst>
              <a:ext uri="{FF2B5EF4-FFF2-40B4-BE49-F238E27FC236}">
                <a16:creationId xmlns:a16="http://schemas.microsoft.com/office/drawing/2014/main" id="{2F5BC220-F91D-4212-9B22-FE8FF7E25084}"/>
              </a:ext>
            </a:extLst>
          </p:cNvPr>
          <p:cNvSpPr txBox="1">
            <a:spLocks/>
          </p:cNvSpPr>
          <p:nvPr userDrawn="1"/>
        </p:nvSpPr>
        <p:spPr>
          <a:xfrm>
            <a:off x="6478136" y="4819328"/>
            <a:ext cx="2193453" cy="197655"/>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00" i="1" dirty="0">
                <a:latin typeface="+mn-lt"/>
              </a:rPr>
              <a:t>©</a:t>
            </a:r>
            <a:r>
              <a:rPr lang="en-GB" sz="600" i="1" dirty="0">
                <a:latin typeface="+mn-lt"/>
              </a:rPr>
              <a:t> ForwardKeys</a:t>
            </a:r>
            <a:r>
              <a:rPr lang="en-US" sz="600" i="1" dirty="0">
                <a:latin typeface="+mn-lt"/>
              </a:rPr>
              <a:t>, 2023. All Rights Reserved.</a:t>
            </a:r>
          </a:p>
        </p:txBody>
      </p:sp>
    </p:spTree>
    <p:extLst>
      <p:ext uri="{BB962C8B-B14F-4D97-AF65-F5344CB8AC3E}">
        <p14:creationId xmlns:p14="http://schemas.microsoft.com/office/powerpoint/2010/main" val="37933458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Generic slide - Title and graph">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D68A0B6-C4A4-4608-8AE7-06CF5706559C}"/>
              </a:ext>
            </a:extLst>
          </p:cNvPr>
          <p:cNvSpPr/>
          <p:nvPr userDrawn="1"/>
        </p:nvSpPr>
        <p:spPr>
          <a:xfrm>
            <a:off x="350590" y="262945"/>
            <a:ext cx="81739" cy="46518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25" dirty="0">
              <a:solidFill>
                <a:srgbClr val="4472C4"/>
              </a:solidFill>
            </a:endParaRPr>
          </a:p>
        </p:txBody>
      </p:sp>
      <p:grpSp>
        <p:nvGrpSpPr>
          <p:cNvPr id="17" name="Group 16">
            <a:extLst>
              <a:ext uri="{FF2B5EF4-FFF2-40B4-BE49-F238E27FC236}">
                <a16:creationId xmlns:a16="http://schemas.microsoft.com/office/drawing/2014/main" id="{1B0E6983-1DBB-413D-95EC-2CEE6E9F7007}"/>
              </a:ext>
            </a:extLst>
          </p:cNvPr>
          <p:cNvGrpSpPr/>
          <p:nvPr userDrawn="1"/>
        </p:nvGrpSpPr>
        <p:grpSpPr>
          <a:xfrm>
            <a:off x="270201" y="4837057"/>
            <a:ext cx="4335802" cy="162197"/>
            <a:chOff x="591934" y="4291269"/>
            <a:chExt cx="4335802" cy="162197"/>
          </a:xfrm>
        </p:grpSpPr>
        <p:sp>
          <p:nvSpPr>
            <p:cNvPr id="18" name="Espace réservé du pied de page 2">
              <a:extLst>
                <a:ext uri="{FF2B5EF4-FFF2-40B4-BE49-F238E27FC236}">
                  <a16:creationId xmlns:a16="http://schemas.microsoft.com/office/drawing/2014/main" id="{AE266E95-5D2B-4E22-BA0E-4220962BC0E6}"/>
                </a:ext>
              </a:extLst>
            </p:cNvPr>
            <p:cNvSpPr txBox="1">
              <a:spLocks/>
            </p:cNvSpPr>
            <p:nvPr userDrawn="1"/>
          </p:nvSpPr>
          <p:spPr>
            <a:xfrm>
              <a:off x="1386619" y="4307580"/>
              <a:ext cx="3541117" cy="129573"/>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b="0" i="0" dirty="0">
                  <a:solidFill>
                    <a:schemeClr val="tx1"/>
                  </a:solidFill>
                  <a:latin typeface="+mn-lt"/>
                </a:rPr>
                <a:t>Check out the latest analysis at </a:t>
              </a:r>
              <a:r>
                <a:rPr lang="en-US" sz="800" b="1" i="0" dirty="0">
                  <a:solidFill>
                    <a:schemeClr val="tx1"/>
                  </a:solidFill>
                  <a:latin typeface="+mn-lt"/>
                </a:rPr>
                <a:t>www.forwardkeys.com | </a:t>
              </a:r>
              <a:r>
                <a:rPr lang="en-GB" sz="800" b="1" i="0" dirty="0">
                  <a:solidFill>
                    <a:schemeClr val="tx1"/>
                  </a:solidFill>
                  <a:latin typeface="+mn-lt"/>
                </a:rPr>
                <a:t>#ForwardKeys</a:t>
              </a:r>
              <a:endParaRPr lang="en-US" sz="800" b="1" i="0" dirty="0">
                <a:solidFill>
                  <a:schemeClr val="tx1"/>
                </a:solidFill>
                <a:latin typeface="+mn-lt"/>
              </a:endParaRPr>
            </a:p>
          </p:txBody>
        </p:sp>
        <p:grpSp>
          <p:nvGrpSpPr>
            <p:cNvPr id="27" name="Group 26">
              <a:extLst>
                <a:ext uri="{FF2B5EF4-FFF2-40B4-BE49-F238E27FC236}">
                  <a16:creationId xmlns:a16="http://schemas.microsoft.com/office/drawing/2014/main" id="{0B8DED5E-C6CF-43A6-8550-5B42A4BD19A9}"/>
                </a:ext>
              </a:extLst>
            </p:cNvPr>
            <p:cNvGrpSpPr/>
            <p:nvPr userDrawn="1"/>
          </p:nvGrpSpPr>
          <p:grpSpPr>
            <a:xfrm>
              <a:off x="591934" y="4291269"/>
              <a:ext cx="768825" cy="162197"/>
              <a:chOff x="4289697" y="3718598"/>
              <a:chExt cx="819084" cy="172800"/>
            </a:xfrm>
          </p:grpSpPr>
          <p:pic>
            <p:nvPicPr>
              <p:cNvPr id="28" name="Picture 9">
                <a:extLst>
                  <a:ext uri="{FF2B5EF4-FFF2-40B4-BE49-F238E27FC236}">
                    <a16:creationId xmlns:a16="http://schemas.microsoft.com/office/drawing/2014/main" id="{9C27B6E0-4C2B-440A-96CD-2940D5E4545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935981" y="3718598"/>
                <a:ext cx="172800" cy="172800"/>
              </a:xfrm>
              <a:prstGeom prst="rect">
                <a:avLst/>
              </a:prstGeom>
            </p:spPr>
          </p:pic>
          <p:pic>
            <p:nvPicPr>
              <p:cNvPr id="29" name="image21.png">
                <a:extLst>
                  <a:ext uri="{FF2B5EF4-FFF2-40B4-BE49-F238E27FC236}">
                    <a16:creationId xmlns:a16="http://schemas.microsoft.com/office/drawing/2014/main" id="{9387C8C9-CE9D-45D5-835C-708E22D7018C}"/>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505125" y="3718634"/>
                <a:ext cx="172728" cy="172728"/>
              </a:xfrm>
              <a:prstGeom prst="rect">
                <a:avLst/>
              </a:prstGeom>
              <a:ln w="12700" cap="flat">
                <a:noFill/>
                <a:miter lim="400000"/>
              </a:ln>
              <a:effectLst/>
            </p:spPr>
          </p:pic>
          <p:pic>
            <p:nvPicPr>
              <p:cNvPr id="30" name="image22.png">
                <a:extLst>
                  <a:ext uri="{FF2B5EF4-FFF2-40B4-BE49-F238E27FC236}">
                    <a16:creationId xmlns:a16="http://schemas.microsoft.com/office/drawing/2014/main" id="{F6EF8BE5-8EDC-43AF-B199-241AB45A3E3E}"/>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720553" y="3718634"/>
                <a:ext cx="172728" cy="172728"/>
              </a:xfrm>
              <a:prstGeom prst="rect">
                <a:avLst/>
              </a:prstGeom>
              <a:ln w="12700" cap="flat">
                <a:noFill/>
                <a:miter lim="400000"/>
              </a:ln>
              <a:effectLst/>
            </p:spPr>
          </p:pic>
          <p:pic>
            <p:nvPicPr>
              <p:cNvPr id="31" name="image23.png">
                <a:extLst>
                  <a:ext uri="{FF2B5EF4-FFF2-40B4-BE49-F238E27FC236}">
                    <a16:creationId xmlns:a16="http://schemas.microsoft.com/office/drawing/2014/main" id="{213953FE-5915-4C07-8815-E9CF9B052DD9}"/>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289697" y="3718634"/>
                <a:ext cx="172728" cy="172728"/>
              </a:xfrm>
              <a:prstGeom prst="rect">
                <a:avLst/>
              </a:prstGeom>
              <a:ln w="12700" cap="flat">
                <a:noFill/>
                <a:miter lim="400000"/>
              </a:ln>
              <a:effectLst/>
            </p:spPr>
          </p:pic>
        </p:grpSp>
      </p:grpSp>
      <p:pic>
        <p:nvPicPr>
          <p:cNvPr id="32" name="Picture 14">
            <a:extLst>
              <a:ext uri="{FF2B5EF4-FFF2-40B4-BE49-F238E27FC236}">
                <a16:creationId xmlns:a16="http://schemas.microsoft.com/office/drawing/2014/main" id="{5DEACF90-D4FE-4474-9B05-595DCC95747B}"/>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454351" y="123561"/>
            <a:ext cx="571776" cy="571776"/>
          </a:xfrm>
          <a:prstGeom prst="rect">
            <a:avLst/>
          </a:prstGeom>
          <a:solidFill>
            <a:schemeClr val="bg1">
              <a:alpha val="31000"/>
            </a:schemeClr>
          </a:solidFill>
        </p:spPr>
      </p:pic>
      <p:sp>
        <p:nvSpPr>
          <p:cNvPr id="33" name="TextBox 32">
            <a:extLst>
              <a:ext uri="{FF2B5EF4-FFF2-40B4-BE49-F238E27FC236}">
                <a16:creationId xmlns:a16="http://schemas.microsoft.com/office/drawing/2014/main" id="{82E8CB4C-3F5F-4F27-9BD3-543CCFA0EFCD}"/>
              </a:ext>
            </a:extLst>
          </p:cNvPr>
          <p:cNvSpPr txBox="1"/>
          <p:nvPr userDrawn="1"/>
        </p:nvSpPr>
        <p:spPr>
          <a:xfrm>
            <a:off x="8603829" y="4818128"/>
            <a:ext cx="386687" cy="184666"/>
          </a:xfrm>
          <a:prstGeom prst="rect">
            <a:avLst/>
          </a:prstGeom>
          <a:noFill/>
        </p:spPr>
        <p:txBody>
          <a:bodyPr wrap="square" rtlCol="0">
            <a:spAutoFit/>
          </a:bodyPr>
          <a:lstStyle/>
          <a:p>
            <a:pPr algn="ctr"/>
            <a:fld id="{44D0CFAF-5E45-44D3-8AAA-6BC893BDD272}" type="slidenum">
              <a:rPr lang="en-GB" sz="600" smtClean="0">
                <a:solidFill>
                  <a:schemeClr val="tx1"/>
                </a:solidFill>
                <a:latin typeface="Arial (Body)"/>
              </a:rPr>
              <a:pPr algn="ctr"/>
              <a:t>‹#›</a:t>
            </a:fld>
            <a:endParaRPr lang="en-GB" sz="600" dirty="0">
              <a:solidFill>
                <a:schemeClr val="tx1"/>
              </a:solidFill>
              <a:latin typeface="Arial (Body)"/>
            </a:endParaRPr>
          </a:p>
        </p:txBody>
      </p:sp>
      <p:sp>
        <p:nvSpPr>
          <p:cNvPr id="34" name="Espace réservé du pied de page 2">
            <a:extLst>
              <a:ext uri="{FF2B5EF4-FFF2-40B4-BE49-F238E27FC236}">
                <a16:creationId xmlns:a16="http://schemas.microsoft.com/office/drawing/2014/main" id="{09390CC0-3978-44C5-8563-66279AFBFB57}"/>
              </a:ext>
            </a:extLst>
          </p:cNvPr>
          <p:cNvSpPr txBox="1">
            <a:spLocks/>
          </p:cNvSpPr>
          <p:nvPr userDrawn="1"/>
        </p:nvSpPr>
        <p:spPr>
          <a:xfrm>
            <a:off x="6478136" y="4819328"/>
            <a:ext cx="2193453" cy="197655"/>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00" i="1" dirty="0">
                <a:solidFill>
                  <a:schemeClr val="tx1"/>
                </a:solidFill>
                <a:latin typeface="Arial (Body)"/>
              </a:rPr>
              <a:t>©</a:t>
            </a:r>
            <a:r>
              <a:rPr lang="en-GB" sz="600" i="1" dirty="0">
                <a:solidFill>
                  <a:schemeClr val="tx1"/>
                </a:solidFill>
                <a:latin typeface="Arial (Body)"/>
              </a:rPr>
              <a:t> ForwardKeys</a:t>
            </a:r>
            <a:r>
              <a:rPr lang="en-US" sz="600" i="1" dirty="0">
                <a:solidFill>
                  <a:schemeClr val="tx1"/>
                </a:solidFill>
                <a:latin typeface="Arial (Body)"/>
              </a:rPr>
              <a:t>, 2023. All Rights Reserved.</a:t>
            </a:r>
          </a:p>
        </p:txBody>
      </p:sp>
      <p:sp>
        <p:nvSpPr>
          <p:cNvPr id="35" name="Text Placeholder 2">
            <a:extLst>
              <a:ext uri="{FF2B5EF4-FFF2-40B4-BE49-F238E27FC236}">
                <a16:creationId xmlns:a16="http://schemas.microsoft.com/office/drawing/2014/main" id="{CA779788-B212-4D08-8D54-BDAC5E49479C}"/>
              </a:ext>
            </a:extLst>
          </p:cNvPr>
          <p:cNvSpPr>
            <a:spLocks noGrp="1"/>
          </p:cNvSpPr>
          <p:nvPr>
            <p:ph type="body" sz="quarter" idx="12" hasCustomPrompt="1"/>
          </p:nvPr>
        </p:nvSpPr>
        <p:spPr>
          <a:xfrm>
            <a:off x="432330" y="535910"/>
            <a:ext cx="7174997" cy="235540"/>
          </a:xfrm>
        </p:spPr>
        <p:txBody>
          <a:bodyPr>
            <a:noAutofit/>
          </a:bodyPr>
          <a:lstStyle>
            <a:lvl1pPr marL="0" indent="0">
              <a:buNone/>
              <a:defRPr sz="1500" b="1" i="0">
                <a:solidFill>
                  <a:schemeClr val="accent2"/>
                </a:solidFill>
                <a:latin typeface="Arial" panose="020B0604020202020204" pitchFamily="34" charset="0"/>
                <a:cs typeface="Arial" panose="020B0604020202020204" pitchFamily="34" charset="0"/>
              </a:defRPr>
            </a:lvl1p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GB" sz="1000" b="0" i="1" u="none" strike="noStrike" kern="0" cap="none" spc="0" normalizeH="0" baseline="0" noProof="0" dirty="0">
                <a:ln>
                  <a:noFill/>
                </a:ln>
                <a:solidFill>
                  <a:srgbClr val="000000"/>
                </a:solidFill>
                <a:effectLst/>
                <a:uLnTx/>
                <a:uFillTx/>
                <a:latin typeface="Arial" pitchFamily="34"/>
                <a:ea typeface="+mn-ea"/>
                <a:cs typeface="Arial" pitchFamily="34"/>
              </a:rPr>
              <a:t>1 to 31 December 2020; Year-on-Year variations by region</a:t>
            </a:r>
            <a:r>
              <a:rPr kumimoji="0" lang="en-US" sz="1000" b="0" i="0" u="none" strike="noStrike" kern="0" cap="none" spc="0" normalizeH="0" baseline="0" noProof="0" dirty="0">
                <a:ln>
                  <a:noFill/>
                </a:ln>
                <a:solidFill>
                  <a:srgbClr val="319CDD"/>
                </a:solidFill>
                <a:effectLst/>
                <a:uLnTx/>
                <a:uFillTx/>
                <a:latin typeface="Arial" pitchFamily="34"/>
                <a:ea typeface="+mn-ea"/>
                <a:cs typeface="Arial" pitchFamily="34"/>
              </a:rPr>
              <a:t> </a:t>
            </a:r>
            <a:endParaRPr kumimoji="0" lang="en-GB" sz="600" b="0" i="1" u="none" strike="noStrike" kern="0" cap="none" spc="0" normalizeH="0" baseline="0" noProof="0" dirty="0">
              <a:ln>
                <a:noFill/>
              </a:ln>
              <a:solidFill>
                <a:prstClr val="black"/>
              </a:solidFill>
              <a:effectLst/>
              <a:uLnTx/>
              <a:uFillTx/>
              <a:latin typeface="Arial" pitchFamily="34"/>
              <a:ea typeface="+mn-ea"/>
              <a:cs typeface="Arial" pitchFamily="34"/>
            </a:endParaRPr>
          </a:p>
        </p:txBody>
      </p:sp>
      <p:sp>
        <p:nvSpPr>
          <p:cNvPr id="2" name="Title 1">
            <a:extLst>
              <a:ext uri="{FF2B5EF4-FFF2-40B4-BE49-F238E27FC236}">
                <a16:creationId xmlns:a16="http://schemas.microsoft.com/office/drawing/2014/main" id="{E5B758C7-AB27-4FDA-81FB-4F3A36D8F561}"/>
              </a:ext>
            </a:extLst>
          </p:cNvPr>
          <p:cNvSpPr>
            <a:spLocks noGrp="1"/>
          </p:cNvSpPr>
          <p:nvPr>
            <p:ph type="title" hasCustomPrompt="1"/>
          </p:nvPr>
        </p:nvSpPr>
        <p:spPr>
          <a:xfrm>
            <a:off x="432329" y="257053"/>
            <a:ext cx="7174997" cy="277408"/>
          </a:xfrm>
        </p:spPr>
        <p:txBody>
          <a:bodyPr>
            <a:normAutofit/>
          </a:bodyPr>
          <a:lstStyle>
            <a:lvl1pPr>
              <a:defRPr sz="1600" b="1">
                <a:solidFill>
                  <a:schemeClr val="accent1"/>
                </a:solidFill>
              </a:defRPr>
            </a:lvl1pPr>
          </a:lstStyle>
          <a:p>
            <a:r>
              <a:rPr lang="en-US" dirty="0"/>
              <a:t>Title</a:t>
            </a:r>
            <a:endParaRPr lang="es-ES" dirty="0"/>
          </a:p>
        </p:txBody>
      </p:sp>
    </p:spTree>
    <p:extLst>
      <p:ext uri="{BB962C8B-B14F-4D97-AF65-F5344CB8AC3E}">
        <p14:creationId xmlns:p14="http://schemas.microsoft.com/office/powerpoint/2010/main" val="65940675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Generic slide - Title and graph">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97E1D4-49C6-A6B6-A1E0-A9C97C3E010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9" name="Rectangle 8">
            <a:extLst>
              <a:ext uri="{FF2B5EF4-FFF2-40B4-BE49-F238E27FC236}">
                <a16:creationId xmlns:a16="http://schemas.microsoft.com/office/drawing/2014/main" id="{33E532E9-1CD2-D846-32E0-FED3A64EF4CB}"/>
              </a:ext>
            </a:extLst>
          </p:cNvPr>
          <p:cNvSpPr/>
          <p:nvPr userDrawn="1"/>
        </p:nvSpPr>
        <p:spPr>
          <a:xfrm>
            <a:off x="0" y="0"/>
            <a:ext cx="9144000" cy="5155169"/>
          </a:xfrm>
          <a:prstGeom prst="rect">
            <a:avLst/>
          </a:prstGeom>
          <a:solidFill>
            <a:schemeClr val="tx1">
              <a:alpha val="6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endParaRPr lang="en-GB" sz="1400" dirty="0">
              <a:solidFill>
                <a:srgbClr val="FFFFFF"/>
              </a:solidFill>
              <a:latin typeface="Arial"/>
            </a:endParaRPr>
          </a:p>
        </p:txBody>
      </p:sp>
      <p:pic>
        <p:nvPicPr>
          <p:cNvPr id="10" name="Picture 9">
            <a:extLst>
              <a:ext uri="{FF2B5EF4-FFF2-40B4-BE49-F238E27FC236}">
                <a16:creationId xmlns:a16="http://schemas.microsoft.com/office/drawing/2014/main" id="{07868BEC-B91C-DAFA-D3CB-9F3BBC4A8E7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11" name="Espace réservé du pied de page 2">
            <a:extLst>
              <a:ext uri="{FF2B5EF4-FFF2-40B4-BE49-F238E27FC236}">
                <a16:creationId xmlns:a16="http://schemas.microsoft.com/office/drawing/2014/main" id="{6806D73B-FB4E-CCC3-03A0-7CAB49698741}"/>
              </a:ext>
            </a:extLst>
          </p:cNvPr>
          <p:cNvSpPr txBox="1">
            <a:spLocks/>
          </p:cNvSpPr>
          <p:nvPr userDrawn="1"/>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12" name="Group 11">
            <a:extLst>
              <a:ext uri="{FF2B5EF4-FFF2-40B4-BE49-F238E27FC236}">
                <a16:creationId xmlns:a16="http://schemas.microsoft.com/office/drawing/2014/main" id="{A1D7A0DD-D213-B4D5-638E-08C0184A77A0}"/>
              </a:ext>
            </a:extLst>
          </p:cNvPr>
          <p:cNvGrpSpPr/>
          <p:nvPr userDrawn="1"/>
        </p:nvGrpSpPr>
        <p:grpSpPr>
          <a:xfrm>
            <a:off x="7877354" y="4733925"/>
            <a:ext cx="1030004" cy="217297"/>
            <a:chOff x="4289697" y="3718598"/>
            <a:chExt cx="819084" cy="172800"/>
          </a:xfrm>
        </p:grpSpPr>
        <p:pic>
          <p:nvPicPr>
            <p:cNvPr id="13" name="Picture 32">
              <a:extLst>
                <a:ext uri="{FF2B5EF4-FFF2-40B4-BE49-F238E27FC236}">
                  <a16:creationId xmlns:a16="http://schemas.microsoft.com/office/drawing/2014/main" id="{ACDEF631-0AAB-B061-EE00-E22DD5E72328}"/>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35981" y="3718598"/>
              <a:ext cx="172800" cy="172800"/>
            </a:xfrm>
            <a:prstGeom prst="rect">
              <a:avLst/>
            </a:prstGeom>
          </p:spPr>
        </p:pic>
        <p:pic>
          <p:nvPicPr>
            <p:cNvPr id="14" name="image21.png">
              <a:extLst>
                <a:ext uri="{FF2B5EF4-FFF2-40B4-BE49-F238E27FC236}">
                  <a16:creationId xmlns:a16="http://schemas.microsoft.com/office/drawing/2014/main" id="{ECAA82D3-7E7A-6DA2-450E-DF123F20521F}"/>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05125" y="3718634"/>
              <a:ext cx="172728" cy="172728"/>
            </a:xfrm>
            <a:prstGeom prst="rect">
              <a:avLst/>
            </a:prstGeom>
            <a:ln w="12700" cap="flat">
              <a:noFill/>
              <a:miter lim="400000"/>
            </a:ln>
            <a:effectLst/>
          </p:spPr>
        </p:pic>
        <p:pic>
          <p:nvPicPr>
            <p:cNvPr id="16" name="image22.png">
              <a:extLst>
                <a:ext uri="{FF2B5EF4-FFF2-40B4-BE49-F238E27FC236}">
                  <a16:creationId xmlns:a16="http://schemas.microsoft.com/office/drawing/2014/main" id="{715230B0-0F5F-6997-D6F1-CFB61E1917A8}"/>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720553" y="3718634"/>
              <a:ext cx="172728" cy="172728"/>
            </a:xfrm>
            <a:prstGeom prst="rect">
              <a:avLst/>
            </a:prstGeom>
            <a:ln w="12700" cap="flat">
              <a:noFill/>
              <a:miter lim="400000"/>
            </a:ln>
            <a:effectLst/>
          </p:spPr>
        </p:pic>
        <p:pic>
          <p:nvPicPr>
            <p:cNvPr id="17" name="image23.png">
              <a:extLst>
                <a:ext uri="{FF2B5EF4-FFF2-40B4-BE49-F238E27FC236}">
                  <a16:creationId xmlns:a16="http://schemas.microsoft.com/office/drawing/2014/main" id="{78BA4895-E073-38EB-0CC5-9CEABC51D2F7}"/>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289697" y="3718634"/>
              <a:ext cx="172728" cy="172728"/>
            </a:xfrm>
            <a:prstGeom prst="rect">
              <a:avLst/>
            </a:prstGeom>
            <a:ln w="12700" cap="flat">
              <a:noFill/>
              <a:miter lim="400000"/>
            </a:ln>
            <a:effectLst/>
          </p:spPr>
        </p:pic>
      </p:grpSp>
    </p:spTree>
    <p:extLst>
      <p:ext uri="{BB962C8B-B14F-4D97-AF65-F5344CB8AC3E}">
        <p14:creationId xmlns:p14="http://schemas.microsoft.com/office/powerpoint/2010/main" val="280408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Generic slide - Title and graph">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97E1D4-49C6-A6B6-A1E0-A9C97C3E010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9" name="Rectangle 8">
            <a:extLst>
              <a:ext uri="{FF2B5EF4-FFF2-40B4-BE49-F238E27FC236}">
                <a16:creationId xmlns:a16="http://schemas.microsoft.com/office/drawing/2014/main" id="{33E532E9-1CD2-D846-32E0-FED3A64EF4CB}"/>
              </a:ext>
            </a:extLst>
          </p:cNvPr>
          <p:cNvSpPr/>
          <p:nvPr userDrawn="1"/>
        </p:nvSpPr>
        <p:spPr>
          <a:xfrm>
            <a:off x="0" y="0"/>
            <a:ext cx="9144000" cy="5155169"/>
          </a:xfrm>
          <a:prstGeom prst="rect">
            <a:avLst/>
          </a:prstGeom>
          <a:solidFill>
            <a:schemeClr val="tx1">
              <a:alpha val="3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endParaRPr lang="en-GB" sz="1400" dirty="0">
              <a:solidFill>
                <a:srgbClr val="FFFFFF"/>
              </a:solidFill>
              <a:latin typeface="Arial"/>
            </a:endParaRPr>
          </a:p>
        </p:txBody>
      </p:sp>
      <p:pic>
        <p:nvPicPr>
          <p:cNvPr id="10" name="Picture 9">
            <a:extLst>
              <a:ext uri="{FF2B5EF4-FFF2-40B4-BE49-F238E27FC236}">
                <a16:creationId xmlns:a16="http://schemas.microsoft.com/office/drawing/2014/main" id="{07868BEC-B91C-DAFA-D3CB-9F3BBC4A8E7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11" name="Espace réservé du pied de page 2">
            <a:extLst>
              <a:ext uri="{FF2B5EF4-FFF2-40B4-BE49-F238E27FC236}">
                <a16:creationId xmlns:a16="http://schemas.microsoft.com/office/drawing/2014/main" id="{6806D73B-FB4E-CCC3-03A0-7CAB49698741}"/>
              </a:ext>
            </a:extLst>
          </p:cNvPr>
          <p:cNvSpPr txBox="1">
            <a:spLocks/>
          </p:cNvSpPr>
          <p:nvPr userDrawn="1"/>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12" name="Group 11">
            <a:extLst>
              <a:ext uri="{FF2B5EF4-FFF2-40B4-BE49-F238E27FC236}">
                <a16:creationId xmlns:a16="http://schemas.microsoft.com/office/drawing/2014/main" id="{A1D7A0DD-D213-B4D5-638E-08C0184A77A0}"/>
              </a:ext>
            </a:extLst>
          </p:cNvPr>
          <p:cNvGrpSpPr/>
          <p:nvPr userDrawn="1"/>
        </p:nvGrpSpPr>
        <p:grpSpPr>
          <a:xfrm>
            <a:off x="7877354" y="4733925"/>
            <a:ext cx="1030004" cy="217297"/>
            <a:chOff x="4289697" y="3718598"/>
            <a:chExt cx="819084" cy="172800"/>
          </a:xfrm>
        </p:grpSpPr>
        <p:pic>
          <p:nvPicPr>
            <p:cNvPr id="13" name="Picture 32">
              <a:extLst>
                <a:ext uri="{FF2B5EF4-FFF2-40B4-BE49-F238E27FC236}">
                  <a16:creationId xmlns:a16="http://schemas.microsoft.com/office/drawing/2014/main" id="{ACDEF631-0AAB-B061-EE00-E22DD5E72328}"/>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35981" y="3718598"/>
              <a:ext cx="172800" cy="172800"/>
            </a:xfrm>
            <a:prstGeom prst="rect">
              <a:avLst/>
            </a:prstGeom>
          </p:spPr>
        </p:pic>
        <p:pic>
          <p:nvPicPr>
            <p:cNvPr id="14" name="image21.png">
              <a:extLst>
                <a:ext uri="{FF2B5EF4-FFF2-40B4-BE49-F238E27FC236}">
                  <a16:creationId xmlns:a16="http://schemas.microsoft.com/office/drawing/2014/main" id="{ECAA82D3-7E7A-6DA2-450E-DF123F20521F}"/>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05125" y="3718634"/>
              <a:ext cx="172728" cy="172728"/>
            </a:xfrm>
            <a:prstGeom prst="rect">
              <a:avLst/>
            </a:prstGeom>
            <a:ln w="12700" cap="flat">
              <a:noFill/>
              <a:miter lim="400000"/>
            </a:ln>
            <a:effectLst/>
          </p:spPr>
        </p:pic>
        <p:pic>
          <p:nvPicPr>
            <p:cNvPr id="16" name="image22.png">
              <a:extLst>
                <a:ext uri="{FF2B5EF4-FFF2-40B4-BE49-F238E27FC236}">
                  <a16:creationId xmlns:a16="http://schemas.microsoft.com/office/drawing/2014/main" id="{715230B0-0F5F-6997-D6F1-CFB61E1917A8}"/>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720553" y="3718634"/>
              <a:ext cx="172728" cy="172728"/>
            </a:xfrm>
            <a:prstGeom prst="rect">
              <a:avLst/>
            </a:prstGeom>
            <a:ln w="12700" cap="flat">
              <a:noFill/>
              <a:miter lim="400000"/>
            </a:ln>
            <a:effectLst/>
          </p:spPr>
        </p:pic>
        <p:pic>
          <p:nvPicPr>
            <p:cNvPr id="17" name="image23.png">
              <a:extLst>
                <a:ext uri="{FF2B5EF4-FFF2-40B4-BE49-F238E27FC236}">
                  <a16:creationId xmlns:a16="http://schemas.microsoft.com/office/drawing/2014/main" id="{78BA4895-E073-38EB-0CC5-9CEABC51D2F7}"/>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289697" y="3718634"/>
              <a:ext cx="172728" cy="172728"/>
            </a:xfrm>
            <a:prstGeom prst="rect">
              <a:avLst/>
            </a:prstGeom>
            <a:ln w="12700" cap="flat">
              <a:noFill/>
              <a:miter lim="400000"/>
            </a:ln>
            <a:effectLst/>
          </p:spPr>
        </p:pic>
      </p:grpSp>
    </p:spTree>
    <p:extLst>
      <p:ext uri="{BB962C8B-B14F-4D97-AF65-F5344CB8AC3E}">
        <p14:creationId xmlns:p14="http://schemas.microsoft.com/office/powerpoint/2010/main" val="310146811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Generic slide - Title and graph">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97E1D4-49C6-A6B6-A1E0-A9C97C3E010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9143999" cy="5143500"/>
          </a:xfrm>
          <a:prstGeom prst="rect">
            <a:avLst/>
          </a:prstGeom>
        </p:spPr>
      </p:pic>
      <p:sp>
        <p:nvSpPr>
          <p:cNvPr id="9" name="Rectangle 8">
            <a:extLst>
              <a:ext uri="{FF2B5EF4-FFF2-40B4-BE49-F238E27FC236}">
                <a16:creationId xmlns:a16="http://schemas.microsoft.com/office/drawing/2014/main" id="{33E532E9-1CD2-D846-32E0-FED3A64EF4CB}"/>
              </a:ext>
            </a:extLst>
          </p:cNvPr>
          <p:cNvSpPr/>
          <p:nvPr userDrawn="1"/>
        </p:nvSpPr>
        <p:spPr>
          <a:xfrm>
            <a:off x="0" y="0"/>
            <a:ext cx="9144000" cy="5155169"/>
          </a:xfrm>
          <a:prstGeom prst="rect">
            <a:avLst/>
          </a:prstGeom>
          <a:solidFill>
            <a:schemeClr val="tx1">
              <a:alpha val="3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endParaRPr lang="en-GB" sz="1400" dirty="0">
              <a:solidFill>
                <a:srgbClr val="FFFFFF"/>
              </a:solidFill>
              <a:latin typeface="Arial"/>
            </a:endParaRPr>
          </a:p>
        </p:txBody>
      </p:sp>
      <p:pic>
        <p:nvPicPr>
          <p:cNvPr id="10" name="Picture 9">
            <a:extLst>
              <a:ext uri="{FF2B5EF4-FFF2-40B4-BE49-F238E27FC236}">
                <a16:creationId xmlns:a16="http://schemas.microsoft.com/office/drawing/2014/main" id="{07868BEC-B91C-DAFA-D3CB-9F3BBC4A8E7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11" name="Espace réservé du pied de page 2">
            <a:extLst>
              <a:ext uri="{FF2B5EF4-FFF2-40B4-BE49-F238E27FC236}">
                <a16:creationId xmlns:a16="http://schemas.microsoft.com/office/drawing/2014/main" id="{6806D73B-FB4E-CCC3-03A0-7CAB49698741}"/>
              </a:ext>
            </a:extLst>
          </p:cNvPr>
          <p:cNvSpPr txBox="1">
            <a:spLocks/>
          </p:cNvSpPr>
          <p:nvPr userDrawn="1"/>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12" name="Group 11">
            <a:extLst>
              <a:ext uri="{FF2B5EF4-FFF2-40B4-BE49-F238E27FC236}">
                <a16:creationId xmlns:a16="http://schemas.microsoft.com/office/drawing/2014/main" id="{A1D7A0DD-D213-B4D5-638E-08C0184A77A0}"/>
              </a:ext>
            </a:extLst>
          </p:cNvPr>
          <p:cNvGrpSpPr/>
          <p:nvPr userDrawn="1"/>
        </p:nvGrpSpPr>
        <p:grpSpPr>
          <a:xfrm>
            <a:off x="7877354" y="4733925"/>
            <a:ext cx="1030004" cy="217297"/>
            <a:chOff x="4289697" y="3718598"/>
            <a:chExt cx="819084" cy="172800"/>
          </a:xfrm>
        </p:grpSpPr>
        <p:pic>
          <p:nvPicPr>
            <p:cNvPr id="13" name="Picture 32">
              <a:extLst>
                <a:ext uri="{FF2B5EF4-FFF2-40B4-BE49-F238E27FC236}">
                  <a16:creationId xmlns:a16="http://schemas.microsoft.com/office/drawing/2014/main" id="{ACDEF631-0AAB-B061-EE00-E22DD5E72328}"/>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35981" y="3718598"/>
              <a:ext cx="172800" cy="172800"/>
            </a:xfrm>
            <a:prstGeom prst="rect">
              <a:avLst/>
            </a:prstGeom>
          </p:spPr>
        </p:pic>
        <p:pic>
          <p:nvPicPr>
            <p:cNvPr id="14" name="image21.png">
              <a:extLst>
                <a:ext uri="{FF2B5EF4-FFF2-40B4-BE49-F238E27FC236}">
                  <a16:creationId xmlns:a16="http://schemas.microsoft.com/office/drawing/2014/main" id="{ECAA82D3-7E7A-6DA2-450E-DF123F20521F}"/>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05125" y="3718634"/>
              <a:ext cx="172728" cy="172728"/>
            </a:xfrm>
            <a:prstGeom prst="rect">
              <a:avLst/>
            </a:prstGeom>
            <a:ln w="12700" cap="flat">
              <a:noFill/>
              <a:miter lim="400000"/>
            </a:ln>
            <a:effectLst/>
          </p:spPr>
        </p:pic>
        <p:pic>
          <p:nvPicPr>
            <p:cNvPr id="16" name="image22.png">
              <a:extLst>
                <a:ext uri="{FF2B5EF4-FFF2-40B4-BE49-F238E27FC236}">
                  <a16:creationId xmlns:a16="http://schemas.microsoft.com/office/drawing/2014/main" id="{715230B0-0F5F-6997-D6F1-CFB61E1917A8}"/>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720553" y="3718634"/>
              <a:ext cx="172728" cy="172728"/>
            </a:xfrm>
            <a:prstGeom prst="rect">
              <a:avLst/>
            </a:prstGeom>
            <a:ln w="12700" cap="flat">
              <a:noFill/>
              <a:miter lim="400000"/>
            </a:ln>
            <a:effectLst/>
          </p:spPr>
        </p:pic>
        <p:pic>
          <p:nvPicPr>
            <p:cNvPr id="17" name="image23.png">
              <a:extLst>
                <a:ext uri="{FF2B5EF4-FFF2-40B4-BE49-F238E27FC236}">
                  <a16:creationId xmlns:a16="http://schemas.microsoft.com/office/drawing/2014/main" id="{78BA4895-E073-38EB-0CC5-9CEABC51D2F7}"/>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289697" y="3718634"/>
              <a:ext cx="172728" cy="172728"/>
            </a:xfrm>
            <a:prstGeom prst="rect">
              <a:avLst/>
            </a:prstGeom>
            <a:ln w="12700" cap="flat">
              <a:noFill/>
              <a:miter lim="400000"/>
            </a:ln>
            <a:effectLst/>
          </p:spPr>
        </p:pic>
      </p:grpSp>
    </p:spTree>
    <p:extLst>
      <p:ext uri="{BB962C8B-B14F-4D97-AF65-F5344CB8AC3E}">
        <p14:creationId xmlns:p14="http://schemas.microsoft.com/office/powerpoint/2010/main" val="64404094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Ending - Latest Analysis">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91F7C418-88F9-4660-B7F5-4D8718BC8DDD}"/>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33674" b="28086"/>
          <a:stretch/>
        </p:blipFill>
        <p:spPr>
          <a:xfrm>
            <a:off x="0" y="709115"/>
            <a:ext cx="4005334" cy="4434386"/>
          </a:xfrm>
          <a:prstGeom prst="rect">
            <a:avLst/>
          </a:prstGeom>
        </p:spPr>
      </p:pic>
      <p:pic>
        <p:nvPicPr>
          <p:cNvPr id="3" name="Picture 2">
            <a:extLst>
              <a:ext uri="{FF2B5EF4-FFF2-40B4-BE49-F238E27FC236}">
                <a16:creationId xmlns:a16="http://schemas.microsoft.com/office/drawing/2014/main" id="{B218D559-491A-4562-9DDA-0A0BB249459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714989" y="1"/>
            <a:ext cx="4429011" cy="5156925"/>
          </a:xfrm>
          <a:prstGeom prst="rect">
            <a:avLst/>
          </a:prstGeom>
        </p:spPr>
      </p:pic>
      <p:sp>
        <p:nvSpPr>
          <p:cNvPr id="43" name="TextBox 42">
            <a:extLst>
              <a:ext uri="{FF2B5EF4-FFF2-40B4-BE49-F238E27FC236}">
                <a16:creationId xmlns:a16="http://schemas.microsoft.com/office/drawing/2014/main" id="{00C02233-4734-6B46-83EF-213C579643E5}"/>
              </a:ext>
            </a:extLst>
          </p:cNvPr>
          <p:cNvSpPr txBox="1"/>
          <p:nvPr userDrawn="1"/>
        </p:nvSpPr>
        <p:spPr>
          <a:xfrm>
            <a:off x="410479" y="1088018"/>
            <a:ext cx="3644163" cy="1015663"/>
          </a:xfrm>
          <a:prstGeom prst="rect">
            <a:avLst/>
          </a:prstGeom>
          <a:noFill/>
        </p:spPr>
        <p:txBody>
          <a:bodyPr wrap="square" rtlCol="0">
            <a:spAutoFit/>
          </a:bodyPr>
          <a:lstStyle/>
          <a:p>
            <a:pPr algn="ctr"/>
            <a:r>
              <a:rPr lang="en-US" sz="2000" b="0" dirty="0">
                <a:solidFill>
                  <a:schemeClr val="tx1">
                    <a:lumMod val="85000"/>
                    <a:lumOff val="15000"/>
                  </a:schemeClr>
                </a:solidFill>
                <a:latin typeface="Arial" charset="0"/>
                <a:ea typeface="Arial" charset="0"/>
                <a:cs typeface="Arial" charset="0"/>
              </a:rPr>
              <a:t>CHECK OUT THE LATEST ANALYSIS AT </a:t>
            </a:r>
            <a:br>
              <a:rPr lang="en-US" sz="2000" b="1" dirty="0">
                <a:solidFill>
                  <a:schemeClr val="tx1">
                    <a:lumMod val="85000"/>
                    <a:lumOff val="15000"/>
                  </a:schemeClr>
                </a:solidFill>
                <a:latin typeface="Arial" charset="0"/>
                <a:ea typeface="Arial" charset="0"/>
                <a:cs typeface="Arial" charset="0"/>
              </a:rPr>
            </a:br>
            <a:r>
              <a:rPr lang="en-US" sz="2000" b="1" dirty="0">
                <a:solidFill>
                  <a:schemeClr val="tx1">
                    <a:lumMod val="85000"/>
                    <a:lumOff val="15000"/>
                  </a:schemeClr>
                </a:solidFill>
                <a:latin typeface="Arial" charset="0"/>
                <a:ea typeface="Arial" charset="0"/>
                <a:cs typeface="Arial" charset="0"/>
              </a:rPr>
              <a:t>forwardkeys.com</a:t>
            </a:r>
          </a:p>
        </p:txBody>
      </p:sp>
      <p:sp>
        <p:nvSpPr>
          <p:cNvPr id="46" name="ZoneTexte 31">
            <a:extLst>
              <a:ext uri="{FF2B5EF4-FFF2-40B4-BE49-F238E27FC236}">
                <a16:creationId xmlns:a16="http://schemas.microsoft.com/office/drawing/2014/main" id="{C1362D24-2DDD-5349-89B6-A43CCDE2CC3A}"/>
              </a:ext>
            </a:extLst>
          </p:cNvPr>
          <p:cNvSpPr txBox="1"/>
          <p:nvPr userDrawn="1"/>
        </p:nvSpPr>
        <p:spPr>
          <a:xfrm flipH="1">
            <a:off x="1015487" y="2365963"/>
            <a:ext cx="2434146" cy="530915"/>
          </a:xfrm>
          <a:prstGeom prst="rect">
            <a:avLst/>
          </a:prstGeom>
          <a:noFill/>
        </p:spPr>
        <p:txBody>
          <a:bodyPr wrap="square" rtlCol="0">
            <a:spAutoFit/>
          </a:bodyPr>
          <a:lstStyle/>
          <a:p>
            <a:pPr algn="ctr"/>
            <a:r>
              <a:rPr lang="en-GB" sz="1800" b="1" dirty="0">
                <a:solidFill>
                  <a:srgbClr val="319CDD"/>
                </a:solidFill>
              </a:rPr>
              <a:t>Shingai George</a:t>
            </a:r>
          </a:p>
          <a:p>
            <a:pPr algn="ctr"/>
            <a:r>
              <a:rPr lang="en-GB" sz="1050" i="1" dirty="0">
                <a:ea typeface="Franklin Gothic Book" charset="0"/>
                <a:cs typeface="Franklin Gothic Book" charset="0"/>
              </a:rPr>
              <a:t>Insights Expert</a:t>
            </a:r>
          </a:p>
        </p:txBody>
      </p:sp>
      <p:grpSp>
        <p:nvGrpSpPr>
          <p:cNvPr id="21" name="Group 20">
            <a:extLst>
              <a:ext uri="{FF2B5EF4-FFF2-40B4-BE49-F238E27FC236}">
                <a16:creationId xmlns:a16="http://schemas.microsoft.com/office/drawing/2014/main" id="{1778A055-059B-3A4B-9AD9-F631B99A9729}"/>
              </a:ext>
            </a:extLst>
          </p:cNvPr>
          <p:cNvGrpSpPr/>
          <p:nvPr userDrawn="1"/>
        </p:nvGrpSpPr>
        <p:grpSpPr>
          <a:xfrm>
            <a:off x="1159203" y="3081808"/>
            <a:ext cx="2710636" cy="246221"/>
            <a:chOff x="6260703" y="3398889"/>
            <a:chExt cx="2710636" cy="246220"/>
          </a:xfrm>
        </p:grpSpPr>
        <p:pic>
          <p:nvPicPr>
            <p:cNvPr id="47" name="Picture 6">
              <a:extLst>
                <a:ext uri="{FF2B5EF4-FFF2-40B4-BE49-F238E27FC236}">
                  <a16:creationId xmlns:a16="http://schemas.microsoft.com/office/drawing/2014/main" id="{57498E7D-8AB9-3E47-B664-78B7F6579F4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60703" y="3443163"/>
              <a:ext cx="157671" cy="157671"/>
            </a:xfrm>
            <a:prstGeom prst="rect">
              <a:avLst/>
            </a:prstGeom>
          </p:spPr>
        </p:pic>
        <p:sp>
          <p:nvSpPr>
            <p:cNvPr id="51" name="TextBox 50">
              <a:extLst>
                <a:ext uri="{FF2B5EF4-FFF2-40B4-BE49-F238E27FC236}">
                  <a16:creationId xmlns:a16="http://schemas.microsoft.com/office/drawing/2014/main" id="{B9A51964-F61D-A14E-BA3A-6E8236955463}"/>
                </a:ext>
              </a:extLst>
            </p:cNvPr>
            <p:cNvSpPr txBox="1"/>
            <p:nvPr userDrawn="1"/>
          </p:nvSpPr>
          <p:spPr>
            <a:xfrm>
              <a:off x="6415076" y="3398889"/>
              <a:ext cx="2556263" cy="246220"/>
            </a:xfrm>
            <a:prstGeom prst="rect">
              <a:avLst/>
            </a:prstGeom>
            <a:noFill/>
          </p:spPr>
          <p:txBody>
            <a:bodyPr wrap="square" rtlCol="0" anchor="ctr" anchorCtr="0">
              <a:spAutoFit/>
            </a:bodyPr>
            <a:lstStyle/>
            <a:p>
              <a:pPr>
                <a:lnSpc>
                  <a:spcPct val="100000"/>
                </a:lnSpc>
              </a:pPr>
              <a:r>
                <a:rPr lang="en-GB" sz="1000" dirty="0" err="1">
                  <a:ea typeface="Franklin Gothic Book" charset="0"/>
                  <a:cs typeface="Franklin Gothic Book" charset="0"/>
                </a:rPr>
                <a:t>shingai.george@forwardkeys.com</a:t>
              </a:r>
              <a:endParaRPr lang="en-GB" sz="1000" dirty="0">
                <a:ea typeface="Franklin Gothic Book" charset="0"/>
                <a:cs typeface="Franklin Gothic Book" charset="0"/>
              </a:endParaRPr>
            </a:p>
          </p:txBody>
        </p:sp>
      </p:grpSp>
      <p:pic>
        <p:nvPicPr>
          <p:cNvPr id="24" name="Picture 23">
            <a:extLst>
              <a:ext uri="{FF2B5EF4-FFF2-40B4-BE49-F238E27FC236}">
                <a16:creationId xmlns:a16="http://schemas.microsoft.com/office/drawing/2014/main" id="{7220D167-154E-44EC-B956-221236CDB0B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0867" y="86278"/>
            <a:ext cx="576000" cy="576000"/>
          </a:xfrm>
          <a:prstGeom prst="rect">
            <a:avLst/>
          </a:prstGeom>
        </p:spPr>
      </p:pic>
      <p:sp>
        <p:nvSpPr>
          <p:cNvPr id="22" name="TextBox 21">
            <a:extLst>
              <a:ext uri="{FF2B5EF4-FFF2-40B4-BE49-F238E27FC236}">
                <a16:creationId xmlns:a16="http://schemas.microsoft.com/office/drawing/2014/main" id="{6CD213F5-3A49-4470-AA26-6F90694B9844}"/>
              </a:ext>
            </a:extLst>
          </p:cNvPr>
          <p:cNvSpPr txBox="1"/>
          <p:nvPr userDrawn="1"/>
        </p:nvSpPr>
        <p:spPr>
          <a:xfrm>
            <a:off x="1265627" y="4021762"/>
            <a:ext cx="1933866" cy="213585"/>
          </a:xfrm>
          <a:prstGeom prst="rect">
            <a:avLst/>
          </a:prstGeom>
          <a:noFill/>
        </p:spPr>
        <p:txBody>
          <a:bodyPr wrap="square" rtlCol="0">
            <a:spAutoFit/>
          </a:bodyPr>
          <a:lstStyle/>
          <a:p>
            <a:pPr algn="ctr"/>
            <a:r>
              <a:rPr lang="en-US" sz="788" dirty="0">
                <a:latin typeface="Arial" panose="020B0604020202020204" pitchFamily="34" charset="0"/>
                <a:cs typeface="Arial" panose="020B0604020202020204" pitchFamily="34" charset="0"/>
              </a:rPr>
              <a:t>Follow us!</a:t>
            </a:r>
            <a:endParaRPr lang="en-GB" sz="788" b="1" dirty="0">
              <a:latin typeface="Arial" panose="020B0604020202020204" pitchFamily="34" charset="0"/>
              <a:cs typeface="Arial" panose="020B0604020202020204" pitchFamily="34" charset="0"/>
            </a:endParaRPr>
          </a:p>
        </p:txBody>
      </p:sp>
      <p:grpSp>
        <p:nvGrpSpPr>
          <p:cNvPr id="30" name="Group 29">
            <a:extLst>
              <a:ext uri="{FF2B5EF4-FFF2-40B4-BE49-F238E27FC236}">
                <a16:creationId xmlns:a16="http://schemas.microsoft.com/office/drawing/2014/main" id="{C9F6D17E-10BD-4D6F-89EA-C85CB05A7E8A}"/>
              </a:ext>
            </a:extLst>
          </p:cNvPr>
          <p:cNvGrpSpPr/>
          <p:nvPr userDrawn="1"/>
        </p:nvGrpSpPr>
        <p:grpSpPr>
          <a:xfrm>
            <a:off x="1787313" y="4282235"/>
            <a:ext cx="889405" cy="162197"/>
            <a:chOff x="4289697" y="3718598"/>
            <a:chExt cx="947548" cy="172800"/>
          </a:xfrm>
        </p:grpSpPr>
        <p:pic>
          <p:nvPicPr>
            <p:cNvPr id="31" name="Picture 9">
              <a:extLst>
                <a:ext uri="{FF2B5EF4-FFF2-40B4-BE49-F238E27FC236}">
                  <a16:creationId xmlns:a16="http://schemas.microsoft.com/office/drawing/2014/main" id="{BB6B0368-B413-4F6A-8862-BA9E3BE3720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064445" y="3718598"/>
              <a:ext cx="172800" cy="172800"/>
            </a:xfrm>
            <a:prstGeom prst="rect">
              <a:avLst/>
            </a:prstGeom>
          </p:spPr>
        </p:pic>
        <p:pic>
          <p:nvPicPr>
            <p:cNvPr id="32" name="image21.png">
              <a:extLst>
                <a:ext uri="{FF2B5EF4-FFF2-40B4-BE49-F238E27FC236}">
                  <a16:creationId xmlns:a16="http://schemas.microsoft.com/office/drawing/2014/main" id="{82D7F538-F5E5-48F3-9F60-22364D16B84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547947" y="3718634"/>
              <a:ext cx="172728" cy="172728"/>
            </a:xfrm>
            <a:prstGeom prst="rect">
              <a:avLst/>
            </a:prstGeom>
            <a:ln w="12700" cap="flat">
              <a:noFill/>
              <a:miter lim="400000"/>
            </a:ln>
            <a:effectLst/>
          </p:spPr>
        </p:pic>
        <p:pic>
          <p:nvPicPr>
            <p:cNvPr id="33" name="image22.png">
              <a:extLst>
                <a:ext uri="{FF2B5EF4-FFF2-40B4-BE49-F238E27FC236}">
                  <a16:creationId xmlns:a16="http://schemas.microsoft.com/office/drawing/2014/main" id="{828DA8B6-A077-4B56-A351-7594C988260A}"/>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4806196" y="3718634"/>
              <a:ext cx="172728" cy="172728"/>
            </a:xfrm>
            <a:prstGeom prst="rect">
              <a:avLst/>
            </a:prstGeom>
            <a:ln w="12700" cap="flat">
              <a:noFill/>
              <a:miter lim="400000"/>
            </a:ln>
            <a:effectLst/>
          </p:spPr>
        </p:pic>
        <p:pic>
          <p:nvPicPr>
            <p:cNvPr id="34" name="image23.png">
              <a:extLst>
                <a:ext uri="{FF2B5EF4-FFF2-40B4-BE49-F238E27FC236}">
                  <a16:creationId xmlns:a16="http://schemas.microsoft.com/office/drawing/2014/main" id="{72CC4837-5E72-4165-847F-0DE6794EEC0F}"/>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4289697" y="3718634"/>
              <a:ext cx="172728" cy="172728"/>
            </a:xfrm>
            <a:prstGeom prst="rect">
              <a:avLst/>
            </a:prstGeom>
            <a:ln w="12700" cap="flat">
              <a:noFill/>
              <a:miter lim="400000"/>
            </a:ln>
            <a:effectLst/>
          </p:spPr>
        </p:pic>
      </p:grpSp>
    </p:spTree>
    <p:extLst>
      <p:ext uri="{BB962C8B-B14F-4D97-AF65-F5344CB8AC3E}">
        <p14:creationId xmlns:p14="http://schemas.microsoft.com/office/powerpoint/2010/main" val="175286241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Generic slide - Title and graph">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D68A0B6-C4A4-4608-8AE7-06CF5706559C}"/>
              </a:ext>
            </a:extLst>
          </p:cNvPr>
          <p:cNvSpPr/>
          <p:nvPr userDrawn="1"/>
        </p:nvSpPr>
        <p:spPr>
          <a:xfrm>
            <a:off x="350590" y="262945"/>
            <a:ext cx="81739" cy="46518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25" dirty="0">
              <a:solidFill>
                <a:srgbClr val="4472C4"/>
              </a:solidFill>
            </a:endParaRPr>
          </a:p>
        </p:txBody>
      </p:sp>
      <p:sp>
        <p:nvSpPr>
          <p:cNvPr id="2" name="Title 1">
            <a:extLst>
              <a:ext uri="{FF2B5EF4-FFF2-40B4-BE49-F238E27FC236}">
                <a16:creationId xmlns:a16="http://schemas.microsoft.com/office/drawing/2014/main" id="{E5B758C7-AB27-4FDA-81FB-4F3A36D8F561}"/>
              </a:ext>
            </a:extLst>
          </p:cNvPr>
          <p:cNvSpPr>
            <a:spLocks noGrp="1"/>
          </p:cNvSpPr>
          <p:nvPr>
            <p:ph type="title" hasCustomPrompt="1"/>
          </p:nvPr>
        </p:nvSpPr>
        <p:spPr>
          <a:xfrm>
            <a:off x="432330" y="257053"/>
            <a:ext cx="7761490" cy="277408"/>
          </a:xfrm>
        </p:spPr>
        <p:txBody>
          <a:bodyPr>
            <a:noAutofit/>
          </a:bodyPr>
          <a:lstStyle>
            <a:lvl1pPr>
              <a:defRPr sz="1600" b="1">
                <a:solidFill>
                  <a:schemeClr val="accent1"/>
                </a:solidFill>
              </a:defRPr>
            </a:lvl1pPr>
          </a:lstStyle>
          <a:p>
            <a:r>
              <a:rPr lang="en-US" dirty="0"/>
              <a:t>Title</a:t>
            </a:r>
            <a:endParaRPr lang="es-ES" dirty="0"/>
          </a:p>
        </p:txBody>
      </p:sp>
      <p:pic>
        <p:nvPicPr>
          <p:cNvPr id="39" name="Picture 26">
            <a:extLst>
              <a:ext uri="{FF2B5EF4-FFF2-40B4-BE49-F238E27FC236}">
                <a16:creationId xmlns:a16="http://schemas.microsoft.com/office/drawing/2014/main" id="{E856BAD8-1881-4E09-AEF7-FAD8E6F6BB2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454351" y="123561"/>
            <a:ext cx="571776" cy="571776"/>
          </a:xfrm>
          <a:prstGeom prst="rect">
            <a:avLst/>
          </a:prstGeom>
          <a:solidFill>
            <a:schemeClr val="bg1">
              <a:alpha val="31000"/>
            </a:schemeClr>
          </a:solidFill>
        </p:spPr>
      </p:pic>
      <p:sp>
        <p:nvSpPr>
          <p:cNvPr id="4" name="Text Placeholder 3">
            <a:extLst>
              <a:ext uri="{FF2B5EF4-FFF2-40B4-BE49-F238E27FC236}">
                <a16:creationId xmlns:a16="http://schemas.microsoft.com/office/drawing/2014/main" id="{7BF69C06-E9B7-DFB4-AA3D-8576C7F77E6A}"/>
              </a:ext>
            </a:extLst>
          </p:cNvPr>
          <p:cNvSpPr>
            <a:spLocks noGrp="1"/>
          </p:cNvSpPr>
          <p:nvPr>
            <p:ph type="body" sz="quarter" idx="13"/>
          </p:nvPr>
        </p:nvSpPr>
        <p:spPr>
          <a:xfrm>
            <a:off x="432329" y="534461"/>
            <a:ext cx="7761490" cy="235540"/>
          </a:xfrm>
        </p:spPr>
        <p:txBody>
          <a:bodyPr>
            <a:noAutofit/>
          </a:bodyPr>
          <a:lstStyle>
            <a:lvl1pPr marL="0" indent="0">
              <a:buNone/>
              <a:defRPr sz="1000" i="0">
                <a:solidFill>
                  <a:schemeClr val="tx1"/>
                </a:solidFill>
              </a:defRPr>
            </a:lvl1pPr>
            <a:lvl2pPr marL="257169" indent="0">
              <a:buNone/>
              <a:defRPr sz="1000" i="1"/>
            </a:lvl2pPr>
            <a:lvl3pPr marL="514337" indent="0">
              <a:buNone/>
              <a:defRPr sz="1000" i="1"/>
            </a:lvl3pPr>
            <a:lvl4pPr marL="771506" indent="0">
              <a:buNone/>
              <a:defRPr sz="1000" i="1"/>
            </a:lvl4pPr>
            <a:lvl5pPr marL="1028674" indent="0">
              <a:buNone/>
              <a:defRPr sz="1000" i="1"/>
            </a:lvl5pPr>
          </a:lstStyle>
          <a:p>
            <a:pPr lvl="0"/>
            <a:r>
              <a:rPr lang="en-US" dirty="0"/>
              <a:t>Click to edit Master text styles</a:t>
            </a:r>
          </a:p>
        </p:txBody>
      </p:sp>
      <p:grpSp>
        <p:nvGrpSpPr>
          <p:cNvPr id="3" name="Group 2">
            <a:extLst>
              <a:ext uri="{FF2B5EF4-FFF2-40B4-BE49-F238E27FC236}">
                <a16:creationId xmlns:a16="http://schemas.microsoft.com/office/drawing/2014/main" id="{571A69F2-6AA6-DD32-C0BC-95B0DA7CF461}"/>
              </a:ext>
            </a:extLst>
          </p:cNvPr>
          <p:cNvGrpSpPr/>
          <p:nvPr userDrawn="1"/>
        </p:nvGrpSpPr>
        <p:grpSpPr>
          <a:xfrm>
            <a:off x="270201" y="4837057"/>
            <a:ext cx="4335802" cy="162197"/>
            <a:chOff x="591934" y="4291269"/>
            <a:chExt cx="4335802" cy="162197"/>
          </a:xfrm>
        </p:grpSpPr>
        <p:sp>
          <p:nvSpPr>
            <p:cNvPr id="5" name="Espace réservé du pied de page 2">
              <a:extLst>
                <a:ext uri="{FF2B5EF4-FFF2-40B4-BE49-F238E27FC236}">
                  <a16:creationId xmlns:a16="http://schemas.microsoft.com/office/drawing/2014/main" id="{E92A324A-9136-A6BB-5CB5-B30FC2DAA730}"/>
                </a:ext>
              </a:extLst>
            </p:cNvPr>
            <p:cNvSpPr txBox="1">
              <a:spLocks/>
            </p:cNvSpPr>
            <p:nvPr userDrawn="1"/>
          </p:nvSpPr>
          <p:spPr>
            <a:xfrm>
              <a:off x="1386619" y="4307580"/>
              <a:ext cx="3541117" cy="129573"/>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b="0" i="0" dirty="0">
                  <a:latin typeface="+mn-lt"/>
                </a:rPr>
                <a:t>Check out the latest analysis at </a:t>
              </a:r>
              <a:r>
                <a:rPr lang="en-US" sz="800" b="1" i="0" dirty="0">
                  <a:latin typeface="+mn-lt"/>
                </a:rPr>
                <a:t>www.forwardkeys.com | </a:t>
              </a:r>
              <a:r>
                <a:rPr lang="en-GB" sz="800" b="1" i="0" dirty="0">
                  <a:latin typeface="+mn-lt"/>
                </a:rPr>
                <a:t>#ForwardKeys</a:t>
              </a:r>
              <a:endParaRPr lang="en-US" sz="800" b="1" i="0" dirty="0">
                <a:latin typeface="+mn-lt"/>
              </a:endParaRPr>
            </a:p>
          </p:txBody>
        </p:sp>
        <p:grpSp>
          <p:nvGrpSpPr>
            <p:cNvPr id="6" name="Group 5">
              <a:extLst>
                <a:ext uri="{FF2B5EF4-FFF2-40B4-BE49-F238E27FC236}">
                  <a16:creationId xmlns:a16="http://schemas.microsoft.com/office/drawing/2014/main" id="{74203D6A-CA29-212E-1E0B-D43982CD19BF}"/>
                </a:ext>
              </a:extLst>
            </p:cNvPr>
            <p:cNvGrpSpPr/>
            <p:nvPr userDrawn="1"/>
          </p:nvGrpSpPr>
          <p:grpSpPr>
            <a:xfrm>
              <a:off x="591934" y="4291269"/>
              <a:ext cx="768825" cy="162197"/>
              <a:chOff x="4289697" y="3718598"/>
              <a:chExt cx="819084" cy="172800"/>
            </a:xfrm>
          </p:grpSpPr>
          <p:pic>
            <p:nvPicPr>
              <p:cNvPr id="7" name="Picture 9">
                <a:extLst>
                  <a:ext uri="{FF2B5EF4-FFF2-40B4-BE49-F238E27FC236}">
                    <a16:creationId xmlns:a16="http://schemas.microsoft.com/office/drawing/2014/main" id="{9886EE22-0CA2-A531-5A85-2CEF4AB2F87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35981" y="3718598"/>
                <a:ext cx="172800" cy="172800"/>
              </a:xfrm>
              <a:prstGeom prst="rect">
                <a:avLst/>
              </a:prstGeom>
            </p:spPr>
          </p:pic>
          <p:pic>
            <p:nvPicPr>
              <p:cNvPr id="18" name="image21.png">
                <a:extLst>
                  <a:ext uri="{FF2B5EF4-FFF2-40B4-BE49-F238E27FC236}">
                    <a16:creationId xmlns:a16="http://schemas.microsoft.com/office/drawing/2014/main" id="{CAFD5740-A439-A535-044A-2FA659F69768}"/>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505125" y="3718634"/>
                <a:ext cx="172728" cy="172728"/>
              </a:xfrm>
              <a:prstGeom prst="rect">
                <a:avLst/>
              </a:prstGeom>
              <a:ln w="12700" cap="flat">
                <a:noFill/>
                <a:miter lim="400000"/>
              </a:ln>
              <a:effectLst/>
            </p:spPr>
          </p:pic>
          <p:pic>
            <p:nvPicPr>
              <p:cNvPr id="19" name="image22.png">
                <a:extLst>
                  <a:ext uri="{FF2B5EF4-FFF2-40B4-BE49-F238E27FC236}">
                    <a16:creationId xmlns:a16="http://schemas.microsoft.com/office/drawing/2014/main" id="{BE90BF6B-7403-428B-5DF0-5A00CEC1AE40}"/>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720553" y="3718634"/>
                <a:ext cx="172728" cy="172728"/>
              </a:xfrm>
              <a:prstGeom prst="rect">
                <a:avLst/>
              </a:prstGeom>
              <a:ln w="12700" cap="flat">
                <a:noFill/>
                <a:miter lim="400000"/>
              </a:ln>
              <a:effectLst/>
            </p:spPr>
          </p:pic>
          <p:pic>
            <p:nvPicPr>
              <p:cNvPr id="20" name="image23.png">
                <a:extLst>
                  <a:ext uri="{FF2B5EF4-FFF2-40B4-BE49-F238E27FC236}">
                    <a16:creationId xmlns:a16="http://schemas.microsoft.com/office/drawing/2014/main" id="{28429035-21B1-508A-A142-18D952D905A8}"/>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289697" y="3718634"/>
                <a:ext cx="172728" cy="172728"/>
              </a:xfrm>
              <a:prstGeom prst="rect">
                <a:avLst/>
              </a:prstGeom>
              <a:ln w="12700" cap="flat">
                <a:noFill/>
                <a:miter lim="400000"/>
              </a:ln>
              <a:effectLst/>
            </p:spPr>
          </p:pic>
        </p:grpSp>
      </p:grpSp>
      <p:sp>
        <p:nvSpPr>
          <p:cNvPr id="21" name="TextBox 20">
            <a:extLst>
              <a:ext uri="{FF2B5EF4-FFF2-40B4-BE49-F238E27FC236}">
                <a16:creationId xmlns:a16="http://schemas.microsoft.com/office/drawing/2014/main" id="{3DA50CA9-FFF1-2F8A-6B1A-D01620939482}"/>
              </a:ext>
            </a:extLst>
          </p:cNvPr>
          <p:cNvSpPr txBox="1"/>
          <p:nvPr userDrawn="1"/>
        </p:nvSpPr>
        <p:spPr>
          <a:xfrm>
            <a:off x="8603829" y="4818128"/>
            <a:ext cx="386687" cy="200055"/>
          </a:xfrm>
          <a:prstGeom prst="rect">
            <a:avLst/>
          </a:prstGeom>
          <a:noFill/>
        </p:spPr>
        <p:txBody>
          <a:bodyPr wrap="square" rtlCol="0">
            <a:spAutoFit/>
          </a:bodyPr>
          <a:lstStyle/>
          <a:p>
            <a:pPr algn="ctr"/>
            <a:fld id="{44D0CFAF-5E45-44D3-8AAA-6BC893BDD272}" type="slidenum">
              <a:rPr lang="en-GB" sz="700" smtClean="0"/>
              <a:pPr algn="ctr"/>
              <a:t>‹#›</a:t>
            </a:fld>
            <a:endParaRPr lang="en-GB" sz="700" dirty="0"/>
          </a:p>
        </p:txBody>
      </p:sp>
      <p:sp>
        <p:nvSpPr>
          <p:cNvPr id="22" name="Espace réservé du pied de page 2">
            <a:extLst>
              <a:ext uri="{FF2B5EF4-FFF2-40B4-BE49-F238E27FC236}">
                <a16:creationId xmlns:a16="http://schemas.microsoft.com/office/drawing/2014/main" id="{8347166F-7241-B58C-882D-EBFF1969E4B7}"/>
              </a:ext>
            </a:extLst>
          </p:cNvPr>
          <p:cNvSpPr txBox="1">
            <a:spLocks/>
          </p:cNvSpPr>
          <p:nvPr userDrawn="1"/>
        </p:nvSpPr>
        <p:spPr>
          <a:xfrm>
            <a:off x="6478136" y="4819328"/>
            <a:ext cx="2193453" cy="197655"/>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00" i="1" dirty="0">
                <a:latin typeface="+mn-lt"/>
              </a:rPr>
              <a:t>©</a:t>
            </a:r>
            <a:r>
              <a:rPr lang="en-GB" sz="600" i="1" dirty="0">
                <a:latin typeface="+mn-lt"/>
              </a:rPr>
              <a:t> ForwardKeys</a:t>
            </a:r>
            <a:r>
              <a:rPr lang="en-US" sz="600" i="1" dirty="0">
                <a:latin typeface="+mn-lt"/>
              </a:rPr>
              <a:t>, 2023. All Rights Reserved.</a:t>
            </a:r>
          </a:p>
        </p:txBody>
      </p:sp>
    </p:spTree>
    <p:extLst>
      <p:ext uri="{BB962C8B-B14F-4D97-AF65-F5344CB8AC3E}">
        <p14:creationId xmlns:p14="http://schemas.microsoft.com/office/powerpoint/2010/main" val="246174208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2" name="TextBox 27">
            <a:extLst>
              <a:ext uri="{FF2B5EF4-FFF2-40B4-BE49-F238E27FC236}">
                <a16:creationId xmlns:a16="http://schemas.microsoft.com/office/drawing/2014/main" id="{90D6F926-8712-47D6-B763-7A74AF2DBAB9}"/>
              </a:ext>
            </a:extLst>
          </p:cNvPr>
          <p:cNvSpPr txBox="1"/>
          <p:nvPr userDrawn="1"/>
        </p:nvSpPr>
        <p:spPr>
          <a:xfrm>
            <a:off x="419917" y="327751"/>
            <a:ext cx="8032920" cy="307777"/>
          </a:xfrm>
          <a:prstGeom prst="rect">
            <a:avLst/>
          </a:prstGeom>
          <a:noFill/>
        </p:spPr>
        <p:txBody>
          <a:bodyPr wrap="square" rtlCol="0">
            <a:spAutoFit/>
          </a:bodyPr>
          <a:lstStyle/>
          <a:p>
            <a:pPr defTabSz="342892">
              <a:defRPr/>
            </a:pPr>
            <a:r>
              <a:rPr lang="en-GB" sz="1400" b="1" dirty="0">
                <a:solidFill>
                  <a:srgbClr val="319CDD"/>
                </a:solidFill>
                <a:latin typeface="Arial" charset="0"/>
                <a:ea typeface="Arial" charset="0"/>
                <a:cs typeface="Arial" charset="0"/>
              </a:rPr>
              <a:t>FORWARDKEYS DATA CAPTURES AND REFLECTS THE ENTIRE TRAVELLER JOURNEY</a:t>
            </a:r>
          </a:p>
        </p:txBody>
      </p:sp>
      <p:sp>
        <p:nvSpPr>
          <p:cNvPr id="32" name="Rectangle 31">
            <a:extLst>
              <a:ext uri="{FF2B5EF4-FFF2-40B4-BE49-F238E27FC236}">
                <a16:creationId xmlns:a16="http://schemas.microsoft.com/office/drawing/2014/main" id="{ECF3B7C6-FF66-41DC-9628-16C84368CDCE}"/>
              </a:ext>
            </a:extLst>
          </p:cNvPr>
          <p:cNvSpPr/>
          <p:nvPr userDrawn="1"/>
        </p:nvSpPr>
        <p:spPr>
          <a:xfrm>
            <a:off x="350590" y="262945"/>
            <a:ext cx="81739" cy="46518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25" dirty="0">
              <a:solidFill>
                <a:srgbClr val="4472C4"/>
              </a:solidFill>
            </a:endParaRPr>
          </a:p>
        </p:txBody>
      </p:sp>
      <p:cxnSp>
        <p:nvCxnSpPr>
          <p:cNvPr id="108" name="Conector recto 17">
            <a:extLst>
              <a:ext uri="{FF2B5EF4-FFF2-40B4-BE49-F238E27FC236}">
                <a16:creationId xmlns:a16="http://schemas.microsoft.com/office/drawing/2014/main" id="{F819C637-B8DA-4F55-B622-1B4DA375AC3B}"/>
              </a:ext>
            </a:extLst>
          </p:cNvPr>
          <p:cNvCxnSpPr>
            <a:cxnSpLocks/>
          </p:cNvCxnSpPr>
          <p:nvPr userDrawn="1"/>
        </p:nvCxnSpPr>
        <p:spPr>
          <a:xfrm>
            <a:off x="266353" y="2478593"/>
            <a:ext cx="8546172" cy="0"/>
          </a:xfrm>
          <a:prstGeom prst="line">
            <a:avLst/>
          </a:prstGeom>
          <a:noFill/>
          <a:ln w="25400" cap="rnd" cmpd="sng" algn="ctr">
            <a:gradFill flip="none" rotWithShape="1">
              <a:gsLst>
                <a:gs pos="0">
                  <a:srgbClr val="319CDD"/>
                </a:gs>
                <a:gs pos="93000">
                  <a:schemeClr val="accent2"/>
                </a:gs>
                <a:gs pos="100000">
                  <a:schemeClr val="accent3"/>
                </a:gs>
                <a:gs pos="14000">
                  <a:srgbClr val="63C0ED"/>
                </a:gs>
                <a:gs pos="23000">
                  <a:srgbClr val="E9682B"/>
                </a:gs>
              </a:gsLst>
              <a:lin ang="0" scaled="1"/>
              <a:tileRect/>
            </a:gradFill>
            <a:prstDash val="solid"/>
            <a:miter lim="800000"/>
          </a:ln>
          <a:effectLst/>
        </p:spPr>
      </p:cxnSp>
      <p:sp>
        <p:nvSpPr>
          <p:cNvPr id="109" name="TextBox 108">
            <a:extLst>
              <a:ext uri="{FF2B5EF4-FFF2-40B4-BE49-F238E27FC236}">
                <a16:creationId xmlns:a16="http://schemas.microsoft.com/office/drawing/2014/main" id="{02E0C1B2-5AEF-40B5-9B26-6F36B6CEAD2A}"/>
              </a:ext>
            </a:extLst>
          </p:cNvPr>
          <p:cNvSpPr txBox="1"/>
          <p:nvPr userDrawn="1"/>
        </p:nvSpPr>
        <p:spPr>
          <a:xfrm>
            <a:off x="448235" y="3285934"/>
            <a:ext cx="1420389" cy="276999"/>
          </a:xfrm>
          <a:prstGeom prst="rect">
            <a:avLst/>
          </a:prstGeom>
          <a:noFill/>
        </p:spPr>
        <p:txBody>
          <a:bodyPr wrap="square" rtlCol="0">
            <a:spAutoFit/>
          </a:bodyPr>
          <a:lstStyle/>
          <a:p>
            <a:pPr algn="ctr" defTabSz="914354"/>
            <a:r>
              <a:rPr lang="en-GB" sz="1200" b="1" dirty="0">
                <a:solidFill>
                  <a:srgbClr val="000000"/>
                </a:solidFill>
                <a:latin typeface="Arial" panose="020B0604020202020204" pitchFamily="34" charset="0"/>
                <a:cs typeface="Arial" panose="020B0604020202020204" pitchFamily="34" charset="0"/>
              </a:rPr>
              <a:t>Seat Capacity </a:t>
            </a:r>
          </a:p>
        </p:txBody>
      </p:sp>
      <p:sp>
        <p:nvSpPr>
          <p:cNvPr id="110" name="Elipse 18">
            <a:extLst>
              <a:ext uri="{FF2B5EF4-FFF2-40B4-BE49-F238E27FC236}">
                <a16:creationId xmlns:a16="http://schemas.microsoft.com/office/drawing/2014/main" id="{FCFE405B-9488-4951-A82A-2D78AA8E0402}"/>
              </a:ext>
            </a:extLst>
          </p:cNvPr>
          <p:cNvSpPr/>
          <p:nvPr userDrawn="1"/>
        </p:nvSpPr>
        <p:spPr>
          <a:xfrm>
            <a:off x="638826" y="2334398"/>
            <a:ext cx="1035715" cy="270620"/>
          </a:xfrm>
          <a:prstGeom prst="roundRect">
            <a:avLst/>
          </a:prstGeom>
          <a:solidFill>
            <a:srgbClr val="319CDD"/>
          </a:solidFill>
          <a:ln w="28575" cap="flat" cmpd="sng" algn="ctr">
            <a:solidFill>
              <a:srgbClr val="319CDD"/>
            </a:solidFill>
            <a:prstDash val="solid"/>
            <a:miter lim="800000"/>
          </a:ln>
          <a:effectLst/>
        </p:spPr>
        <p:txBody>
          <a:bodyPr rtlCol="0" anchor="ctr"/>
          <a:lstStyle/>
          <a:p>
            <a:pPr algn="ctr" defTabSz="914354">
              <a:defRPr/>
            </a:pPr>
            <a:endParaRPr lang="en-US" sz="1200" kern="0" dirty="0">
              <a:solidFill>
                <a:srgbClr val="FFFFFF"/>
              </a:solidFill>
              <a:latin typeface="Arial"/>
            </a:endParaRPr>
          </a:p>
        </p:txBody>
      </p:sp>
      <p:grpSp>
        <p:nvGrpSpPr>
          <p:cNvPr id="111" name="Grupo 43">
            <a:extLst>
              <a:ext uri="{FF2B5EF4-FFF2-40B4-BE49-F238E27FC236}">
                <a16:creationId xmlns:a16="http://schemas.microsoft.com/office/drawing/2014/main" id="{A548F29D-16C9-4BD8-A73B-2702391C2D03}"/>
              </a:ext>
            </a:extLst>
          </p:cNvPr>
          <p:cNvGrpSpPr/>
          <p:nvPr userDrawn="1"/>
        </p:nvGrpSpPr>
        <p:grpSpPr>
          <a:xfrm>
            <a:off x="900143" y="1478499"/>
            <a:ext cx="432333" cy="487304"/>
            <a:chOff x="8178466" y="4367124"/>
            <a:chExt cx="473415" cy="533609"/>
          </a:xfrm>
        </p:grpSpPr>
        <p:pic>
          <p:nvPicPr>
            <p:cNvPr id="112" name="Gráfico 41">
              <a:extLst>
                <a:ext uri="{FF2B5EF4-FFF2-40B4-BE49-F238E27FC236}">
                  <a16:creationId xmlns:a16="http://schemas.microsoft.com/office/drawing/2014/main" id="{98B5195E-A099-4C40-A947-28A82E60F2E8}"/>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31119"/>
            <a:stretch/>
          </p:blipFill>
          <p:spPr>
            <a:xfrm rot="1517050">
              <a:off x="8178466" y="4574643"/>
              <a:ext cx="473415" cy="326090"/>
            </a:xfrm>
            <a:prstGeom prst="rect">
              <a:avLst/>
            </a:prstGeom>
          </p:spPr>
        </p:pic>
        <p:pic>
          <p:nvPicPr>
            <p:cNvPr id="113" name="Gráfico 42">
              <a:extLst>
                <a:ext uri="{FF2B5EF4-FFF2-40B4-BE49-F238E27FC236}">
                  <a16:creationId xmlns:a16="http://schemas.microsoft.com/office/drawing/2014/main" id="{232114D7-7A46-46FC-9399-0DE4837B8987}"/>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31119"/>
            <a:stretch/>
          </p:blipFill>
          <p:spPr>
            <a:xfrm rot="1517050">
              <a:off x="8213260" y="4367124"/>
              <a:ext cx="362989" cy="250028"/>
            </a:xfrm>
            <a:prstGeom prst="rect">
              <a:avLst/>
            </a:prstGeom>
          </p:spPr>
        </p:pic>
      </p:grpSp>
      <p:cxnSp>
        <p:nvCxnSpPr>
          <p:cNvPr id="114" name="Conector recto 46">
            <a:extLst>
              <a:ext uri="{FF2B5EF4-FFF2-40B4-BE49-F238E27FC236}">
                <a16:creationId xmlns:a16="http://schemas.microsoft.com/office/drawing/2014/main" id="{6F5CB162-4225-4978-84D0-02A5CEC6136F}"/>
              </a:ext>
            </a:extLst>
          </p:cNvPr>
          <p:cNvCxnSpPr>
            <a:cxnSpLocks/>
          </p:cNvCxnSpPr>
          <p:nvPr userDrawn="1"/>
        </p:nvCxnSpPr>
        <p:spPr>
          <a:xfrm>
            <a:off x="1160382" y="2605711"/>
            <a:ext cx="0" cy="670329"/>
          </a:xfrm>
          <a:prstGeom prst="line">
            <a:avLst/>
          </a:prstGeom>
          <a:noFill/>
          <a:ln w="22225" cap="flat" cmpd="sng" algn="ctr">
            <a:solidFill>
              <a:srgbClr val="319CDD"/>
            </a:solidFill>
            <a:prstDash val="sysDot"/>
            <a:miter lim="800000"/>
          </a:ln>
          <a:effectLst/>
        </p:spPr>
      </p:cxnSp>
      <p:sp>
        <p:nvSpPr>
          <p:cNvPr id="115" name="Rectángulo 15">
            <a:extLst>
              <a:ext uri="{FF2B5EF4-FFF2-40B4-BE49-F238E27FC236}">
                <a16:creationId xmlns:a16="http://schemas.microsoft.com/office/drawing/2014/main" id="{2549087F-1CE7-45DA-9CA6-6D804B533E25}"/>
              </a:ext>
            </a:extLst>
          </p:cNvPr>
          <p:cNvSpPr/>
          <p:nvPr userDrawn="1"/>
        </p:nvSpPr>
        <p:spPr>
          <a:xfrm>
            <a:off x="795021" y="2326436"/>
            <a:ext cx="699230" cy="276999"/>
          </a:xfrm>
          <a:prstGeom prst="rect">
            <a:avLst/>
          </a:prstGeom>
        </p:spPr>
        <p:txBody>
          <a:bodyPr wrap="none">
            <a:spAutoFit/>
          </a:bodyPr>
          <a:lstStyle/>
          <a:p>
            <a:pPr defTabSz="914354"/>
            <a:r>
              <a:rPr lang="en-GB" sz="1200" b="1" dirty="0">
                <a:solidFill>
                  <a:srgbClr val="FFFFFF"/>
                </a:solidFill>
                <a:latin typeface="Arial" panose="020B0604020202020204" pitchFamily="34" charset="0"/>
                <a:cs typeface="Arial" panose="020B0604020202020204" pitchFamily="34" charset="0"/>
              </a:rPr>
              <a:t>Supply</a:t>
            </a:r>
            <a:endParaRPr lang="en-US" sz="1200" b="1" dirty="0">
              <a:solidFill>
                <a:srgbClr val="FFFFFF"/>
              </a:solidFill>
              <a:latin typeface="Arial"/>
            </a:endParaRPr>
          </a:p>
        </p:txBody>
      </p:sp>
      <p:grpSp>
        <p:nvGrpSpPr>
          <p:cNvPr id="116" name="Group 115">
            <a:extLst>
              <a:ext uri="{FF2B5EF4-FFF2-40B4-BE49-F238E27FC236}">
                <a16:creationId xmlns:a16="http://schemas.microsoft.com/office/drawing/2014/main" id="{2AF8FB41-9B1D-4BBE-8201-E6B56CBBBCB3}"/>
              </a:ext>
            </a:extLst>
          </p:cNvPr>
          <p:cNvGrpSpPr/>
          <p:nvPr userDrawn="1"/>
        </p:nvGrpSpPr>
        <p:grpSpPr>
          <a:xfrm>
            <a:off x="2100442" y="2322010"/>
            <a:ext cx="6352395" cy="291138"/>
            <a:chOff x="3813530" y="439126"/>
            <a:chExt cx="3915291" cy="281441"/>
          </a:xfrm>
        </p:grpSpPr>
        <p:sp>
          <p:nvSpPr>
            <p:cNvPr id="117" name="Elipse 19">
              <a:extLst>
                <a:ext uri="{FF2B5EF4-FFF2-40B4-BE49-F238E27FC236}">
                  <a16:creationId xmlns:a16="http://schemas.microsoft.com/office/drawing/2014/main" id="{E5636090-9C10-44DD-8636-61EF39088408}"/>
                </a:ext>
              </a:extLst>
            </p:cNvPr>
            <p:cNvSpPr/>
            <p:nvPr/>
          </p:nvSpPr>
          <p:spPr>
            <a:xfrm>
              <a:off x="3813530" y="457767"/>
              <a:ext cx="3915291" cy="262800"/>
            </a:xfrm>
            <a:prstGeom prst="roundRect">
              <a:avLst/>
            </a:prstGeom>
            <a:solidFill>
              <a:srgbClr val="E96729"/>
            </a:solidFill>
            <a:ln w="28575" cap="flat" cmpd="sng" algn="ctr">
              <a:solidFill>
                <a:srgbClr val="E9682B"/>
              </a:solidFill>
              <a:prstDash val="solid"/>
              <a:miter lim="800000"/>
            </a:ln>
            <a:effectLst/>
          </p:spPr>
          <p:txBody>
            <a:bodyPr rtlCol="0" anchor="ctr"/>
            <a:lstStyle/>
            <a:p>
              <a:pPr algn="ctr" defTabSz="914354">
                <a:defRPr/>
              </a:pPr>
              <a:endParaRPr lang="en-US" sz="1200" kern="0" dirty="0">
                <a:solidFill>
                  <a:srgbClr val="FFFFFF"/>
                </a:solidFill>
                <a:latin typeface="Arial"/>
              </a:endParaRPr>
            </a:p>
          </p:txBody>
        </p:sp>
        <p:sp>
          <p:nvSpPr>
            <p:cNvPr id="118" name="Rectángulo 15">
              <a:extLst>
                <a:ext uri="{FF2B5EF4-FFF2-40B4-BE49-F238E27FC236}">
                  <a16:creationId xmlns:a16="http://schemas.microsoft.com/office/drawing/2014/main" id="{A9E17E4D-4156-4722-8D6A-40427AD45138}"/>
                </a:ext>
              </a:extLst>
            </p:cNvPr>
            <p:cNvSpPr/>
            <p:nvPr/>
          </p:nvSpPr>
          <p:spPr>
            <a:xfrm>
              <a:off x="4764234" y="439126"/>
              <a:ext cx="1955866" cy="267773"/>
            </a:xfrm>
            <a:prstGeom prst="rect">
              <a:avLst/>
            </a:prstGeom>
          </p:spPr>
          <p:txBody>
            <a:bodyPr wrap="square">
              <a:spAutoFit/>
            </a:bodyPr>
            <a:lstStyle/>
            <a:p>
              <a:pPr algn="ctr" defTabSz="914354">
                <a:defRPr/>
              </a:pPr>
              <a:r>
                <a:rPr lang="en-GB" sz="1200" b="1" kern="0" dirty="0">
                  <a:solidFill>
                    <a:srgbClr val="FFFFFF"/>
                  </a:solidFill>
                  <a:latin typeface="Arial" panose="020B0604020202020204" pitchFamily="34" charset="0"/>
                  <a:cs typeface="Arial" panose="020B0604020202020204" pitchFamily="34" charset="0"/>
                </a:rPr>
                <a:t>Demand</a:t>
              </a:r>
              <a:endParaRPr lang="en-US" sz="1200" b="1" kern="0" dirty="0">
                <a:solidFill>
                  <a:srgbClr val="FFFFFF"/>
                </a:solidFill>
                <a:latin typeface="Arial"/>
              </a:endParaRPr>
            </a:p>
          </p:txBody>
        </p:sp>
      </p:grpSp>
      <p:sp>
        <p:nvSpPr>
          <p:cNvPr id="119" name="TextBox 118">
            <a:extLst>
              <a:ext uri="{FF2B5EF4-FFF2-40B4-BE49-F238E27FC236}">
                <a16:creationId xmlns:a16="http://schemas.microsoft.com/office/drawing/2014/main" id="{545BEFC7-7834-4A3A-9DAC-0125C8F2554D}"/>
              </a:ext>
            </a:extLst>
          </p:cNvPr>
          <p:cNvSpPr txBox="1"/>
          <p:nvPr userDrawn="1"/>
        </p:nvSpPr>
        <p:spPr>
          <a:xfrm>
            <a:off x="600901" y="2023976"/>
            <a:ext cx="1087329" cy="286544"/>
          </a:xfrm>
          <a:prstGeom prst="rect">
            <a:avLst/>
          </a:prstGeom>
          <a:noFill/>
        </p:spPr>
        <p:txBody>
          <a:bodyPr wrap="square" rtlCol="0">
            <a:spAutoFit/>
          </a:bodyPr>
          <a:lstStyle/>
          <a:p>
            <a:pPr algn="ctr" defTabSz="914354"/>
            <a:r>
              <a:rPr lang="en-GB" sz="1200" b="1" dirty="0">
                <a:solidFill>
                  <a:srgbClr val="000000"/>
                </a:solidFill>
                <a:latin typeface="Arial" panose="020B0604020202020204" pitchFamily="34" charset="0"/>
                <a:cs typeface="Arial" panose="020B0604020202020204" pitchFamily="34" charset="0"/>
              </a:rPr>
              <a:t>Schedules</a:t>
            </a:r>
          </a:p>
        </p:txBody>
      </p:sp>
      <p:sp>
        <p:nvSpPr>
          <p:cNvPr id="121" name="Rectángulo 1">
            <a:extLst>
              <a:ext uri="{FF2B5EF4-FFF2-40B4-BE49-F238E27FC236}">
                <a16:creationId xmlns:a16="http://schemas.microsoft.com/office/drawing/2014/main" id="{F9D1EC33-6A3A-42AE-90AC-283F4B3FACD7}"/>
              </a:ext>
            </a:extLst>
          </p:cNvPr>
          <p:cNvSpPr/>
          <p:nvPr userDrawn="1"/>
        </p:nvSpPr>
        <p:spPr>
          <a:xfrm>
            <a:off x="7601360" y="2029705"/>
            <a:ext cx="663964"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Future</a:t>
            </a:r>
            <a:endParaRPr lang="en-US" sz="1200" b="1" dirty="0">
              <a:solidFill>
                <a:srgbClr val="000000"/>
              </a:solidFill>
              <a:latin typeface="Arial"/>
            </a:endParaRPr>
          </a:p>
        </p:txBody>
      </p:sp>
      <p:pic>
        <p:nvPicPr>
          <p:cNvPr id="122" name="Gráfico 32">
            <a:extLst>
              <a:ext uri="{FF2B5EF4-FFF2-40B4-BE49-F238E27FC236}">
                <a16:creationId xmlns:a16="http://schemas.microsoft.com/office/drawing/2014/main" id="{18DE80A7-5FA3-4C2B-BA0C-2918B351E321}"/>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789256" y="1536818"/>
            <a:ext cx="372405" cy="372405"/>
          </a:xfrm>
          <a:prstGeom prst="rect">
            <a:avLst/>
          </a:prstGeom>
        </p:spPr>
      </p:pic>
      <p:sp>
        <p:nvSpPr>
          <p:cNvPr id="123" name="Rectángulo 2">
            <a:extLst>
              <a:ext uri="{FF2B5EF4-FFF2-40B4-BE49-F238E27FC236}">
                <a16:creationId xmlns:a16="http://schemas.microsoft.com/office/drawing/2014/main" id="{ABAC47A8-C78B-4D62-8908-420FA3D969C9}"/>
              </a:ext>
            </a:extLst>
          </p:cNvPr>
          <p:cNvSpPr/>
          <p:nvPr userDrawn="1"/>
        </p:nvSpPr>
        <p:spPr>
          <a:xfrm>
            <a:off x="6353034" y="2025506"/>
            <a:ext cx="902811"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Departing</a:t>
            </a:r>
            <a:endParaRPr lang="en-US" sz="1200" b="1" dirty="0">
              <a:solidFill>
                <a:srgbClr val="000000"/>
              </a:solidFill>
              <a:latin typeface="Arial"/>
            </a:endParaRPr>
          </a:p>
        </p:txBody>
      </p:sp>
      <p:sp>
        <p:nvSpPr>
          <p:cNvPr id="124" name="Rectángulo 6">
            <a:extLst>
              <a:ext uri="{FF2B5EF4-FFF2-40B4-BE49-F238E27FC236}">
                <a16:creationId xmlns:a16="http://schemas.microsoft.com/office/drawing/2014/main" id="{2A8D0A65-3102-42FA-9091-020ABDE628AF}"/>
              </a:ext>
            </a:extLst>
          </p:cNvPr>
          <p:cNvSpPr/>
          <p:nvPr userDrawn="1"/>
        </p:nvSpPr>
        <p:spPr>
          <a:xfrm>
            <a:off x="5475639" y="2025506"/>
            <a:ext cx="740908"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Staying</a:t>
            </a:r>
            <a:endParaRPr lang="en-US" sz="1200" b="1" dirty="0">
              <a:solidFill>
                <a:srgbClr val="000000"/>
              </a:solidFill>
              <a:latin typeface="Arial"/>
            </a:endParaRPr>
          </a:p>
        </p:txBody>
      </p:sp>
      <p:sp>
        <p:nvSpPr>
          <p:cNvPr id="125" name="Rectángulo 13">
            <a:extLst>
              <a:ext uri="{FF2B5EF4-FFF2-40B4-BE49-F238E27FC236}">
                <a16:creationId xmlns:a16="http://schemas.microsoft.com/office/drawing/2014/main" id="{34423CCE-550D-4A42-991D-F6A9C03080D1}"/>
              </a:ext>
            </a:extLst>
          </p:cNvPr>
          <p:cNvSpPr/>
          <p:nvPr userDrawn="1"/>
        </p:nvSpPr>
        <p:spPr>
          <a:xfrm>
            <a:off x="4380195" y="2025506"/>
            <a:ext cx="774571"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Arriving</a:t>
            </a:r>
            <a:endParaRPr lang="en-US" sz="1200" b="1" dirty="0">
              <a:solidFill>
                <a:srgbClr val="000000"/>
              </a:solidFill>
              <a:latin typeface="Arial"/>
            </a:endParaRPr>
          </a:p>
        </p:txBody>
      </p:sp>
      <p:sp>
        <p:nvSpPr>
          <p:cNvPr id="126" name="Rectángulo 14">
            <a:extLst>
              <a:ext uri="{FF2B5EF4-FFF2-40B4-BE49-F238E27FC236}">
                <a16:creationId xmlns:a16="http://schemas.microsoft.com/office/drawing/2014/main" id="{BCAC1ACB-BC0D-476F-A4BF-BC09EC17B736}"/>
              </a:ext>
            </a:extLst>
          </p:cNvPr>
          <p:cNvSpPr/>
          <p:nvPr userDrawn="1"/>
        </p:nvSpPr>
        <p:spPr>
          <a:xfrm>
            <a:off x="3331063" y="2022965"/>
            <a:ext cx="801823"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Booking</a:t>
            </a:r>
            <a:endParaRPr lang="en-US" sz="1200" b="1" dirty="0">
              <a:solidFill>
                <a:srgbClr val="000000"/>
              </a:solidFill>
              <a:latin typeface="Arial"/>
            </a:endParaRPr>
          </a:p>
        </p:txBody>
      </p:sp>
      <p:pic>
        <p:nvPicPr>
          <p:cNvPr id="127" name="Gráfico 30">
            <a:extLst>
              <a:ext uri="{FF2B5EF4-FFF2-40B4-BE49-F238E27FC236}">
                <a16:creationId xmlns:a16="http://schemas.microsoft.com/office/drawing/2014/main" id="{0D571CB0-0E2E-4872-BED0-4BBAC9AD3FF7}"/>
              </a:ext>
            </a:extLst>
          </p:cNvPr>
          <p:cNvPicPr>
            <a:picLocks noChangeAspect="1"/>
          </p:cNvPicPr>
          <p:nvPr userDrawn="1"/>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661373" y="1457547"/>
            <a:ext cx="466273" cy="466273"/>
          </a:xfrm>
          <a:prstGeom prst="rect">
            <a:avLst/>
          </a:prstGeom>
        </p:spPr>
      </p:pic>
      <p:pic>
        <p:nvPicPr>
          <p:cNvPr id="128" name="Gráfico 36">
            <a:extLst>
              <a:ext uri="{FF2B5EF4-FFF2-40B4-BE49-F238E27FC236}">
                <a16:creationId xmlns:a16="http://schemas.microsoft.com/office/drawing/2014/main" id="{478B46B0-6571-4A44-9081-5DEC5239075D}"/>
              </a:ext>
            </a:extLst>
          </p:cNvPr>
          <p:cNvPicPr>
            <a:picLocks noChangeAspect="1"/>
          </p:cNvPicPr>
          <p:nvPr userDrawn="1"/>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3087735" flipH="1">
            <a:off x="3553170" y="1464437"/>
            <a:ext cx="466273" cy="466273"/>
          </a:xfrm>
          <a:prstGeom prst="rect">
            <a:avLst/>
          </a:prstGeom>
        </p:spPr>
      </p:pic>
      <p:pic>
        <p:nvPicPr>
          <p:cNvPr id="129" name="Gráfico 37">
            <a:extLst>
              <a:ext uri="{FF2B5EF4-FFF2-40B4-BE49-F238E27FC236}">
                <a16:creationId xmlns:a16="http://schemas.microsoft.com/office/drawing/2014/main" id="{B9C6EE7E-DB6E-4DD1-95C4-9B3A07E344BD}"/>
              </a:ext>
            </a:extLst>
          </p:cNvPr>
          <p:cNvPicPr>
            <a:picLocks noChangeAspect="1"/>
          </p:cNvPicPr>
          <p:nvPr userDrawn="1"/>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671364" y="1461463"/>
            <a:ext cx="466273" cy="466273"/>
          </a:xfrm>
          <a:prstGeom prst="rect">
            <a:avLst/>
          </a:prstGeom>
        </p:spPr>
      </p:pic>
      <p:grpSp>
        <p:nvGrpSpPr>
          <p:cNvPr id="130" name="Grupo 44">
            <a:extLst>
              <a:ext uri="{FF2B5EF4-FFF2-40B4-BE49-F238E27FC236}">
                <a16:creationId xmlns:a16="http://schemas.microsoft.com/office/drawing/2014/main" id="{174E8546-5462-4AFB-84C1-5341FCD44B90}"/>
              </a:ext>
            </a:extLst>
          </p:cNvPr>
          <p:cNvGrpSpPr/>
          <p:nvPr userDrawn="1"/>
        </p:nvGrpSpPr>
        <p:grpSpPr>
          <a:xfrm>
            <a:off x="4601212" y="1470453"/>
            <a:ext cx="466273" cy="459320"/>
            <a:chOff x="7056044" y="4254941"/>
            <a:chExt cx="616650" cy="607455"/>
          </a:xfrm>
          <a:solidFill>
            <a:srgbClr val="E9682B"/>
          </a:solidFill>
        </p:grpSpPr>
        <p:pic>
          <p:nvPicPr>
            <p:cNvPr id="131" name="Gráfico 38">
              <a:extLst>
                <a:ext uri="{FF2B5EF4-FFF2-40B4-BE49-F238E27FC236}">
                  <a16:creationId xmlns:a16="http://schemas.microsoft.com/office/drawing/2014/main" id="{DEE9E05F-97C9-42EF-BF65-F5F2364813A9}"/>
                </a:ext>
              </a:extLst>
            </p:cNvPr>
            <p:cNvPicPr>
              <a:picLocks noChangeAspect="1"/>
            </p:cNvPicPr>
            <p:nvPr/>
          </p:nvPicPr>
          <p:blipFill rotWithShape="1">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b="31119"/>
            <a:stretch/>
          </p:blipFill>
          <p:spPr>
            <a:xfrm rot="2685503">
              <a:off x="7056044" y="4254941"/>
              <a:ext cx="616650" cy="424751"/>
            </a:xfrm>
            <a:prstGeom prst="rect">
              <a:avLst/>
            </a:prstGeom>
          </p:spPr>
        </p:pic>
        <p:pic>
          <p:nvPicPr>
            <p:cNvPr id="132" name="Gráfico 39">
              <a:extLst>
                <a:ext uri="{FF2B5EF4-FFF2-40B4-BE49-F238E27FC236}">
                  <a16:creationId xmlns:a16="http://schemas.microsoft.com/office/drawing/2014/main" id="{52AFB563-67EA-4F7E-9B6E-31AD69671C04}"/>
                </a:ext>
              </a:extLst>
            </p:cNvPr>
            <p:cNvPicPr>
              <a:picLocks noChangeAspect="1"/>
            </p:cNvPicPr>
            <p:nvPr/>
          </p:nvPicPr>
          <p:blipFill rotWithShape="1">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t="72040"/>
            <a:stretch/>
          </p:blipFill>
          <p:spPr>
            <a:xfrm>
              <a:off x="7056044" y="4689979"/>
              <a:ext cx="616650" cy="172417"/>
            </a:xfrm>
            <a:prstGeom prst="rect">
              <a:avLst/>
            </a:prstGeom>
          </p:spPr>
        </p:pic>
      </p:grpSp>
      <p:sp>
        <p:nvSpPr>
          <p:cNvPr id="133" name="Abrir llave 49">
            <a:extLst>
              <a:ext uri="{FF2B5EF4-FFF2-40B4-BE49-F238E27FC236}">
                <a16:creationId xmlns:a16="http://schemas.microsoft.com/office/drawing/2014/main" id="{4E4A89E4-7B97-4DB4-8D70-FE658ABFECF5}"/>
              </a:ext>
            </a:extLst>
          </p:cNvPr>
          <p:cNvSpPr/>
          <p:nvPr userDrawn="1"/>
        </p:nvSpPr>
        <p:spPr>
          <a:xfrm rot="16200000">
            <a:off x="4977278" y="939080"/>
            <a:ext cx="755642" cy="3921035"/>
          </a:xfrm>
          <a:prstGeom prst="leftBrace">
            <a:avLst>
              <a:gd name="adj1" fmla="val 0"/>
              <a:gd name="adj2" fmla="val 50149"/>
            </a:avLst>
          </a:prstGeom>
          <a:noFill/>
          <a:ln w="22225" cap="flat" cmpd="sng" algn="ctr">
            <a:solidFill>
              <a:srgbClr val="E9682B"/>
            </a:solidFill>
            <a:prstDash val="sysDot"/>
            <a:miter lim="800000"/>
          </a:ln>
          <a:effectLst/>
        </p:spPr>
        <p:txBody>
          <a:bodyPr rtlCol="0" anchor="ctr"/>
          <a:lstStyle/>
          <a:p>
            <a:pPr algn="ctr" defTabSz="914354">
              <a:defRPr/>
            </a:pPr>
            <a:endParaRPr lang="en-US" sz="1200" kern="0">
              <a:solidFill>
                <a:srgbClr val="000000"/>
              </a:solidFill>
              <a:latin typeface="Arial"/>
            </a:endParaRPr>
          </a:p>
        </p:txBody>
      </p:sp>
      <p:sp>
        <p:nvSpPr>
          <p:cNvPr id="134" name="TextBox 133">
            <a:extLst>
              <a:ext uri="{FF2B5EF4-FFF2-40B4-BE49-F238E27FC236}">
                <a16:creationId xmlns:a16="http://schemas.microsoft.com/office/drawing/2014/main" id="{AF4D6B0E-A731-428F-98B3-53C31D701736}"/>
              </a:ext>
            </a:extLst>
          </p:cNvPr>
          <p:cNvSpPr txBox="1"/>
          <p:nvPr userDrawn="1"/>
        </p:nvSpPr>
        <p:spPr>
          <a:xfrm>
            <a:off x="4353674" y="3339533"/>
            <a:ext cx="1957670" cy="646331"/>
          </a:xfrm>
          <a:prstGeom prst="rect">
            <a:avLst/>
          </a:prstGeom>
          <a:noFill/>
        </p:spPr>
        <p:txBody>
          <a:bodyPr wrap="square" rtlCol="0">
            <a:spAutoFit/>
          </a:bodyPr>
          <a:lstStyle/>
          <a:p>
            <a:pPr algn="ctr" defTabSz="914354"/>
            <a:r>
              <a:rPr lang="en-US" sz="1200" b="1" dirty="0">
                <a:solidFill>
                  <a:srgbClr val="000000"/>
                </a:solidFill>
                <a:latin typeface="Arial" panose="020B0604020202020204" pitchFamily="34" charset="0"/>
                <a:cs typeface="Arial" panose="020B0604020202020204" pitchFamily="34" charset="0"/>
              </a:rPr>
              <a:t>Actual Air Tickets</a:t>
            </a:r>
          </a:p>
          <a:p>
            <a:pPr algn="ctr" defTabSz="914354"/>
            <a:r>
              <a:rPr lang="en-US" sz="1200" b="1" dirty="0">
                <a:solidFill>
                  <a:srgbClr val="000000"/>
                </a:solidFill>
                <a:latin typeface="Arial" panose="020B0604020202020204" pitchFamily="34" charset="0"/>
                <a:cs typeface="Arial" panose="020B0604020202020204" pitchFamily="34" charset="0"/>
              </a:rPr>
              <a:t>+</a:t>
            </a:r>
          </a:p>
          <a:p>
            <a:pPr algn="ctr" defTabSz="914354"/>
            <a:r>
              <a:rPr lang="en-US" sz="1200" b="1" dirty="0">
                <a:solidFill>
                  <a:srgbClr val="000000"/>
                </a:solidFill>
                <a:latin typeface="Arial" panose="020B0604020202020204" pitchFamily="34" charset="0"/>
                <a:cs typeface="Arial" panose="020B0604020202020204" pitchFamily="34" charset="0"/>
              </a:rPr>
              <a:t>Total Air Market </a:t>
            </a:r>
          </a:p>
        </p:txBody>
      </p:sp>
      <p:grpSp>
        <p:nvGrpSpPr>
          <p:cNvPr id="151" name="Group 150">
            <a:extLst>
              <a:ext uri="{FF2B5EF4-FFF2-40B4-BE49-F238E27FC236}">
                <a16:creationId xmlns:a16="http://schemas.microsoft.com/office/drawing/2014/main" id="{0D9AC4BB-1301-454F-95E6-244A829C78AE}"/>
              </a:ext>
            </a:extLst>
          </p:cNvPr>
          <p:cNvGrpSpPr/>
          <p:nvPr userDrawn="1"/>
        </p:nvGrpSpPr>
        <p:grpSpPr>
          <a:xfrm>
            <a:off x="2420268" y="1533404"/>
            <a:ext cx="390223" cy="390223"/>
            <a:chOff x="842287" y="1132975"/>
            <a:chExt cx="848895" cy="848895"/>
          </a:xfrm>
        </p:grpSpPr>
        <p:pic>
          <p:nvPicPr>
            <p:cNvPr id="152" name="Graphic 151">
              <a:extLst>
                <a:ext uri="{FF2B5EF4-FFF2-40B4-BE49-F238E27FC236}">
                  <a16:creationId xmlns:a16="http://schemas.microsoft.com/office/drawing/2014/main" id="{E2B2C1E1-529E-413E-870E-6BB9FBC64223}"/>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42287" y="1132975"/>
              <a:ext cx="848895" cy="848895"/>
            </a:xfrm>
            <a:prstGeom prst="rect">
              <a:avLst/>
            </a:prstGeom>
          </p:spPr>
        </p:pic>
        <p:pic>
          <p:nvPicPr>
            <p:cNvPr id="153" name="Graphic 152">
              <a:extLst>
                <a:ext uri="{FF2B5EF4-FFF2-40B4-BE49-F238E27FC236}">
                  <a16:creationId xmlns:a16="http://schemas.microsoft.com/office/drawing/2014/main" id="{C8974D89-9F8C-4A18-BD83-E974ADA043DD}"/>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rot="20056758">
              <a:off x="1033803" y="1298717"/>
              <a:ext cx="339638" cy="339638"/>
            </a:xfrm>
            <a:prstGeom prst="rect">
              <a:avLst/>
            </a:prstGeom>
          </p:spPr>
        </p:pic>
      </p:grpSp>
      <p:sp>
        <p:nvSpPr>
          <p:cNvPr id="154" name="Rectángulo 14">
            <a:extLst>
              <a:ext uri="{FF2B5EF4-FFF2-40B4-BE49-F238E27FC236}">
                <a16:creationId xmlns:a16="http://schemas.microsoft.com/office/drawing/2014/main" id="{50A32389-3B7A-4F85-BA54-D90E3F3DE1D6}"/>
              </a:ext>
            </a:extLst>
          </p:cNvPr>
          <p:cNvSpPr/>
          <p:nvPr userDrawn="1"/>
        </p:nvSpPr>
        <p:spPr>
          <a:xfrm>
            <a:off x="2234030" y="2020058"/>
            <a:ext cx="928459" cy="276999"/>
          </a:xfrm>
          <a:prstGeom prst="rect">
            <a:avLst/>
          </a:prstGeom>
        </p:spPr>
        <p:txBody>
          <a:bodyPr wrap="none">
            <a:spAutoFit/>
          </a:bodyPr>
          <a:lstStyle/>
          <a:p>
            <a:pPr defTabSz="914354"/>
            <a:r>
              <a:rPr lang="en-GB" sz="1200" b="1" dirty="0">
                <a:solidFill>
                  <a:srgbClr val="000000"/>
                </a:solidFill>
                <a:latin typeface="Arial" panose="020B0604020202020204" pitchFamily="34" charset="0"/>
                <a:cs typeface="Arial" panose="020B0604020202020204" pitchFamily="34" charset="0"/>
              </a:rPr>
              <a:t>Searching</a:t>
            </a:r>
            <a:endParaRPr lang="en-US" sz="1200" b="1" dirty="0">
              <a:solidFill>
                <a:srgbClr val="000000"/>
              </a:solidFill>
              <a:latin typeface="Arial"/>
            </a:endParaRPr>
          </a:p>
        </p:txBody>
      </p:sp>
      <p:sp>
        <p:nvSpPr>
          <p:cNvPr id="155" name="TextBox 154">
            <a:extLst>
              <a:ext uri="{FF2B5EF4-FFF2-40B4-BE49-F238E27FC236}">
                <a16:creationId xmlns:a16="http://schemas.microsoft.com/office/drawing/2014/main" id="{305EC5CF-08A8-4C8D-A819-C02E62F0CDE8}"/>
              </a:ext>
            </a:extLst>
          </p:cNvPr>
          <p:cNvSpPr txBox="1"/>
          <p:nvPr userDrawn="1"/>
        </p:nvSpPr>
        <p:spPr>
          <a:xfrm>
            <a:off x="1981325" y="3286483"/>
            <a:ext cx="1474329" cy="276999"/>
          </a:xfrm>
          <a:prstGeom prst="rect">
            <a:avLst/>
          </a:prstGeom>
          <a:noFill/>
        </p:spPr>
        <p:txBody>
          <a:bodyPr wrap="square" rtlCol="0">
            <a:spAutoFit/>
          </a:bodyPr>
          <a:lstStyle/>
          <a:p>
            <a:pPr algn="ctr" defTabSz="914354"/>
            <a:r>
              <a:rPr lang="en-GB" sz="1200" b="1" dirty="0">
                <a:solidFill>
                  <a:srgbClr val="000000"/>
                </a:solidFill>
                <a:latin typeface="Arial" panose="020B0604020202020204" pitchFamily="34" charset="0"/>
                <a:cs typeface="Arial" panose="020B0604020202020204" pitchFamily="34" charset="0"/>
              </a:rPr>
              <a:t>Flight Searches</a:t>
            </a:r>
          </a:p>
        </p:txBody>
      </p:sp>
      <p:pic>
        <p:nvPicPr>
          <p:cNvPr id="85" name="Picture 26">
            <a:extLst>
              <a:ext uri="{FF2B5EF4-FFF2-40B4-BE49-F238E27FC236}">
                <a16:creationId xmlns:a16="http://schemas.microsoft.com/office/drawing/2014/main" id="{3830F18D-B7DB-45CA-B8EB-B8AB5C6034B9}"/>
              </a:ext>
            </a:extLst>
          </p:cNvPr>
          <p:cNvPicPr>
            <a:picLocks noChangeAspect="1"/>
          </p:cNvPicPr>
          <p:nvPr userDrawn="1"/>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p:blipFill>
        <p:spPr>
          <a:xfrm>
            <a:off x="8454351" y="123561"/>
            <a:ext cx="571776" cy="571776"/>
          </a:xfrm>
          <a:prstGeom prst="rect">
            <a:avLst/>
          </a:prstGeom>
          <a:solidFill>
            <a:schemeClr val="bg1">
              <a:alpha val="31000"/>
            </a:schemeClr>
          </a:solidFill>
        </p:spPr>
      </p:pic>
      <p:sp>
        <p:nvSpPr>
          <p:cNvPr id="3" name="Rectangle 2">
            <a:extLst>
              <a:ext uri="{FF2B5EF4-FFF2-40B4-BE49-F238E27FC236}">
                <a16:creationId xmlns:a16="http://schemas.microsoft.com/office/drawing/2014/main" id="{F7475DB8-26E1-D573-9158-4E6DC3B65735}"/>
              </a:ext>
            </a:extLst>
          </p:cNvPr>
          <p:cNvSpPr/>
          <p:nvPr userDrawn="1"/>
        </p:nvSpPr>
        <p:spPr>
          <a:xfrm>
            <a:off x="6065072" y="4015753"/>
            <a:ext cx="2847437" cy="1926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a:solidFill>
                <a:prstClr val="white"/>
              </a:solidFill>
              <a:latin typeface="Arial"/>
            </a:endParaRPr>
          </a:p>
        </p:txBody>
      </p:sp>
      <p:sp>
        <p:nvSpPr>
          <p:cNvPr id="4" name="Rectangle 3">
            <a:extLst>
              <a:ext uri="{FF2B5EF4-FFF2-40B4-BE49-F238E27FC236}">
                <a16:creationId xmlns:a16="http://schemas.microsoft.com/office/drawing/2014/main" id="{689D759A-5F69-F76E-AC12-6D829AD2FD9A}"/>
              </a:ext>
            </a:extLst>
          </p:cNvPr>
          <p:cNvSpPr/>
          <p:nvPr userDrawn="1"/>
        </p:nvSpPr>
        <p:spPr>
          <a:xfrm>
            <a:off x="6065071" y="4010644"/>
            <a:ext cx="2847438" cy="767945"/>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a:solidFill>
                <a:prstClr val="white"/>
              </a:solidFill>
              <a:latin typeface="Arial"/>
            </a:endParaRPr>
          </a:p>
        </p:txBody>
      </p:sp>
      <p:grpSp>
        <p:nvGrpSpPr>
          <p:cNvPr id="5" name="Group 4">
            <a:extLst>
              <a:ext uri="{FF2B5EF4-FFF2-40B4-BE49-F238E27FC236}">
                <a16:creationId xmlns:a16="http://schemas.microsoft.com/office/drawing/2014/main" id="{6A8649A0-9DBD-D863-D644-47FF9BFBDAAE}"/>
              </a:ext>
            </a:extLst>
          </p:cNvPr>
          <p:cNvGrpSpPr/>
          <p:nvPr userDrawn="1"/>
        </p:nvGrpSpPr>
        <p:grpSpPr>
          <a:xfrm>
            <a:off x="6105244" y="4259861"/>
            <a:ext cx="1777749" cy="415749"/>
            <a:chOff x="5881816" y="4235278"/>
            <a:chExt cx="2559655" cy="719287"/>
          </a:xfrm>
        </p:grpSpPr>
        <p:pic>
          <p:nvPicPr>
            <p:cNvPr id="6" name="Imagen 83" descr="Imagen que contiene rojo&#10;&#10;Descripción generada automáticamente">
              <a:extLst>
                <a:ext uri="{FF2B5EF4-FFF2-40B4-BE49-F238E27FC236}">
                  <a16:creationId xmlns:a16="http://schemas.microsoft.com/office/drawing/2014/main" id="{2D7CF298-7A3E-9E1C-29B5-CEF347491112}"/>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7355270" y="4326174"/>
              <a:ext cx="441357" cy="256273"/>
            </a:xfrm>
            <a:prstGeom prst="rect">
              <a:avLst/>
            </a:prstGeom>
          </p:spPr>
        </p:pic>
        <p:pic>
          <p:nvPicPr>
            <p:cNvPr id="7" name="Imagen 3" descr="Imagen que contiene dibujo, señal&#10;&#10;Descripción generada automáticamente">
              <a:extLst>
                <a:ext uri="{FF2B5EF4-FFF2-40B4-BE49-F238E27FC236}">
                  <a16:creationId xmlns:a16="http://schemas.microsoft.com/office/drawing/2014/main" id="{D50BEE8E-E34F-9B44-1715-010FE02AC1C3}"/>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6731708" y="4350850"/>
              <a:ext cx="454845" cy="206921"/>
            </a:xfrm>
            <a:prstGeom prst="rect">
              <a:avLst/>
            </a:prstGeom>
          </p:spPr>
        </p:pic>
        <p:pic>
          <p:nvPicPr>
            <p:cNvPr id="8" name="Imagen 75">
              <a:extLst>
                <a:ext uri="{FF2B5EF4-FFF2-40B4-BE49-F238E27FC236}">
                  <a16:creationId xmlns:a16="http://schemas.microsoft.com/office/drawing/2014/main" id="{C260B0AE-85AA-4E62-5C1F-5BA6ACBE92C9}"/>
                </a:ext>
              </a:extLst>
            </p:cNvPr>
            <p:cNvPicPr>
              <a:picLocks noChangeAspect="1"/>
            </p:cNvPicPr>
            <p:nvPr/>
          </p:nvPicPr>
          <p:blipFill>
            <a:blip r:embed="rId21" cstate="email">
              <a:extLst>
                <a:ext uri="{28A0092B-C50C-407E-A947-70E740481C1C}">
                  <a14:useLocalDpi xmlns:a14="http://schemas.microsoft.com/office/drawing/2010/main"/>
                </a:ext>
              </a:extLst>
            </a:blip>
            <a:srcRect/>
            <a:stretch/>
          </p:blipFill>
          <p:spPr>
            <a:xfrm>
              <a:off x="6029220" y="4799923"/>
              <a:ext cx="678852" cy="89946"/>
            </a:xfrm>
            <a:prstGeom prst="rect">
              <a:avLst/>
            </a:prstGeom>
          </p:spPr>
        </p:pic>
        <p:pic>
          <p:nvPicPr>
            <p:cNvPr id="9" name="Imagen 79" descr="Imagen que contiene dibujo&#10;&#10;Descripción generada automáticamente">
              <a:extLst>
                <a:ext uri="{FF2B5EF4-FFF2-40B4-BE49-F238E27FC236}">
                  <a16:creationId xmlns:a16="http://schemas.microsoft.com/office/drawing/2014/main" id="{750D4C98-FD9B-7A43-AFD9-3A25C31CFAF1}"/>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965344" y="4326174"/>
              <a:ext cx="476127" cy="256273"/>
            </a:xfrm>
            <a:prstGeom prst="rect">
              <a:avLst/>
            </a:prstGeom>
          </p:spPr>
        </p:pic>
        <p:pic>
          <p:nvPicPr>
            <p:cNvPr id="10" name="Imagen 81" descr="Imagen que contiene dibujo&#10;&#10;Descripción generada automáticamente">
              <a:extLst>
                <a:ext uri="{FF2B5EF4-FFF2-40B4-BE49-F238E27FC236}">
                  <a16:creationId xmlns:a16="http://schemas.microsoft.com/office/drawing/2014/main" id="{6563A9D7-8B33-C6FA-5528-6FD9E2BB3C65}"/>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6869203" y="4761639"/>
              <a:ext cx="822787" cy="166515"/>
            </a:xfrm>
            <a:prstGeom prst="rect">
              <a:avLst/>
            </a:prstGeom>
          </p:spPr>
        </p:pic>
        <p:grpSp>
          <p:nvGrpSpPr>
            <p:cNvPr id="11" name="Group 10">
              <a:extLst>
                <a:ext uri="{FF2B5EF4-FFF2-40B4-BE49-F238E27FC236}">
                  <a16:creationId xmlns:a16="http://schemas.microsoft.com/office/drawing/2014/main" id="{00971554-D17C-CB14-3D89-F3316282B6B1}"/>
                </a:ext>
              </a:extLst>
            </p:cNvPr>
            <p:cNvGrpSpPr/>
            <p:nvPr/>
          </p:nvGrpSpPr>
          <p:grpSpPr>
            <a:xfrm>
              <a:off x="5881816" y="4235278"/>
              <a:ext cx="782073" cy="512973"/>
              <a:chOff x="5000666" y="3799904"/>
              <a:chExt cx="943092" cy="618585"/>
            </a:xfrm>
          </p:grpSpPr>
          <p:pic>
            <p:nvPicPr>
              <p:cNvPr id="13" name="Imagen 77">
                <a:extLst>
                  <a:ext uri="{FF2B5EF4-FFF2-40B4-BE49-F238E27FC236}">
                    <a16:creationId xmlns:a16="http://schemas.microsoft.com/office/drawing/2014/main" id="{0B2AA580-4B44-50D3-A3DF-3D4C071A9981}"/>
                  </a:ext>
                </a:extLst>
              </p:cNvPr>
              <p:cNvPicPr>
                <a:picLocks noChangeAspect="1"/>
              </p:cNvPicPr>
              <p:nvPr/>
            </p:nvPicPr>
            <p:blipFill rotWithShape="1">
              <a:blip r:embed="rId24" cstate="email">
                <a:extLst>
                  <a:ext uri="{28A0092B-C50C-407E-A947-70E740481C1C}">
                    <a14:useLocalDpi xmlns:a14="http://schemas.microsoft.com/office/drawing/2010/main"/>
                  </a:ext>
                </a:extLst>
              </a:blip>
              <a:srcRect t="8353" r="73942" b="10535"/>
              <a:stretch/>
            </p:blipFill>
            <p:spPr>
              <a:xfrm>
                <a:off x="5114702" y="3886996"/>
                <a:ext cx="593348" cy="211583"/>
              </a:xfrm>
              <a:prstGeom prst="rect">
                <a:avLst/>
              </a:prstGeom>
            </p:spPr>
          </p:pic>
          <p:sp>
            <p:nvSpPr>
              <p:cNvPr id="14" name="TextBox 13">
                <a:extLst>
                  <a:ext uri="{FF2B5EF4-FFF2-40B4-BE49-F238E27FC236}">
                    <a16:creationId xmlns:a16="http://schemas.microsoft.com/office/drawing/2014/main" id="{6FC77D8D-1B7D-0402-FE42-590E6CEC36F6}"/>
                  </a:ext>
                </a:extLst>
              </p:cNvPr>
              <p:cNvSpPr txBox="1"/>
              <p:nvPr/>
            </p:nvSpPr>
            <p:spPr>
              <a:xfrm>
                <a:off x="5000666" y="4105460"/>
                <a:ext cx="943092" cy="313029"/>
              </a:xfrm>
              <a:prstGeom prst="rect">
                <a:avLst/>
              </a:prstGeom>
              <a:noFill/>
            </p:spPr>
            <p:txBody>
              <a:bodyPr wrap="square" rtlCol="0">
                <a:spAutoFit/>
              </a:bodyPr>
              <a:lstStyle/>
              <a:p>
                <a:pPr defTabSz="685800"/>
                <a:r>
                  <a:rPr lang="en-GB" sz="375" dirty="0">
                    <a:solidFill>
                      <a:prstClr val="black"/>
                    </a:solidFill>
                    <a:latin typeface="Arial"/>
                  </a:rPr>
                  <a:t>* Historic data</a:t>
                </a:r>
              </a:p>
            </p:txBody>
          </p:sp>
          <p:sp>
            <p:nvSpPr>
              <p:cNvPr id="15" name="TextBox 14">
                <a:extLst>
                  <a:ext uri="{FF2B5EF4-FFF2-40B4-BE49-F238E27FC236}">
                    <a16:creationId xmlns:a16="http://schemas.microsoft.com/office/drawing/2014/main" id="{8C391CAE-8978-8E42-D8C2-D46FF3C51DA9}"/>
                  </a:ext>
                </a:extLst>
              </p:cNvPr>
              <p:cNvSpPr txBox="1"/>
              <p:nvPr/>
            </p:nvSpPr>
            <p:spPr>
              <a:xfrm>
                <a:off x="5587729" y="3799904"/>
                <a:ext cx="195509" cy="385268"/>
              </a:xfrm>
              <a:prstGeom prst="rect">
                <a:avLst/>
              </a:prstGeom>
              <a:noFill/>
            </p:spPr>
            <p:txBody>
              <a:bodyPr wrap="square" rtlCol="0">
                <a:spAutoFit/>
              </a:bodyPr>
              <a:lstStyle/>
              <a:p>
                <a:pPr defTabSz="685800"/>
                <a:r>
                  <a:rPr lang="en-GB" sz="600" dirty="0">
                    <a:solidFill>
                      <a:prstClr val="black"/>
                    </a:solidFill>
                    <a:latin typeface="Arial"/>
                  </a:rPr>
                  <a:t>*</a:t>
                </a:r>
              </a:p>
            </p:txBody>
          </p:sp>
        </p:grpSp>
        <p:pic>
          <p:nvPicPr>
            <p:cNvPr id="12" name="Picture 11">
              <a:extLst>
                <a:ext uri="{FF2B5EF4-FFF2-40B4-BE49-F238E27FC236}">
                  <a16:creationId xmlns:a16="http://schemas.microsoft.com/office/drawing/2014/main" id="{32EFB757-2DE4-5AF9-AC11-A4A41CD4556D}"/>
                </a:ext>
              </a:extLst>
            </p:cNvPr>
            <p:cNvPicPr>
              <a:picLocks noChangeAspect="1"/>
            </p:cNvPicPr>
            <p:nvPr/>
          </p:nvPicPr>
          <p:blipFill>
            <a:blip r:embed="rId25" cstate="email">
              <a:extLst>
                <a:ext uri="{28A0092B-C50C-407E-A947-70E740481C1C}">
                  <a14:useLocalDpi xmlns:a14="http://schemas.microsoft.com/office/drawing/2010/main"/>
                </a:ext>
              </a:extLst>
            </a:blip>
            <a:srcRect/>
            <a:stretch/>
          </p:blipFill>
          <p:spPr>
            <a:xfrm>
              <a:off x="7860704" y="4735223"/>
              <a:ext cx="349192" cy="219342"/>
            </a:xfrm>
            <a:prstGeom prst="rect">
              <a:avLst/>
            </a:prstGeom>
          </p:spPr>
        </p:pic>
      </p:grpSp>
      <p:sp>
        <p:nvSpPr>
          <p:cNvPr id="16" name="TextBox 15">
            <a:extLst>
              <a:ext uri="{FF2B5EF4-FFF2-40B4-BE49-F238E27FC236}">
                <a16:creationId xmlns:a16="http://schemas.microsoft.com/office/drawing/2014/main" id="{51140A48-0722-1D4B-08BC-7F3BEB51F776}"/>
              </a:ext>
            </a:extLst>
          </p:cNvPr>
          <p:cNvSpPr txBox="1"/>
          <p:nvPr userDrawn="1"/>
        </p:nvSpPr>
        <p:spPr>
          <a:xfrm>
            <a:off x="6869437" y="4015914"/>
            <a:ext cx="1243793" cy="207749"/>
          </a:xfrm>
          <a:prstGeom prst="rect">
            <a:avLst/>
          </a:prstGeom>
          <a:noFill/>
        </p:spPr>
        <p:txBody>
          <a:bodyPr wrap="square" rtlCol="0">
            <a:spAutoFit/>
          </a:bodyPr>
          <a:lstStyle/>
          <a:p>
            <a:pPr algn="ctr" defTabSz="685800"/>
            <a:r>
              <a:rPr lang="en-GB" sz="750" b="1" dirty="0">
                <a:solidFill>
                  <a:prstClr val="black"/>
                </a:solidFill>
                <a:latin typeface="Arial" panose="020B0604020202020204" pitchFamily="34" charset="0"/>
                <a:cs typeface="Arial" panose="020B0604020202020204" pitchFamily="34" charset="0"/>
              </a:rPr>
              <a:t>Main Data partners</a:t>
            </a:r>
          </a:p>
        </p:txBody>
      </p:sp>
      <p:pic>
        <p:nvPicPr>
          <p:cNvPr id="17" name="Picture 16" descr="Logo, company name&#10;&#10;Description automatically generated">
            <a:extLst>
              <a:ext uri="{FF2B5EF4-FFF2-40B4-BE49-F238E27FC236}">
                <a16:creationId xmlns:a16="http://schemas.microsoft.com/office/drawing/2014/main" id="{A6C16CBF-22EF-F1E3-6BC0-DE688448DAF4}"/>
              </a:ext>
            </a:extLst>
          </p:cNvPr>
          <p:cNvPicPr>
            <a:picLocks noChangeAspect="1"/>
          </p:cNvPicPr>
          <p:nvPr userDrawn="1"/>
        </p:nvPicPr>
        <p:blipFill rotWithShape="1">
          <a:blip r:embed="rId26" cstate="email">
            <a:extLst>
              <a:ext uri="{28A0092B-C50C-407E-A947-70E740481C1C}">
                <a14:useLocalDpi xmlns:a14="http://schemas.microsoft.com/office/drawing/2010/main"/>
              </a:ext>
            </a:extLst>
          </a:blip>
          <a:srcRect/>
          <a:stretch/>
        </p:blipFill>
        <p:spPr>
          <a:xfrm>
            <a:off x="8362424" y="4195883"/>
            <a:ext cx="382093" cy="343736"/>
          </a:xfrm>
          <a:prstGeom prst="rect">
            <a:avLst/>
          </a:prstGeom>
        </p:spPr>
      </p:pic>
      <p:pic>
        <p:nvPicPr>
          <p:cNvPr id="18" name="Picture 17" descr="Logo, company name&#10;&#10;Description automatically generated">
            <a:extLst>
              <a:ext uri="{FF2B5EF4-FFF2-40B4-BE49-F238E27FC236}">
                <a16:creationId xmlns:a16="http://schemas.microsoft.com/office/drawing/2014/main" id="{BAF78CF7-4DFE-6D03-E561-ED243672A101}"/>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397603" y="4422363"/>
            <a:ext cx="343862" cy="343862"/>
          </a:xfrm>
          <a:prstGeom prst="rect">
            <a:avLst/>
          </a:prstGeom>
        </p:spPr>
      </p:pic>
      <p:pic>
        <p:nvPicPr>
          <p:cNvPr id="19" name="Picture 2" descr="Kiwi.com Partners Portal — Making travel better">
            <a:extLst>
              <a:ext uri="{FF2B5EF4-FFF2-40B4-BE49-F238E27FC236}">
                <a16:creationId xmlns:a16="http://schemas.microsoft.com/office/drawing/2014/main" id="{4082FC24-6D8F-8F04-9E62-46D9B4831A36}"/>
              </a:ext>
            </a:extLst>
          </p:cNvPr>
          <p:cNvPicPr>
            <a:picLocks noChangeAspect="1" noChangeArrowheads="1"/>
          </p:cNvPicPr>
          <p:nvPr userDrawn="1"/>
        </p:nvPicPr>
        <p:blipFill>
          <a:blip r:embed="rId28" cstate="email">
            <a:extLst>
              <a:ext uri="{28A0092B-C50C-407E-A947-70E740481C1C}">
                <a14:useLocalDpi xmlns:a14="http://schemas.microsoft.com/office/drawing/2010/main"/>
              </a:ext>
            </a:extLst>
          </a:blip>
          <a:srcRect/>
          <a:stretch>
            <a:fillRect/>
          </a:stretch>
        </p:blipFill>
        <p:spPr bwMode="auto">
          <a:xfrm>
            <a:off x="7881323" y="4403023"/>
            <a:ext cx="451829" cy="22309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4103C9FE-E1AA-F28D-8ED8-C27A7E100CC3}"/>
              </a:ext>
            </a:extLst>
          </p:cNvPr>
          <p:cNvGrpSpPr/>
          <p:nvPr userDrawn="1"/>
        </p:nvGrpSpPr>
        <p:grpSpPr>
          <a:xfrm>
            <a:off x="270201" y="4837057"/>
            <a:ext cx="4335802" cy="162197"/>
            <a:chOff x="591934" y="4291269"/>
            <a:chExt cx="4335802" cy="162197"/>
          </a:xfrm>
        </p:grpSpPr>
        <p:sp>
          <p:nvSpPr>
            <p:cNvPr id="21" name="Espace réservé du pied de page 2">
              <a:extLst>
                <a:ext uri="{FF2B5EF4-FFF2-40B4-BE49-F238E27FC236}">
                  <a16:creationId xmlns:a16="http://schemas.microsoft.com/office/drawing/2014/main" id="{6D97D210-D650-B32E-10BB-47C809855F14}"/>
                </a:ext>
              </a:extLst>
            </p:cNvPr>
            <p:cNvSpPr txBox="1">
              <a:spLocks/>
            </p:cNvSpPr>
            <p:nvPr userDrawn="1"/>
          </p:nvSpPr>
          <p:spPr>
            <a:xfrm>
              <a:off x="1386619" y="4307580"/>
              <a:ext cx="3541117" cy="129573"/>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00" b="0" i="0" dirty="0">
                  <a:latin typeface="+mn-lt"/>
                </a:rPr>
                <a:t>Check out the latest analysis at </a:t>
              </a:r>
              <a:r>
                <a:rPr lang="en-US" sz="800" b="1" i="0" dirty="0">
                  <a:latin typeface="+mn-lt"/>
                </a:rPr>
                <a:t>www.forwardkeys.com | </a:t>
              </a:r>
              <a:r>
                <a:rPr lang="en-GB" sz="800" b="1" i="0" dirty="0">
                  <a:latin typeface="+mn-lt"/>
                </a:rPr>
                <a:t>#ForwardKeys</a:t>
              </a:r>
              <a:endParaRPr lang="en-US" sz="800" b="1" i="0" dirty="0">
                <a:latin typeface="+mn-lt"/>
              </a:endParaRPr>
            </a:p>
          </p:txBody>
        </p:sp>
        <p:grpSp>
          <p:nvGrpSpPr>
            <p:cNvPr id="22" name="Group 21">
              <a:extLst>
                <a:ext uri="{FF2B5EF4-FFF2-40B4-BE49-F238E27FC236}">
                  <a16:creationId xmlns:a16="http://schemas.microsoft.com/office/drawing/2014/main" id="{F9E7CD93-5091-66EA-8447-058D4DB6427A}"/>
                </a:ext>
              </a:extLst>
            </p:cNvPr>
            <p:cNvGrpSpPr/>
            <p:nvPr userDrawn="1"/>
          </p:nvGrpSpPr>
          <p:grpSpPr>
            <a:xfrm>
              <a:off x="591934" y="4291269"/>
              <a:ext cx="768825" cy="162197"/>
              <a:chOff x="4289697" y="3718598"/>
              <a:chExt cx="819084" cy="172800"/>
            </a:xfrm>
          </p:grpSpPr>
          <p:pic>
            <p:nvPicPr>
              <p:cNvPr id="23" name="Picture 9">
                <a:extLst>
                  <a:ext uri="{FF2B5EF4-FFF2-40B4-BE49-F238E27FC236}">
                    <a16:creationId xmlns:a16="http://schemas.microsoft.com/office/drawing/2014/main" id="{2029E381-252D-ADA2-C2BC-598F7307FE3C}"/>
                  </a:ext>
                </a:extLst>
              </p:cNvPr>
              <p:cNvPicPr>
                <a:picLocks noChangeAspect="1"/>
              </p:cNvPicPr>
              <p:nvPr/>
            </p:nvPicPr>
            <p:blipFill>
              <a:blip r:embed="rId29" cstate="email">
                <a:extLst>
                  <a:ext uri="{28A0092B-C50C-407E-A947-70E740481C1C}">
                    <a14:useLocalDpi xmlns:a14="http://schemas.microsoft.com/office/drawing/2010/main"/>
                  </a:ext>
                  <a:ext uri="{96DAC541-7B7A-43D3-8B79-37D633B846F1}">
                    <asvg:svgBlip xmlns:asvg="http://schemas.microsoft.com/office/drawing/2016/SVG/main" r:embed="rId30"/>
                  </a:ext>
                </a:extLst>
              </a:blip>
              <a:srcRect/>
              <a:stretch/>
            </p:blipFill>
            <p:spPr>
              <a:xfrm>
                <a:off x="4935981" y="3718598"/>
                <a:ext cx="172800" cy="172800"/>
              </a:xfrm>
              <a:prstGeom prst="rect">
                <a:avLst/>
              </a:prstGeom>
            </p:spPr>
          </p:pic>
          <p:pic>
            <p:nvPicPr>
              <p:cNvPr id="24" name="image21.png">
                <a:extLst>
                  <a:ext uri="{FF2B5EF4-FFF2-40B4-BE49-F238E27FC236}">
                    <a16:creationId xmlns:a16="http://schemas.microsoft.com/office/drawing/2014/main" id="{8AD9EF52-16A1-3673-E863-3DD18D687FDB}"/>
                  </a:ext>
                </a:extLst>
              </p:cNvPr>
              <p:cNvPicPr>
                <a:picLocks noChangeAspect="1"/>
              </p:cNvPicPr>
              <p:nvPr/>
            </p:nvPicPr>
            <p:blipFill>
              <a:blip r:embed="rId31" cstate="email">
                <a:extLst>
                  <a:ext uri="{28A0092B-C50C-407E-A947-70E740481C1C}">
                    <a14:useLocalDpi xmlns:a14="http://schemas.microsoft.com/office/drawing/2010/main"/>
                  </a:ext>
                  <a:ext uri="{96DAC541-7B7A-43D3-8B79-37D633B846F1}">
                    <asvg:svgBlip xmlns:asvg="http://schemas.microsoft.com/office/drawing/2016/SVG/main" r:embed="rId32"/>
                  </a:ext>
                </a:extLst>
              </a:blip>
              <a:srcRect/>
              <a:stretch/>
            </p:blipFill>
            <p:spPr>
              <a:xfrm>
                <a:off x="4505125" y="3718634"/>
                <a:ext cx="172728" cy="172728"/>
              </a:xfrm>
              <a:prstGeom prst="rect">
                <a:avLst/>
              </a:prstGeom>
              <a:ln w="12700" cap="flat">
                <a:noFill/>
                <a:miter lim="400000"/>
              </a:ln>
              <a:effectLst/>
            </p:spPr>
          </p:pic>
          <p:pic>
            <p:nvPicPr>
              <p:cNvPr id="25" name="image22.png">
                <a:extLst>
                  <a:ext uri="{FF2B5EF4-FFF2-40B4-BE49-F238E27FC236}">
                    <a16:creationId xmlns:a16="http://schemas.microsoft.com/office/drawing/2014/main" id="{831AAACB-4144-998A-CC6B-4E1192323E57}"/>
                  </a:ext>
                </a:extLst>
              </p:cNvPr>
              <p:cNvPicPr>
                <a:picLocks noChangeAspect="1"/>
              </p:cNvPicPr>
              <p:nvPr/>
            </p:nvPicPr>
            <p:blipFill>
              <a:blip r:embed="rId33" cstate="email">
                <a:extLst>
                  <a:ext uri="{28A0092B-C50C-407E-A947-70E740481C1C}">
                    <a14:useLocalDpi xmlns:a14="http://schemas.microsoft.com/office/drawing/2010/main"/>
                  </a:ext>
                  <a:ext uri="{96DAC541-7B7A-43D3-8B79-37D633B846F1}">
                    <asvg:svgBlip xmlns:asvg="http://schemas.microsoft.com/office/drawing/2016/SVG/main" r:embed="rId34"/>
                  </a:ext>
                </a:extLst>
              </a:blip>
              <a:srcRect/>
              <a:stretch/>
            </p:blipFill>
            <p:spPr>
              <a:xfrm>
                <a:off x="4720553" y="3718634"/>
                <a:ext cx="172728" cy="172728"/>
              </a:xfrm>
              <a:prstGeom prst="rect">
                <a:avLst/>
              </a:prstGeom>
              <a:ln w="12700" cap="flat">
                <a:noFill/>
                <a:miter lim="400000"/>
              </a:ln>
              <a:effectLst/>
            </p:spPr>
          </p:pic>
          <p:pic>
            <p:nvPicPr>
              <p:cNvPr id="26" name="image23.png">
                <a:extLst>
                  <a:ext uri="{FF2B5EF4-FFF2-40B4-BE49-F238E27FC236}">
                    <a16:creationId xmlns:a16="http://schemas.microsoft.com/office/drawing/2014/main" id="{FF1E462B-111B-194B-E3C0-7F1C183326F5}"/>
                  </a:ext>
                </a:extLst>
              </p:cNvPr>
              <p:cNvPicPr>
                <a:picLocks noChangeAspect="1"/>
              </p:cNvPicPr>
              <p:nvPr/>
            </p:nvPicPr>
            <p:blipFill>
              <a:blip r:embed="rId35" cstate="email">
                <a:extLst>
                  <a:ext uri="{28A0092B-C50C-407E-A947-70E740481C1C}">
                    <a14:useLocalDpi xmlns:a14="http://schemas.microsoft.com/office/drawing/2010/main"/>
                  </a:ext>
                  <a:ext uri="{96DAC541-7B7A-43D3-8B79-37D633B846F1}">
                    <asvg:svgBlip xmlns:asvg="http://schemas.microsoft.com/office/drawing/2016/SVG/main" r:embed="rId36"/>
                  </a:ext>
                </a:extLst>
              </a:blip>
              <a:srcRect/>
              <a:stretch/>
            </p:blipFill>
            <p:spPr>
              <a:xfrm>
                <a:off x="4289697" y="3718634"/>
                <a:ext cx="172728" cy="172728"/>
              </a:xfrm>
              <a:prstGeom prst="rect">
                <a:avLst/>
              </a:prstGeom>
              <a:ln w="12700" cap="flat">
                <a:noFill/>
                <a:miter lim="400000"/>
              </a:ln>
              <a:effectLst/>
            </p:spPr>
          </p:pic>
        </p:grpSp>
      </p:grpSp>
      <p:sp>
        <p:nvSpPr>
          <p:cNvPr id="27" name="TextBox 26">
            <a:extLst>
              <a:ext uri="{FF2B5EF4-FFF2-40B4-BE49-F238E27FC236}">
                <a16:creationId xmlns:a16="http://schemas.microsoft.com/office/drawing/2014/main" id="{8164231F-BB83-4C55-74DA-70DAA7568B98}"/>
              </a:ext>
            </a:extLst>
          </p:cNvPr>
          <p:cNvSpPr txBox="1"/>
          <p:nvPr userDrawn="1"/>
        </p:nvSpPr>
        <p:spPr>
          <a:xfrm>
            <a:off x="8603829" y="4818128"/>
            <a:ext cx="386687" cy="200055"/>
          </a:xfrm>
          <a:prstGeom prst="rect">
            <a:avLst/>
          </a:prstGeom>
          <a:noFill/>
        </p:spPr>
        <p:txBody>
          <a:bodyPr wrap="square" rtlCol="0">
            <a:spAutoFit/>
          </a:bodyPr>
          <a:lstStyle/>
          <a:p>
            <a:pPr algn="ctr"/>
            <a:fld id="{44D0CFAF-5E45-44D3-8AAA-6BC893BDD272}" type="slidenum">
              <a:rPr lang="en-GB" sz="700" smtClean="0"/>
              <a:pPr algn="ctr"/>
              <a:t>‹#›</a:t>
            </a:fld>
            <a:endParaRPr lang="en-GB" sz="700" dirty="0"/>
          </a:p>
        </p:txBody>
      </p:sp>
      <p:sp>
        <p:nvSpPr>
          <p:cNvPr id="28" name="Espace réservé du pied de page 2">
            <a:extLst>
              <a:ext uri="{FF2B5EF4-FFF2-40B4-BE49-F238E27FC236}">
                <a16:creationId xmlns:a16="http://schemas.microsoft.com/office/drawing/2014/main" id="{C35EECAF-15E3-6620-7644-37082A600A41}"/>
              </a:ext>
            </a:extLst>
          </p:cNvPr>
          <p:cNvSpPr txBox="1">
            <a:spLocks/>
          </p:cNvSpPr>
          <p:nvPr userDrawn="1"/>
        </p:nvSpPr>
        <p:spPr>
          <a:xfrm>
            <a:off x="6478136" y="4819328"/>
            <a:ext cx="2193453" cy="197655"/>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00" i="1" dirty="0">
                <a:latin typeface="+mn-lt"/>
              </a:rPr>
              <a:t>©</a:t>
            </a:r>
            <a:r>
              <a:rPr lang="en-GB" sz="600" i="1" dirty="0">
                <a:latin typeface="+mn-lt"/>
              </a:rPr>
              <a:t> ForwardKeys</a:t>
            </a:r>
            <a:r>
              <a:rPr lang="en-US" sz="600" i="1" dirty="0">
                <a:latin typeface="+mn-lt"/>
              </a:rPr>
              <a:t>, 2023. All Rights Reserved.</a:t>
            </a:r>
          </a:p>
        </p:txBody>
      </p:sp>
    </p:spTree>
    <p:extLst>
      <p:ext uri="{BB962C8B-B14F-4D97-AF65-F5344CB8AC3E}">
        <p14:creationId xmlns:p14="http://schemas.microsoft.com/office/powerpoint/2010/main" val="2688133320"/>
      </p:ext>
    </p:extLst>
  </p:cSld>
  <p:clrMapOvr>
    <a:masterClrMapping/>
  </p:clrMapOvr>
  <p:extLst>
    <p:ext uri="{DCECCB84-F9BA-43D5-87BE-67443E8EF086}">
      <p15:sldGuideLst xmlns:p15="http://schemas.microsoft.com/office/powerpoint/2012/main">
        <p15:guide id="1" orient="horz" pos="1215">
          <p15:clr>
            <a:srgbClr val="FBAE40"/>
          </p15:clr>
        </p15:guide>
        <p15:guide id="2" pos="140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5D9A92-7129-19EA-4C27-598C2B77D79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Espace réservé du pied de page 2">
            <a:extLst>
              <a:ext uri="{FF2B5EF4-FFF2-40B4-BE49-F238E27FC236}">
                <a16:creationId xmlns:a16="http://schemas.microsoft.com/office/drawing/2014/main" id="{52EB232A-DA53-01EF-B9C2-69B08D445160}"/>
              </a:ext>
            </a:extLst>
          </p:cNvPr>
          <p:cNvSpPr txBox="1">
            <a:spLocks/>
          </p:cNvSpPr>
          <p:nvPr userDrawn="1"/>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8" name="Group 7">
            <a:extLst>
              <a:ext uri="{FF2B5EF4-FFF2-40B4-BE49-F238E27FC236}">
                <a16:creationId xmlns:a16="http://schemas.microsoft.com/office/drawing/2014/main" id="{6218583B-ADA6-1788-DD5E-EE679B04253B}"/>
              </a:ext>
            </a:extLst>
          </p:cNvPr>
          <p:cNvGrpSpPr/>
          <p:nvPr userDrawn="1"/>
        </p:nvGrpSpPr>
        <p:grpSpPr>
          <a:xfrm>
            <a:off x="7877354" y="4733925"/>
            <a:ext cx="1030004" cy="217297"/>
            <a:chOff x="4289697" y="3718598"/>
            <a:chExt cx="819084" cy="172800"/>
          </a:xfrm>
        </p:grpSpPr>
        <p:pic>
          <p:nvPicPr>
            <p:cNvPr id="9" name="Picture 32">
              <a:extLst>
                <a:ext uri="{FF2B5EF4-FFF2-40B4-BE49-F238E27FC236}">
                  <a16:creationId xmlns:a16="http://schemas.microsoft.com/office/drawing/2014/main" id="{D26D4790-7291-FE59-D387-0A3005BBFAE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935981" y="3718598"/>
              <a:ext cx="172800" cy="172800"/>
            </a:xfrm>
            <a:prstGeom prst="rect">
              <a:avLst/>
            </a:prstGeom>
          </p:spPr>
        </p:pic>
        <p:pic>
          <p:nvPicPr>
            <p:cNvPr id="10" name="image21.png">
              <a:extLst>
                <a:ext uri="{FF2B5EF4-FFF2-40B4-BE49-F238E27FC236}">
                  <a16:creationId xmlns:a16="http://schemas.microsoft.com/office/drawing/2014/main" id="{4510A359-31D9-1A4C-5DE8-4F7EB6DC58D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505125" y="3718634"/>
              <a:ext cx="172728" cy="172728"/>
            </a:xfrm>
            <a:prstGeom prst="rect">
              <a:avLst/>
            </a:prstGeom>
            <a:ln w="12700" cap="flat">
              <a:noFill/>
              <a:miter lim="400000"/>
            </a:ln>
            <a:effectLst/>
          </p:spPr>
        </p:pic>
        <p:pic>
          <p:nvPicPr>
            <p:cNvPr id="11" name="image22.png">
              <a:extLst>
                <a:ext uri="{FF2B5EF4-FFF2-40B4-BE49-F238E27FC236}">
                  <a16:creationId xmlns:a16="http://schemas.microsoft.com/office/drawing/2014/main" id="{DA22B916-43A0-4973-64A1-B0D4525B05E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4720553" y="3718634"/>
              <a:ext cx="172728" cy="172728"/>
            </a:xfrm>
            <a:prstGeom prst="rect">
              <a:avLst/>
            </a:prstGeom>
            <a:ln w="12700" cap="flat">
              <a:noFill/>
              <a:miter lim="400000"/>
            </a:ln>
            <a:effectLst/>
          </p:spPr>
        </p:pic>
        <p:pic>
          <p:nvPicPr>
            <p:cNvPr id="12" name="image23.png">
              <a:extLst>
                <a:ext uri="{FF2B5EF4-FFF2-40B4-BE49-F238E27FC236}">
                  <a16:creationId xmlns:a16="http://schemas.microsoft.com/office/drawing/2014/main" id="{C04928B5-C040-8159-3C8C-23CB0C77627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289697" y="3718634"/>
              <a:ext cx="172728" cy="172728"/>
            </a:xfrm>
            <a:prstGeom prst="rect">
              <a:avLst/>
            </a:prstGeom>
            <a:ln w="12700" cap="flat">
              <a:noFill/>
              <a:miter lim="400000"/>
            </a:ln>
            <a:effectLst/>
          </p:spPr>
        </p:pic>
      </p:grpSp>
      <p:pic>
        <p:nvPicPr>
          <p:cNvPr id="14" name="Picture 13">
            <a:extLst>
              <a:ext uri="{FF2B5EF4-FFF2-40B4-BE49-F238E27FC236}">
                <a16:creationId xmlns:a16="http://schemas.microsoft.com/office/drawing/2014/main" id="{EC8AF468-9604-41CD-3B67-38C3D590D3CD}"/>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Tree>
    <p:extLst>
      <p:ext uri="{BB962C8B-B14F-4D97-AF65-F5344CB8AC3E}">
        <p14:creationId xmlns:p14="http://schemas.microsoft.com/office/powerpoint/2010/main" val="184547176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4"/>
            <a:ext cx="7886700" cy="994172"/>
          </a:xfrm>
          <a:prstGeom prst="rect">
            <a:avLst/>
          </a:prstGeom>
        </p:spPr>
        <p:txBody>
          <a:bodyPr vert="horz" lIns="91440" tIns="45720" rIns="91440" bIns="45720" rtlCol="0" anchor="ctr">
            <a:normAutofit/>
          </a:bodyPr>
          <a:lstStyle/>
          <a:p>
            <a:r>
              <a:rPr lang="es-ES_tradnl" dirty="0"/>
              <a:t>Clic para editar título</a:t>
            </a:r>
            <a:endParaRPr lang="en-US" dirty="0"/>
          </a:p>
        </p:txBody>
      </p:sp>
      <p:sp>
        <p:nvSpPr>
          <p:cNvPr id="3" name="Text Placeholder 2"/>
          <p:cNvSpPr>
            <a:spLocks noGrp="1"/>
          </p:cNvSpPr>
          <p:nvPr>
            <p:ph type="body" idx="1"/>
          </p:nvPr>
        </p:nvSpPr>
        <p:spPr>
          <a:xfrm>
            <a:off x="628651" y="1369219"/>
            <a:ext cx="7886700" cy="3263504"/>
          </a:xfrm>
          <a:prstGeom prst="rect">
            <a:avLst/>
          </a:prstGeom>
        </p:spPr>
        <p:txBody>
          <a:bodyPr vert="horz" lIns="91440" tIns="45720" rIns="91440" bIns="45720" rtlCol="0">
            <a:normAutofit/>
          </a:body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n-US" dirty="0"/>
          </a:p>
        </p:txBody>
      </p:sp>
      <p:sp>
        <p:nvSpPr>
          <p:cNvPr id="4" name="Date Placeholder 3"/>
          <p:cNvSpPr>
            <a:spLocks noGrp="1"/>
          </p:cNvSpPr>
          <p:nvPr>
            <p:ph type="dt" sz="half" idx="2"/>
          </p:nvPr>
        </p:nvSpPr>
        <p:spPr>
          <a:xfrm>
            <a:off x="628651" y="4767264"/>
            <a:ext cx="205740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6CDFEE59-6C20-4B76-A21C-E1452B6AC308}" type="datetimeFigureOut">
              <a:rPr lang="es-ES" smtClean="0"/>
              <a:t>22/06/2023</a:t>
            </a:fld>
            <a:endParaRPr lang="es-ES"/>
          </a:p>
        </p:txBody>
      </p:sp>
      <p:sp>
        <p:nvSpPr>
          <p:cNvPr id="5" name="Footer Placeholder 4"/>
          <p:cNvSpPr>
            <a:spLocks noGrp="1"/>
          </p:cNvSpPr>
          <p:nvPr>
            <p:ph type="ftr" sz="quarter" idx="3"/>
          </p:nvPr>
        </p:nvSpPr>
        <p:spPr>
          <a:xfrm>
            <a:off x="3028951" y="4767264"/>
            <a:ext cx="30861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1" y="4767264"/>
            <a:ext cx="2057400"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D8D08B-4717-4178-A582-F4FA8CC03A78}" type="slidenum">
              <a:rPr lang="es-ES" smtClean="0"/>
              <a:t>‹#›</a:t>
            </a:fld>
            <a:endParaRPr lang="es-ES"/>
          </a:p>
        </p:txBody>
      </p:sp>
    </p:spTree>
    <p:extLst>
      <p:ext uri="{BB962C8B-B14F-4D97-AF65-F5344CB8AC3E}">
        <p14:creationId xmlns:p14="http://schemas.microsoft.com/office/powerpoint/2010/main" val="4274505057"/>
      </p:ext>
    </p:extLst>
  </p:cSld>
  <p:clrMap bg1="lt1" tx1="dk1" bg2="lt2" tx2="dk2" accent1="accent1" accent2="accent2" accent3="accent3" accent4="accent4" accent5="accent5" accent6="accent6" hlink="hlink" folHlink="folHlink"/>
  <p:sldLayoutIdLst>
    <p:sldLayoutId id="2147483799" r:id="rId1"/>
    <p:sldLayoutId id="2147483828" r:id="rId2"/>
    <p:sldLayoutId id="2147483835" r:id="rId3"/>
    <p:sldLayoutId id="2147483836" r:id="rId4"/>
    <p:sldLayoutId id="2147483837" r:id="rId5"/>
    <p:sldLayoutId id="2147483833" r:id="rId6"/>
    <p:sldLayoutId id="2147483834" r:id="rId7"/>
    <p:sldLayoutId id="2147483838" r:id="rId8"/>
    <p:sldLayoutId id="2147483839" r:id="rId9"/>
  </p:sldLayoutIdLst>
  <p:txStyles>
    <p:titleStyle>
      <a:lvl1pPr algn="l" defTabSz="514337"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4"/>
            <a:ext cx="7886700" cy="994172"/>
          </a:xfrm>
          <a:prstGeom prst="rect">
            <a:avLst/>
          </a:prstGeom>
        </p:spPr>
        <p:txBody>
          <a:bodyPr vert="horz" lIns="91440" tIns="45720" rIns="91440" bIns="45720" rtlCol="0" anchor="ctr">
            <a:normAutofit/>
          </a:bodyPr>
          <a:lstStyle/>
          <a:p>
            <a:r>
              <a:rPr lang="es-ES_tradnl" dirty="0"/>
              <a:t>Clic para editar título</a:t>
            </a:r>
            <a:endParaRPr lang="en-US" dirty="0"/>
          </a:p>
        </p:txBody>
      </p:sp>
      <p:sp>
        <p:nvSpPr>
          <p:cNvPr id="3" name="Text Placeholder 2"/>
          <p:cNvSpPr>
            <a:spLocks noGrp="1"/>
          </p:cNvSpPr>
          <p:nvPr>
            <p:ph type="body" idx="1"/>
          </p:nvPr>
        </p:nvSpPr>
        <p:spPr>
          <a:xfrm>
            <a:off x="628651" y="1369219"/>
            <a:ext cx="7886700" cy="3263504"/>
          </a:xfrm>
          <a:prstGeom prst="rect">
            <a:avLst/>
          </a:prstGeom>
        </p:spPr>
        <p:txBody>
          <a:bodyPr vert="horz" lIns="91440" tIns="45720" rIns="91440" bIns="45720" rtlCol="0">
            <a:normAutofit/>
          </a:body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n-US" dirty="0"/>
          </a:p>
        </p:txBody>
      </p:sp>
      <p:sp>
        <p:nvSpPr>
          <p:cNvPr id="4" name="Date Placeholder 3"/>
          <p:cNvSpPr>
            <a:spLocks noGrp="1"/>
          </p:cNvSpPr>
          <p:nvPr>
            <p:ph type="dt" sz="half" idx="2"/>
          </p:nvPr>
        </p:nvSpPr>
        <p:spPr>
          <a:xfrm>
            <a:off x="628651" y="4767264"/>
            <a:ext cx="205740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6CDFEE59-6C20-4B76-A21C-E1452B6AC308}" type="datetimeFigureOut">
              <a:rPr lang="es-ES" smtClean="0"/>
              <a:t>22/06/2023</a:t>
            </a:fld>
            <a:endParaRPr lang="es-ES"/>
          </a:p>
        </p:txBody>
      </p:sp>
      <p:sp>
        <p:nvSpPr>
          <p:cNvPr id="5" name="Footer Placeholder 4"/>
          <p:cNvSpPr>
            <a:spLocks noGrp="1"/>
          </p:cNvSpPr>
          <p:nvPr>
            <p:ph type="ftr" sz="quarter" idx="3"/>
          </p:nvPr>
        </p:nvSpPr>
        <p:spPr>
          <a:xfrm>
            <a:off x="3028951" y="4767264"/>
            <a:ext cx="30861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1" y="4767264"/>
            <a:ext cx="2057400"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D8D08B-4717-4178-A582-F4FA8CC03A78}" type="slidenum">
              <a:rPr lang="es-ES" smtClean="0"/>
              <a:t>‹#›</a:t>
            </a:fld>
            <a:endParaRPr lang="es-ES"/>
          </a:p>
        </p:txBody>
      </p:sp>
    </p:spTree>
    <p:extLst>
      <p:ext uri="{BB962C8B-B14F-4D97-AF65-F5344CB8AC3E}">
        <p14:creationId xmlns:p14="http://schemas.microsoft.com/office/powerpoint/2010/main" val="3730205489"/>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9" r:id="rId4"/>
    <p:sldLayoutId id="2147483850" r:id="rId5"/>
    <p:sldLayoutId id="2147483851" r:id="rId6"/>
  </p:sldLayoutIdLst>
  <p:txStyles>
    <p:titleStyle>
      <a:lvl1pPr algn="l" defTabSz="514337"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5.svg"/><Relationship Id="rId4" Type="http://schemas.openxmlformats.org/officeDocument/2006/relationships/image" Target="../media/image64.png"/></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image" Target="../media/image65.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9.sv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67.svg"/><Relationship Id="rId9" Type="http://schemas.openxmlformats.org/officeDocument/2006/relationships/image" Target="../media/image72.png"/></Relationships>
</file>

<file path=ppt/slides/_rels/slide15.xml.rels><?xml version="1.0" encoding="UTF-8" standalone="yes"?>
<Relationships xmlns="http://schemas.openxmlformats.org/package/2006/relationships"><Relationship Id="rId8" Type="http://schemas.openxmlformats.org/officeDocument/2006/relationships/image" Target="../media/image76.png"/><Relationship Id="rId3" Type="http://schemas.microsoft.com/office/2018/10/relationships/comments" Target="../comments/modernComment_7D4_42A94D0A.xml"/><Relationship Id="rId7" Type="http://schemas.openxmlformats.org/officeDocument/2006/relationships/image" Target="../media/image75.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svg"/><Relationship Id="rId5" Type="http://schemas.openxmlformats.org/officeDocument/2006/relationships/image" Target="../media/image67.svg"/><Relationship Id="rId10" Type="http://schemas.openxmlformats.org/officeDocument/2006/relationships/image" Target="../media/image78.png"/><Relationship Id="rId4" Type="http://schemas.openxmlformats.org/officeDocument/2006/relationships/image" Target="../media/image66.png"/><Relationship Id="rId9" Type="http://schemas.openxmlformats.org/officeDocument/2006/relationships/image" Target="../media/image77.svg"/></Relationships>
</file>

<file path=ppt/slides/_rels/slide16.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67.svg"/></Relationships>
</file>

<file path=ppt/slides/_rels/slide17.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79.svg"/></Relationships>
</file>

<file path=ppt/slides/_rels/slide18.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66.png"/><Relationship Id="rId7" Type="http://schemas.openxmlformats.org/officeDocument/2006/relationships/image" Target="../media/image8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9.svg"/><Relationship Id="rId11" Type="http://schemas.openxmlformats.org/officeDocument/2006/relationships/image" Target="../media/image80.png"/><Relationship Id="rId5" Type="http://schemas.openxmlformats.org/officeDocument/2006/relationships/image" Target="../media/image78.png"/><Relationship Id="rId10" Type="http://schemas.openxmlformats.org/officeDocument/2006/relationships/image" Target="../media/image75.svg"/><Relationship Id="rId4" Type="http://schemas.openxmlformats.org/officeDocument/2006/relationships/image" Target="../media/image67.svg"/><Relationship Id="rId9" Type="http://schemas.openxmlformats.org/officeDocument/2006/relationships/image" Target="../media/image7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67.svg"/></Relationships>
</file>

<file path=ppt/slides/_rels/slide21.xml.rels><?xml version="1.0" encoding="UTF-8" standalone="yes"?>
<Relationships xmlns="http://schemas.openxmlformats.org/package/2006/relationships"><Relationship Id="rId3" Type="http://schemas.microsoft.com/office/2018/10/relationships/comments" Target="../comments/modernComment_558_83F7AF05.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5.sv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65.sv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87.jpeg"/><Relationship Id="rId4" Type="http://schemas.openxmlformats.org/officeDocument/2006/relationships/image" Target="../media/image86.jpe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65.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5.sv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90.jpeg"/></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5.sv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5.svg"/></Relationships>
</file>

<file path=ppt/slides/_rels/slide2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microsoft.com/office/2018/10/relationships/comments" Target="../comments/modernComment_546_59BF87E3.xml"/><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59.png"/><Relationship Id="rId10" Type="http://schemas.openxmlformats.org/officeDocument/2006/relationships/image" Target="../media/image20.png"/><Relationship Id="rId4" Type="http://schemas.openxmlformats.org/officeDocument/2006/relationships/image" Target="../media/image91.jpeg"/><Relationship Id="rId9"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65.svg"/></Relationships>
</file>

<file path=ppt/slides/_rels/slide3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2.jpe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59.png"/><Relationship Id="rId9"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3.jpe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59.png"/><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4.jpe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59.png"/><Relationship Id="rId9"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9.xml"/><Relationship Id="rId5" Type="http://schemas.openxmlformats.org/officeDocument/2006/relationships/image" Target="../media/image98.svg"/><Relationship Id="rId4" Type="http://schemas.openxmlformats.org/officeDocument/2006/relationships/image" Target="../media/image97.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5.svg"/><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5.svg"/></Relationships>
</file>

<file path=ppt/slides/_rels/slide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5.svg"/></Relationships>
</file>

<file path=ppt/slides/_rels/slide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5.sv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5.svg"/><Relationship Id="rId4" Type="http://schemas.openxmlformats.org/officeDocument/2006/relationships/image" Target="../media/image64.png"/></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5.sv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56">
            <a:extLst>
              <a:ext uri="{FF2B5EF4-FFF2-40B4-BE49-F238E27FC236}">
                <a16:creationId xmlns:a16="http://schemas.microsoft.com/office/drawing/2014/main" id="{375BC0D5-AFCB-4D62-91B5-B2DDBB3D1CF7}"/>
              </a:ext>
            </a:extLst>
          </p:cNvPr>
          <p:cNvSpPr/>
          <p:nvPr/>
        </p:nvSpPr>
        <p:spPr>
          <a:xfrm>
            <a:off x="2802378" y="756936"/>
            <a:ext cx="3709706" cy="508551"/>
          </a:xfrm>
          <a:prstGeom prst="rect">
            <a:avLst/>
          </a:prstGeom>
          <a:ln w="25400">
            <a:miter lim="400000"/>
          </a:ln>
          <a:extLst>
            <a:ext uri="{C572A759-6A51-4108-AA02-DFA0A04FC94B}">
              <ma14:wrappingTextBoxFlag xmlns="" xmlns:ma14="http://schemas.microsoft.com/office/mac/drawingml/2011/main" val="1"/>
            </a:ext>
          </a:extLst>
        </p:spPr>
        <p:txBody>
          <a:bodyPr lIns="91440" tIns="91440" rIns="91440" bIns="91440"/>
          <a:lstStyle>
            <a:lvl1pPr algn="r">
              <a:lnSpc>
                <a:spcPct val="80000"/>
              </a:lnSpc>
              <a:defRPr sz="4400">
                <a:solidFill>
                  <a:srgbClr val="FFFFFF"/>
                </a:solidFill>
              </a:defRPr>
            </a:lvl1pPr>
          </a:lstStyle>
          <a:p>
            <a:pPr algn="l" defTabSz="342900">
              <a:lnSpc>
                <a:spcPct val="100000"/>
              </a:lnSpc>
              <a:defRPr b="1"/>
            </a:pPr>
            <a:endParaRPr sz="2800" b="1">
              <a:solidFill>
                <a:prstClr val="black"/>
              </a:solidFill>
              <a:cs typeface="Arial" panose="020B0604020202020204" pitchFamily="34" charset="0"/>
            </a:endParaRPr>
          </a:p>
        </p:txBody>
      </p:sp>
      <p:sp>
        <p:nvSpPr>
          <p:cNvPr id="11" name="Text Placeholder 2">
            <a:extLst>
              <a:ext uri="{FF2B5EF4-FFF2-40B4-BE49-F238E27FC236}">
                <a16:creationId xmlns:a16="http://schemas.microsoft.com/office/drawing/2014/main" id="{B7FB563B-F240-4CF2-983D-32022B1F688F}"/>
              </a:ext>
            </a:extLst>
          </p:cNvPr>
          <p:cNvSpPr txBox="1">
            <a:spLocks/>
          </p:cNvSpPr>
          <p:nvPr/>
        </p:nvSpPr>
        <p:spPr>
          <a:xfrm>
            <a:off x="380889" y="2003135"/>
            <a:ext cx="3060000" cy="287386"/>
          </a:xfrm>
          <a:prstGeom prst="rect">
            <a:avLst/>
          </a:prstGeom>
          <a:solidFill>
            <a:schemeClr val="bg1"/>
          </a:solidFill>
        </p:spPr>
        <p:txBody>
          <a:bodyPr vert="horz" wrap="square" lIns="68580" tIns="34290" rIns="68580" bIns="34290" rtlCol="0">
            <a:spAutoFit/>
          </a:bodyPr>
          <a:lstStyle>
            <a:lvl1pPr marL="171446" indent="-171446" algn="l" defTabSz="685783" rtl="0" eaLnBrk="1" latinLnBrk="0" hangingPunct="1">
              <a:lnSpc>
                <a:spcPct val="90000"/>
              </a:lnSpc>
              <a:spcBef>
                <a:spcPts val="751"/>
              </a:spcBef>
              <a:buFont typeface="Arial" panose="020B0604020202020204" pitchFamily="34" charset="0"/>
              <a:buChar char="•"/>
              <a:defRPr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Font typeface="Arial" panose="020B0604020202020204" pitchFamily="34" charset="0"/>
              <a:buNone/>
            </a:pPr>
            <a:r>
              <a:rPr lang="en-GB" sz="1575" b="1" dirty="0">
                <a:solidFill>
                  <a:schemeClr val="accent1"/>
                </a:solidFill>
              </a:rPr>
              <a:t>Shingai George, </a:t>
            </a:r>
            <a:r>
              <a:rPr lang="en-GB" sz="1575" dirty="0">
                <a:solidFill>
                  <a:schemeClr val="accent1"/>
                </a:solidFill>
              </a:rPr>
              <a:t>Insights Expert</a:t>
            </a:r>
          </a:p>
        </p:txBody>
      </p:sp>
      <p:sp>
        <p:nvSpPr>
          <p:cNvPr id="12" name="Text Placeholder 15">
            <a:extLst>
              <a:ext uri="{FF2B5EF4-FFF2-40B4-BE49-F238E27FC236}">
                <a16:creationId xmlns:a16="http://schemas.microsoft.com/office/drawing/2014/main" id="{F0879B63-CAAC-48A2-9422-92572577E0BF}"/>
              </a:ext>
            </a:extLst>
          </p:cNvPr>
          <p:cNvSpPr txBox="1">
            <a:spLocks/>
          </p:cNvSpPr>
          <p:nvPr/>
        </p:nvSpPr>
        <p:spPr>
          <a:xfrm>
            <a:off x="380889" y="2484629"/>
            <a:ext cx="3780495" cy="292861"/>
          </a:xfrm>
          <a:prstGeom prst="rect">
            <a:avLst/>
          </a:prstGeom>
        </p:spPr>
        <p:txBody>
          <a:bodyPr>
            <a:noAutofit/>
          </a:bodyPr>
          <a:lstStyle>
            <a:lvl1pPr marL="0" marR="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sz="1200" b="0" kern="1200">
                <a:solidFill>
                  <a:schemeClr val="tx1"/>
                </a:solidFill>
                <a:latin typeface="Arial" panose="020B0604020202020204" pitchFamily="34" charset="0"/>
                <a:ea typeface="+mn-ea"/>
                <a:cs typeface="Arial" panose="020B060402020202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lang="en-US" dirty="0">
                <a:solidFill>
                  <a:srgbClr val="FFFFFF"/>
                </a:solidFill>
              </a:rPr>
              <a:t>08</a:t>
            </a:r>
            <a:r>
              <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June 2023</a:t>
            </a:r>
          </a:p>
        </p:txBody>
      </p:sp>
      <p:sp>
        <p:nvSpPr>
          <p:cNvPr id="13" name="Text Placeholder 15">
            <a:extLst>
              <a:ext uri="{FF2B5EF4-FFF2-40B4-BE49-F238E27FC236}">
                <a16:creationId xmlns:a16="http://schemas.microsoft.com/office/drawing/2014/main" id="{03E26574-3B02-4927-93C7-E430D4E17AD8}"/>
              </a:ext>
            </a:extLst>
          </p:cNvPr>
          <p:cNvSpPr txBox="1">
            <a:spLocks/>
          </p:cNvSpPr>
          <p:nvPr/>
        </p:nvSpPr>
        <p:spPr>
          <a:xfrm>
            <a:off x="380889" y="367455"/>
            <a:ext cx="5646531" cy="1530401"/>
          </a:xfrm>
          <a:prstGeom prst="rect">
            <a:avLst/>
          </a:prstGeom>
          <a:noFill/>
        </p:spPr>
        <p:txBody>
          <a:bodyPr wrap="square" lIns="72000" tIns="72000" rIns="72000" bIns="72000" anchor="ctr" anchorCtr="0">
            <a:spAutoFit/>
          </a:bodyPr>
          <a:lstStyle>
            <a:lvl1pPr marL="0" marR="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sz="2400" b="1" kern="1200">
                <a:solidFill>
                  <a:schemeClr val="tx1"/>
                </a:solidFill>
                <a:latin typeface="Arial" panose="020B0604020202020204" pitchFamily="34" charset="0"/>
                <a:ea typeface="+mn-ea"/>
                <a:cs typeface="Arial" panose="020B060402020202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3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250" dirty="0">
                <a:solidFill>
                  <a:srgbClr val="FFFFFF"/>
                </a:solidFill>
              </a:rPr>
              <a:t>Access and Connectivity as Investment Opportunities within Africa – </a:t>
            </a:r>
            <a:br>
              <a:rPr lang="en-US" sz="2250" dirty="0">
                <a:solidFill>
                  <a:srgbClr val="FFFFFF"/>
                </a:solidFill>
              </a:rPr>
            </a:br>
            <a:r>
              <a:rPr lang="en-US" sz="2250" dirty="0">
                <a:solidFill>
                  <a:srgbClr val="FFFFFF"/>
                </a:solidFill>
              </a:rPr>
              <a:t>An Overview of the African Air Transport Landscape</a:t>
            </a:r>
          </a:p>
        </p:txBody>
      </p:sp>
    </p:spTree>
    <p:extLst>
      <p:ext uri="{BB962C8B-B14F-4D97-AF65-F5344CB8AC3E}">
        <p14:creationId xmlns:p14="http://schemas.microsoft.com/office/powerpoint/2010/main" val="41100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56">
            <a:extLst>
              <a:ext uri="{FF2B5EF4-FFF2-40B4-BE49-F238E27FC236}">
                <a16:creationId xmlns:a16="http://schemas.microsoft.com/office/drawing/2014/main" id="{375BC0D5-AFCB-4D62-91B5-B2DDBB3D1CF7}"/>
              </a:ext>
            </a:extLst>
          </p:cNvPr>
          <p:cNvSpPr/>
          <p:nvPr/>
        </p:nvSpPr>
        <p:spPr>
          <a:xfrm>
            <a:off x="2718558" y="2123587"/>
            <a:ext cx="3709706" cy="508551"/>
          </a:xfrm>
          <a:prstGeom prst="rect">
            <a:avLst/>
          </a:prstGeom>
          <a:ln w="25400">
            <a:miter lim="400000"/>
          </a:ln>
          <a:extLst>
            <a:ext uri="{C572A759-6A51-4108-AA02-DFA0A04FC94B}">
              <ma14:wrappingTextBoxFlag xmlns="" xmlns:ma14="http://schemas.microsoft.com/office/mac/drawingml/2011/main" val="1"/>
            </a:ext>
          </a:extLst>
        </p:spPr>
        <p:txBody>
          <a:bodyPr lIns="91440" tIns="91440" rIns="91440" bIns="91440"/>
          <a:lstStyle>
            <a:lvl1pPr algn="r">
              <a:lnSpc>
                <a:spcPct val="80000"/>
              </a:lnSpc>
              <a:defRPr sz="4400">
                <a:solidFill>
                  <a:srgbClr val="FFFFFF"/>
                </a:solidFill>
              </a:defRPr>
            </a:lvl1pPr>
          </a:lstStyle>
          <a:p>
            <a:pPr marL="0" marR="0" lvl="0" indent="0" algn="l" defTabSz="342900" rtl="0" eaLnBrk="1" fontAlgn="auto" latinLnBrk="0" hangingPunct="1">
              <a:lnSpc>
                <a:spcPct val="100000"/>
              </a:lnSpc>
              <a:spcBef>
                <a:spcPts val="0"/>
              </a:spcBef>
              <a:spcAft>
                <a:spcPts val="0"/>
              </a:spcAft>
              <a:buClrTx/>
              <a:buSzTx/>
              <a:buFontTx/>
              <a:buNone/>
              <a:tabLst/>
              <a:defRPr b="1"/>
            </a:pPr>
            <a:endParaRPr kumimoji="0" sz="2800" b="1" i="0" u="none" strike="noStrike" kern="120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6808E521-9904-8381-2AA3-71EB7B252783}"/>
              </a:ext>
            </a:extLst>
          </p:cNvPr>
          <p:cNvSpPr txBox="1"/>
          <p:nvPr/>
        </p:nvSpPr>
        <p:spPr>
          <a:xfrm>
            <a:off x="586853" y="605051"/>
            <a:ext cx="6027761" cy="769441"/>
          </a:xfrm>
          <a:prstGeom prst="rect">
            <a:avLst/>
          </a:prstGeom>
          <a:noFill/>
        </p:spPr>
        <p:txBody>
          <a:bodyPr wrap="square" rtlCol="0">
            <a:spAutoFit/>
          </a:bodyPr>
          <a:lstStyle/>
          <a:p>
            <a:r>
              <a:rPr lang="en-GB" sz="4400" b="1" dirty="0">
                <a:solidFill>
                  <a:schemeClr val="bg1"/>
                </a:solidFill>
                <a:latin typeface="Arial" panose="020B0604020202020204" pitchFamily="34" charset="0"/>
                <a:cs typeface="Arial" panose="020B0604020202020204" pitchFamily="34" charset="0"/>
              </a:rPr>
              <a:t>CONSUMER TRENDS</a:t>
            </a:r>
            <a:endParaRPr kumimoji="0" lang="en-GB" sz="36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5206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6F37AF09-9BA8-94E6-D12A-4BABDE6F6B21}"/>
              </a:ext>
            </a:extLst>
          </p:cNvPr>
          <p:cNvSpPr>
            <a:spLocks noGrp="1"/>
          </p:cNvSpPr>
          <p:nvPr>
            <p:ph type="body" sz="quarter" idx="12"/>
          </p:nvPr>
        </p:nvSpPr>
        <p:spPr>
          <a:xfrm>
            <a:off x="432330" y="535910"/>
            <a:ext cx="7908588" cy="235540"/>
          </a:xfrm>
        </p:spPr>
        <p:txBody>
          <a:bodyPr/>
          <a:lstStyle/>
          <a:p>
            <a:r>
              <a:rPr lang="en-US" sz="1000" b="0" i="1" dirty="0">
                <a:solidFill>
                  <a:schemeClr val="tx1"/>
                </a:solidFill>
              </a:rPr>
              <a:t>Tickets issued between 1 January to 30 April 2023 for International departures from Africa for travel at any time in the future, vs 2019</a:t>
            </a:r>
            <a:endParaRPr lang="es-ES" sz="1000" b="0" i="1" dirty="0">
              <a:solidFill>
                <a:schemeClr val="tx1"/>
              </a:solidFill>
            </a:endParaRPr>
          </a:p>
        </p:txBody>
      </p:sp>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32329" y="257053"/>
            <a:ext cx="8261615" cy="277408"/>
          </a:xfrm>
        </p:spPr>
        <p:txBody>
          <a:bodyPr>
            <a:noAutofit/>
          </a:bodyPr>
          <a:lstStyle/>
          <a:p>
            <a:r>
              <a:rPr lang="en-US" sz="1500" dirty="0">
                <a:latin typeface="+mn-lt"/>
              </a:rPr>
              <a:t>DISTRIBUTION CHANNELS: HOW DO TRAVELLERS PURCHASE TRIPS IN AFRICA?</a:t>
            </a:r>
          </a:p>
        </p:txBody>
      </p:sp>
      <p:sp>
        <p:nvSpPr>
          <p:cNvPr id="2" name="TextBox 1">
            <a:extLst>
              <a:ext uri="{FF2B5EF4-FFF2-40B4-BE49-F238E27FC236}">
                <a16:creationId xmlns:a16="http://schemas.microsoft.com/office/drawing/2014/main" id="{A6B97D8B-C9AF-A8CB-B3E2-5CCACD6AEFC0}"/>
              </a:ext>
            </a:extLst>
          </p:cNvPr>
          <p:cNvSpPr txBox="1"/>
          <p:nvPr/>
        </p:nvSpPr>
        <p:spPr>
          <a:xfrm>
            <a:off x="1203961" y="3383904"/>
            <a:ext cx="831574" cy="438582"/>
          </a:xfrm>
          <a:prstGeom prst="rect">
            <a:avLst/>
          </a:prstGeom>
          <a:noFill/>
        </p:spPr>
        <p:txBody>
          <a:bodyPr wrap="square" rtlCol="0">
            <a:spAutoFit/>
          </a:bodyPr>
          <a:lstStyle/>
          <a:p>
            <a:pPr algn="r"/>
            <a:r>
              <a:rPr lang="en-GB" b="1" dirty="0">
                <a:solidFill>
                  <a:srgbClr val="C00000"/>
                </a:solidFill>
              </a:rPr>
              <a:t>0 p.p.</a:t>
            </a:r>
          </a:p>
          <a:p>
            <a:pPr algn="r"/>
            <a:r>
              <a:rPr lang="en-GB" sz="900" dirty="0"/>
              <a:t>vs 2019</a:t>
            </a:r>
          </a:p>
        </p:txBody>
      </p:sp>
      <p:sp>
        <p:nvSpPr>
          <p:cNvPr id="5" name="TextBox 4">
            <a:extLst>
              <a:ext uri="{FF2B5EF4-FFF2-40B4-BE49-F238E27FC236}">
                <a16:creationId xmlns:a16="http://schemas.microsoft.com/office/drawing/2014/main" id="{C593F65B-062D-ACEA-185A-CBECE1B63268}"/>
              </a:ext>
            </a:extLst>
          </p:cNvPr>
          <p:cNvSpPr txBox="1"/>
          <p:nvPr/>
        </p:nvSpPr>
        <p:spPr>
          <a:xfrm>
            <a:off x="1203961" y="2599304"/>
            <a:ext cx="831574" cy="438582"/>
          </a:xfrm>
          <a:prstGeom prst="rect">
            <a:avLst/>
          </a:prstGeom>
          <a:noFill/>
        </p:spPr>
        <p:txBody>
          <a:bodyPr wrap="square" rtlCol="0">
            <a:spAutoFit/>
          </a:bodyPr>
          <a:lstStyle/>
          <a:p>
            <a:pPr algn="r"/>
            <a:r>
              <a:rPr lang="en-GB" b="1" dirty="0">
                <a:solidFill>
                  <a:srgbClr val="C00000"/>
                </a:solidFill>
              </a:rPr>
              <a:t>-3 p.p.</a:t>
            </a:r>
          </a:p>
          <a:p>
            <a:pPr algn="r"/>
            <a:r>
              <a:rPr lang="en-GB" sz="900" dirty="0"/>
              <a:t>vs 2019</a:t>
            </a:r>
          </a:p>
        </p:txBody>
      </p:sp>
      <p:sp>
        <p:nvSpPr>
          <p:cNvPr id="10" name="TextBox 9">
            <a:extLst>
              <a:ext uri="{FF2B5EF4-FFF2-40B4-BE49-F238E27FC236}">
                <a16:creationId xmlns:a16="http://schemas.microsoft.com/office/drawing/2014/main" id="{A8E0DACC-9190-144B-DE9E-FC920B9F55AC}"/>
              </a:ext>
            </a:extLst>
          </p:cNvPr>
          <p:cNvSpPr txBox="1"/>
          <p:nvPr/>
        </p:nvSpPr>
        <p:spPr>
          <a:xfrm>
            <a:off x="1203961" y="1714177"/>
            <a:ext cx="831574" cy="438582"/>
          </a:xfrm>
          <a:prstGeom prst="rect">
            <a:avLst/>
          </a:prstGeom>
          <a:noFill/>
        </p:spPr>
        <p:txBody>
          <a:bodyPr wrap="square" rtlCol="0">
            <a:spAutoFit/>
          </a:bodyPr>
          <a:lstStyle/>
          <a:p>
            <a:pPr algn="r"/>
            <a:r>
              <a:rPr lang="en-GB" b="1" dirty="0">
                <a:solidFill>
                  <a:srgbClr val="21AA21"/>
                </a:solidFill>
              </a:rPr>
              <a:t>+3 p.p.</a:t>
            </a:r>
          </a:p>
          <a:p>
            <a:pPr algn="r"/>
            <a:r>
              <a:rPr lang="en-GB" sz="900" dirty="0"/>
              <a:t>vs 2019</a:t>
            </a:r>
          </a:p>
        </p:txBody>
      </p:sp>
      <p:graphicFrame>
        <p:nvGraphicFramePr>
          <p:cNvPr id="11" name="Chart 10">
            <a:extLst>
              <a:ext uri="{FF2B5EF4-FFF2-40B4-BE49-F238E27FC236}">
                <a16:creationId xmlns:a16="http://schemas.microsoft.com/office/drawing/2014/main" id="{4060DBFC-4915-DDA2-2F0C-D4C9AE160941}"/>
              </a:ext>
            </a:extLst>
          </p:cNvPr>
          <p:cNvGraphicFramePr>
            <a:graphicFrameLocks/>
          </p:cNvGraphicFramePr>
          <p:nvPr>
            <p:extLst>
              <p:ext uri="{D42A27DB-BD31-4B8C-83A1-F6EECF244321}">
                <p14:modId xmlns:p14="http://schemas.microsoft.com/office/powerpoint/2010/main" val="791862474"/>
              </p:ext>
            </p:extLst>
          </p:nvPr>
        </p:nvGraphicFramePr>
        <p:xfrm>
          <a:off x="1203960" y="827668"/>
          <a:ext cx="6758940" cy="3441363"/>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Grupo 354">
            <a:extLst>
              <a:ext uri="{FF2B5EF4-FFF2-40B4-BE49-F238E27FC236}">
                <a16:creationId xmlns:a16="http://schemas.microsoft.com/office/drawing/2014/main" id="{73958E31-5E94-852F-1A93-5C027567FF77}"/>
              </a:ext>
            </a:extLst>
          </p:cNvPr>
          <p:cNvGrpSpPr/>
          <p:nvPr/>
        </p:nvGrpSpPr>
        <p:grpSpPr>
          <a:xfrm>
            <a:off x="7064826" y="4447362"/>
            <a:ext cx="1896846" cy="304184"/>
            <a:chOff x="-108976" y="5742394"/>
            <a:chExt cx="2430083" cy="391154"/>
          </a:xfrm>
        </p:grpSpPr>
        <p:grpSp>
          <p:nvGrpSpPr>
            <p:cNvPr id="6" name="Group 65">
              <a:extLst>
                <a:ext uri="{FF2B5EF4-FFF2-40B4-BE49-F238E27FC236}">
                  <a16:creationId xmlns:a16="http://schemas.microsoft.com/office/drawing/2014/main" id="{6733B5D2-7042-2D3C-E8FD-1C4D71C1F81F}"/>
                </a:ext>
              </a:extLst>
            </p:cNvPr>
            <p:cNvGrpSpPr/>
            <p:nvPr/>
          </p:nvGrpSpPr>
          <p:grpSpPr>
            <a:xfrm>
              <a:off x="-108976" y="5742394"/>
              <a:ext cx="2430083" cy="391154"/>
              <a:chOff x="216534" y="5749493"/>
              <a:chExt cx="2430083" cy="391154"/>
            </a:xfrm>
          </p:grpSpPr>
          <p:sp>
            <p:nvSpPr>
              <p:cNvPr id="8" name="Rectangle: Rounded Corners 108">
                <a:extLst>
                  <a:ext uri="{FF2B5EF4-FFF2-40B4-BE49-F238E27FC236}">
                    <a16:creationId xmlns:a16="http://schemas.microsoft.com/office/drawing/2014/main" id="{23C17239-A1B0-094A-36D8-7149852A3217}"/>
                  </a:ext>
                </a:extLst>
              </p:cNvPr>
              <p:cNvSpPr/>
              <p:nvPr/>
            </p:nvSpPr>
            <p:spPr>
              <a:xfrm>
                <a:off x="216534" y="5749493"/>
                <a:ext cx="2430083"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9" name="TextBox 500">
                <a:extLst>
                  <a:ext uri="{FF2B5EF4-FFF2-40B4-BE49-F238E27FC236}">
                    <a16:creationId xmlns:a16="http://schemas.microsoft.com/office/drawing/2014/main" id="{9B4A4400-B3D9-0068-2DC4-42C8B7F4D77B}"/>
                  </a:ext>
                </a:extLst>
              </p:cNvPr>
              <p:cNvSpPr txBox="1"/>
              <p:nvPr/>
            </p:nvSpPr>
            <p:spPr>
              <a:xfrm>
                <a:off x="543087" y="5821784"/>
                <a:ext cx="2103528" cy="252306"/>
              </a:xfrm>
              <a:prstGeom prst="rect">
                <a:avLst/>
              </a:prstGeom>
              <a:noFill/>
            </p:spPr>
            <p:txBody>
              <a:bodyPr wrap="square" rtlCol="0">
                <a:spAutoFit/>
              </a:bodyPr>
              <a:lstStyle/>
              <a:p>
                <a:pPr marL="0" marR="0" lvl="0" indent="0" defTabSz="514313"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cs typeface="Arial" pitchFamily="34"/>
                  </a:rPr>
                  <a:t>Source: ForwardKeys Air Ticket Data.</a:t>
                </a:r>
              </a:p>
            </p:txBody>
          </p:sp>
        </p:grpSp>
        <p:pic>
          <p:nvPicPr>
            <p:cNvPr id="7" name="Imagen 356">
              <a:extLst>
                <a:ext uri="{FF2B5EF4-FFF2-40B4-BE49-F238E27FC236}">
                  <a16:creationId xmlns:a16="http://schemas.microsoft.com/office/drawing/2014/main" id="{489E6C53-505E-2FBD-6F6F-10FB7C8F865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401399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32329" y="277519"/>
            <a:ext cx="7530571" cy="277408"/>
          </a:xfrm>
        </p:spPr>
        <p:txBody>
          <a:bodyPr>
            <a:noAutofit/>
          </a:bodyPr>
          <a:lstStyle/>
          <a:p>
            <a:r>
              <a:rPr lang="en-US" dirty="0">
                <a:latin typeface="+mn-lt"/>
              </a:rPr>
              <a:t>INTRA-AFRICA TRAVELERS BOOK WITH SHORTER LEAD TIMES</a:t>
            </a:r>
          </a:p>
        </p:txBody>
      </p:sp>
      <p:grpSp>
        <p:nvGrpSpPr>
          <p:cNvPr id="13" name="Grupo 354">
            <a:extLst>
              <a:ext uri="{FF2B5EF4-FFF2-40B4-BE49-F238E27FC236}">
                <a16:creationId xmlns:a16="http://schemas.microsoft.com/office/drawing/2014/main" id="{E78BCE6C-96EB-F095-5400-E6B6C64031A1}"/>
              </a:ext>
            </a:extLst>
          </p:cNvPr>
          <p:cNvGrpSpPr/>
          <p:nvPr/>
        </p:nvGrpSpPr>
        <p:grpSpPr>
          <a:xfrm>
            <a:off x="6909702" y="4267749"/>
            <a:ext cx="1896846" cy="304184"/>
            <a:chOff x="-108976" y="5742394"/>
            <a:chExt cx="2430083" cy="391154"/>
          </a:xfrm>
        </p:grpSpPr>
        <p:grpSp>
          <p:nvGrpSpPr>
            <p:cNvPr id="14" name="Group 65">
              <a:extLst>
                <a:ext uri="{FF2B5EF4-FFF2-40B4-BE49-F238E27FC236}">
                  <a16:creationId xmlns:a16="http://schemas.microsoft.com/office/drawing/2014/main" id="{917ACFB3-A72C-123D-8ECD-1B287EDD052A}"/>
                </a:ext>
              </a:extLst>
            </p:cNvPr>
            <p:cNvGrpSpPr/>
            <p:nvPr/>
          </p:nvGrpSpPr>
          <p:grpSpPr>
            <a:xfrm>
              <a:off x="-108976" y="5742394"/>
              <a:ext cx="2430083" cy="391154"/>
              <a:chOff x="216534" y="5749493"/>
              <a:chExt cx="2430083" cy="391154"/>
            </a:xfrm>
          </p:grpSpPr>
          <p:sp>
            <p:nvSpPr>
              <p:cNvPr id="16" name="Rectangle: Rounded Corners 108">
                <a:extLst>
                  <a:ext uri="{FF2B5EF4-FFF2-40B4-BE49-F238E27FC236}">
                    <a16:creationId xmlns:a16="http://schemas.microsoft.com/office/drawing/2014/main" id="{16C3EC5B-FC17-0EFE-E38D-8DBC4F4BE002}"/>
                  </a:ext>
                </a:extLst>
              </p:cNvPr>
              <p:cNvSpPr/>
              <p:nvPr/>
            </p:nvSpPr>
            <p:spPr>
              <a:xfrm>
                <a:off x="216534" y="5749493"/>
                <a:ext cx="2430083"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17" name="TextBox 500">
                <a:extLst>
                  <a:ext uri="{FF2B5EF4-FFF2-40B4-BE49-F238E27FC236}">
                    <a16:creationId xmlns:a16="http://schemas.microsoft.com/office/drawing/2014/main" id="{A67E1809-2BF7-3A4E-4A02-1B9ABB7A7E38}"/>
                  </a:ext>
                </a:extLst>
              </p:cNvPr>
              <p:cNvSpPr txBox="1"/>
              <p:nvPr/>
            </p:nvSpPr>
            <p:spPr>
              <a:xfrm>
                <a:off x="543087" y="5821784"/>
                <a:ext cx="2103528" cy="252306"/>
              </a:xfrm>
              <a:prstGeom prst="rect">
                <a:avLst/>
              </a:prstGeom>
              <a:noFill/>
            </p:spPr>
            <p:txBody>
              <a:bodyPr wrap="square" rtlCol="0">
                <a:spAutoFit/>
              </a:bodyPr>
              <a:lstStyle/>
              <a:p>
                <a:pPr marL="0" marR="0" lvl="0" indent="0" defTabSz="514313"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cs typeface="Arial" pitchFamily="34"/>
                  </a:rPr>
                  <a:t>Source: ForwardKeys Air Ticket Data.</a:t>
                </a:r>
              </a:p>
            </p:txBody>
          </p:sp>
        </p:grpSp>
        <p:pic>
          <p:nvPicPr>
            <p:cNvPr id="15" name="Imagen 356">
              <a:extLst>
                <a:ext uri="{FF2B5EF4-FFF2-40B4-BE49-F238E27FC236}">
                  <a16:creationId xmlns:a16="http://schemas.microsoft.com/office/drawing/2014/main" id="{357105EF-232A-A693-156B-4E96E4956EE2}"/>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7158" y="5857505"/>
              <a:ext cx="166222" cy="166667"/>
            </a:xfrm>
            <a:prstGeom prst="rect">
              <a:avLst/>
            </a:prstGeom>
          </p:spPr>
        </p:pic>
      </p:grpSp>
      <p:graphicFrame>
        <p:nvGraphicFramePr>
          <p:cNvPr id="4" name="Chart 3">
            <a:extLst>
              <a:ext uri="{FF2B5EF4-FFF2-40B4-BE49-F238E27FC236}">
                <a16:creationId xmlns:a16="http://schemas.microsoft.com/office/drawing/2014/main" id="{37C13D21-1A3D-62DD-A37D-F3F11071CE84}"/>
              </a:ext>
            </a:extLst>
          </p:cNvPr>
          <p:cNvGraphicFramePr>
            <a:graphicFrameLocks/>
          </p:cNvGraphicFramePr>
          <p:nvPr>
            <p:extLst>
              <p:ext uri="{D42A27DB-BD31-4B8C-83A1-F6EECF244321}">
                <p14:modId xmlns:p14="http://schemas.microsoft.com/office/powerpoint/2010/main" val="3493191787"/>
              </p:ext>
            </p:extLst>
          </p:nvPr>
        </p:nvGraphicFramePr>
        <p:xfrm>
          <a:off x="1330712" y="1115122"/>
          <a:ext cx="6222382" cy="3152627"/>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a:extLst>
              <a:ext uri="{FF2B5EF4-FFF2-40B4-BE49-F238E27FC236}">
                <a16:creationId xmlns:a16="http://schemas.microsoft.com/office/drawing/2014/main" id="{CEEDAEA7-F80F-5B7E-8861-389E9362FAB1}"/>
              </a:ext>
            </a:extLst>
          </p:cNvPr>
          <p:cNvSpPr/>
          <p:nvPr/>
        </p:nvSpPr>
        <p:spPr>
          <a:xfrm rot="5400000">
            <a:off x="1799638" y="1613785"/>
            <a:ext cx="1694983" cy="1158577"/>
          </a:xfrm>
          <a:prstGeom prst="rect">
            <a:avLst/>
          </a:prstGeom>
          <a:noFill/>
          <a:ln w="31750" cap="rnd">
            <a:solidFill>
              <a:schemeClr val="accent3">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9EFB5B01-EF4F-8A9A-0887-4988838BF503}"/>
              </a:ext>
            </a:extLst>
          </p:cNvPr>
          <p:cNvSpPr/>
          <p:nvPr/>
        </p:nvSpPr>
        <p:spPr>
          <a:xfrm rot="5400000">
            <a:off x="6471089" y="1613785"/>
            <a:ext cx="371705" cy="1158576"/>
          </a:xfrm>
          <a:prstGeom prst="rect">
            <a:avLst/>
          </a:prstGeom>
          <a:noFill/>
          <a:ln w="31750" cap="rnd">
            <a:solidFill>
              <a:schemeClr val="accent3">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 Placeholder 1">
            <a:extLst>
              <a:ext uri="{FF2B5EF4-FFF2-40B4-BE49-F238E27FC236}">
                <a16:creationId xmlns:a16="http://schemas.microsoft.com/office/drawing/2014/main" id="{58FDC40F-A154-88F2-6A21-FA2CC0768AEE}"/>
              </a:ext>
            </a:extLst>
          </p:cNvPr>
          <p:cNvSpPr>
            <a:spLocks noGrp="1"/>
          </p:cNvSpPr>
          <p:nvPr>
            <p:ph type="body" sz="quarter" idx="12"/>
          </p:nvPr>
        </p:nvSpPr>
        <p:spPr>
          <a:xfrm>
            <a:off x="432329" y="535909"/>
            <a:ext cx="7997295" cy="339841"/>
          </a:xfrm>
        </p:spPr>
        <p:txBody>
          <a:bodyPr/>
          <a:lstStyle/>
          <a:p>
            <a:r>
              <a:rPr lang="en-US" sz="1000" b="0" i="1" dirty="0">
                <a:solidFill>
                  <a:schemeClr val="tx1"/>
                </a:solidFill>
              </a:rPr>
              <a:t>Tickets issued between 1 January to 30 April 2023 for Intra-Africa and Intra Europe travel at any time in the future; % share of pax arrivals</a:t>
            </a:r>
            <a:endParaRPr lang="es-ES" sz="1000" b="0" i="1" dirty="0">
              <a:solidFill>
                <a:schemeClr val="tx1"/>
              </a:solidFill>
            </a:endParaRPr>
          </a:p>
        </p:txBody>
      </p:sp>
    </p:spTree>
    <p:extLst>
      <p:ext uri="{BB962C8B-B14F-4D97-AF65-F5344CB8AC3E}">
        <p14:creationId xmlns:p14="http://schemas.microsoft.com/office/powerpoint/2010/main" val="241454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54A165-7CF9-DAA6-FC84-80EC7109E5E7}"/>
              </a:ext>
            </a:extLst>
          </p:cNvPr>
          <p:cNvSpPr txBox="1"/>
          <p:nvPr/>
        </p:nvSpPr>
        <p:spPr>
          <a:xfrm>
            <a:off x="586853" y="605051"/>
            <a:ext cx="6027761" cy="1446550"/>
          </a:xfrm>
          <a:prstGeom prst="rect">
            <a:avLst/>
          </a:prstGeom>
          <a:noFill/>
        </p:spPr>
        <p:txBody>
          <a:bodyPr wrap="square" rtlCol="0">
            <a:spAutoFit/>
          </a:bodyPr>
          <a:lstStyle/>
          <a:p>
            <a:r>
              <a:rPr kumimoji="0" lang="en-GB" sz="44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AEROPOLITICAL FACTORS</a:t>
            </a:r>
            <a:endParaRPr kumimoji="0" lang="en-GB" sz="36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3936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Title 356">
            <a:extLst>
              <a:ext uri="{FF2B5EF4-FFF2-40B4-BE49-F238E27FC236}">
                <a16:creationId xmlns:a16="http://schemas.microsoft.com/office/drawing/2014/main" id="{5A208D5F-68E4-B220-04F9-17A9D2CD4E9C}"/>
              </a:ext>
            </a:extLst>
          </p:cNvPr>
          <p:cNvSpPr>
            <a:spLocks noGrp="1"/>
          </p:cNvSpPr>
          <p:nvPr>
            <p:ph type="title"/>
          </p:nvPr>
        </p:nvSpPr>
        <p:spPr>
          <a:xfrm>
            <a:off x="443045" y="384317"/>
            <a:ext cx="8338691" cy="201881"/>
          </a:xfrm>
        </p:spPr>
        <p:txBody>
          <a:bodyPr>
            <a:noAutofit/>
          </a:bodyPr>
          <a:lstStyle/>
          <a:p>
            <a:r>
              <a:rPr lang="en-GB" sz="1400" dirty="0"/>
              <a:t>BLOCKED FUNDS HINDER CONNECTIVITY</a:t>
            </a:r>
            <a:endParaRPr lang="es-ES" sz="1400" dirty="0"/>
          </a:p>
        </p:txBody>
      </p:sp>
      <p:grpSp>
        <p:nvGrpSpPr>
          <p:cNvPr id="11" name="Group 10">
            <a:extLst>
              <a:ext uri="{FF2B5EF4-FFF2-40B4-BE49-F238E27FC236}">
                <a16:creationId xmlns:a16="http://schemas.microsoft.com/office/drawing/2014/main" id="{E307F563-7E83-CB78-82DA-0D83050C322A}"/>
              </a:ext>
            </a:extLst>
          </p:cNvPr>
          <p:cNvGrpSpPr/>
          <p:nvPr/>
        </p:nvGrpSpPr>
        <p:grpSpPr>
          <a:xfrm>
            <a:off x="7986342" y="4444860"/>
            <a:ext cx="969338" cy="315599"/>
            <a:chOff x="6288058" y="4541532"/>
            <a:chExt cx="969338" cy="315599"/>
          </a:xfrm>
        </p:grpSpPr>
        <p:grpSp>
          <p:nvGrpSpPr>
            <p:cNvPr id="12" name="Group 11">
              <a:extLst>
                <a:ext uri="{FF2B5EF4-FFF2-40B4-BE49-F238E27FC236}">
                  <a16:creationId xmlns:a16="http://schemas.microsoft.com/office/drawing/2014/main" id="{A31D7496-4F39-A182-0EBD-78DC8FCD5C68}"/>
                </a:ext>
              </a:extLst>
            </p:cNvPr>
            <p:cNvGrpSpPr/>
            <p:nvPr/>
          </p:nvGrpSpPr>
          <p:grpSpPr>
            <a:xfrm>
              <a:off x="6288058" y="4541532"/>
              <a:ext cx="969338" cy="315599"/>
              <a:chOff x="6966291" y="4483106"/>
              <a:chExt cx="969338" cy="315599"/>
            </a:xfrm>
          </p:grpSpPr>
          <p:sp>
            <p:nvSpPr>
              <p:cNvPr id="24" name="Rectangle: Rounded Corners 108">
                <a:extLst>
                  <a:ext uri="{FF2B5EF4-FFF2-40B4-BE49-F238E27FC236}">
                    <a16:creationId xmlns:a16="http://schemas.microsoft.com/office/drawing/2014/main" id="{0A2A8841-B355-6D23-F1D8-CEA1682868A2}"/>
                  </a:ext>
                </a:extLst>
              </p:cNvPr>
              <p:cNvSpPr/>
              <p:nvPr/>
            </p:nvSpPr>
            <p:spPr>
              <a:xfrm>
                <a:off x="6966291" y="4483106"/>
                <a:ext cx="969337" cy="315599"/>
              </a:xfrm>
              <a:prstGeom prst="roundRect">
                <a:avLst>
                  <a:gd name="adj" fmla="val 50000"/>
                </a:avLst>
              </a:prstGeom>
              <a:noFill/>
              <a:ln w="15875">
                <a:solidFill>
                  <a:srgbClr val="E9E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endParaRPr lang="en-GB" sz="700" dirty="0">
                  <a:solidFill>
                    <a:prstClr val="white"/>
                  </a:solidFill>
                  <a:latin typeface="Arial" panose="020B0604020202020204" pitchFamily="34" charset="0"/>
                  <a:cs typeface="Arial" panose="020B0604020202020204" pitchFamily="34" charset="0"/>
                </a:endParaRPr>
              </a:p>
            </p:txBody>
          </p:sp>
          <p:sp>
            <p:nvSpPr>
              <p:cNvPr id="25" name="TextBox 500">
                <a:extLst>
                  <a:ext uri="{FF2B5EF4-FFF2-40B4-BE49-F238E27FC236}">
                    <a16:creationId xmlns:a16="http://schemas.microsoft.com/office/drawing/2014/main" id="{D34329A2-BA78-E032-F68D-44E06E610381}"/>
                  </a:ext>
                </a:extLst>
              </p:cNvPr>
              <p:cNvSpPr txBox="1"/>
              <p:nvPr/>
            </p:nvSpPr>
            <p:spPr>
              <a:xfrm>
                <a:off x="7160469" y="4548572"/>
                <a:ext cx="775160" cy="200055"/>
              </a:xfrm>
              <a:prstGeom prst="rect">
                <a:avLst/>
              </a:prstGeom>
              <a:noFill/>
            </p:spPr>
            <p:txBody>
              <a:bodyPr wrap="square" rtlCol="0">
                <a:spAutoFit/>
              </a:bodyPr>
              <a:lstStyle/>
              <a:p>
                <a:pPr defTabSz="514313">
                  <a:defRPr sz="1800" b="0" i="0" u="none" strike="noStrike" kern="0" cap="none" spc="0" baseline="0">
                    <a:solidFill>
                      <a:srgbClr val="000000"/>
                    </a:solidFill>
                    <a:uFillTx/>
                  </a:defRPr>
                </a:pPr>
                <a:r>
                  <a:rPr lang="en-GB" sz="700" dirty="0">
                    <a:solidFill>
                      <a:srgbClr val="000000"/>
                    </a:solidFill>
                    <a:latin typeface="Arial" panose="020B0604020202020204" pitchFamily="34" charset="0"/>
                    <a:cs typeface="Arial" panose="020B0604020202020204" pitchFamily="34" charset="0"/>
                  </a:rPr>
                  <a:t>Source: IATA.</a:t>
                </a:r>
              </a:p>
            </p:txBody>
          </p:sp>
        </p:grpSp>
        <p:pic>
          <p:nvPicPr>
            <p:cNvPr id="20" name="Imagen 356">
              <a:extLst>
                <a:ext uri="{FF2B5EF4-FFF2-40B4-BE49-F238E27FC236}">
                  <a16:creationId xmlns:a16="http://schemas.microsoft.com/office/drawing/2014/main" id="{FEF32C44-6164-B210-F5D5-55687D7A900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399988" y="4643531"/>
              <a:ext cx="111600" cy="111600"/>
            </a:xfrm>
            <a:prstGeom prst="rect">
              <a:avLst/>
            </a:prstGeom>
          </p:spPr>
        </p:pic>
      </p:grpSp>
      <p:grpSp>
        <p:nvGrpSpPr>
          <p:cNvPr id="39" name="Group 38">
            <a:extLst>
              <a:ext uri="{FF2B5EF4-FFF2-40B4-BE49-F238E27FC236}">
                <a16:creationId xmlns:a16="http://schemas.microsoft.com/office/drawing/2014/main" id="{CE843450-5FCC-C889-58B0-CAC540450E97}"/>
              </a:ext>
            </a:extLst>
          </p:cNvPr>
          <p:cNvGrpSpPr/>
          <p:nvPr/>
        </p:nvGrpSpPr>
        <p:grpSpPr>
          <a:xfrm>
            <a:off x="1007241" y="2034877"/>
            <a:ext cx="1511952" cy="1200331"/>
            <a:chOff x="1007241" y="2034877"/>
            <a:chExt cx="1511952" cy="1200331"/>
          </a:xfrm>
        </p:grpSpPr>
        <p:sp>
          <p:nvSpPr>
            <p:cNvPr id="2" name="TextBox 1">
              <a:extLst>
                <a:ext uri="{FF2B5EF4-FFF2-40B4-BE49-F238E27FC236}">
                  <a16:creationId xmlns:a16="http://schemas.microsoft.com/office/drawing/2014/main" id="{AAB49BBE-7ABA-2E59-AF5D-F753A44F8B01}"/>
                </a:ext>
              </a:extLst>
            </p:cNvPr>
            <p:cNvSpPr txBox="1"/>
            <p:nvPr/>
          </p:nvSpPr>
          <p:spPr>
            <a:xfrm>
              <a:off x="1007241" y="2034877"/>
              <a:ext cx="1511952" cy="707886"/>
            </a:xfrm>
            <a:prstGeom prst="rect">
              <a:avLst/>
            </a:prstGeom>
            <a:noFill/>
          </p:spPr>
          <p:txBody>
            <a:bodyPr wrap="none" rtlCol="0">
              <a:spAutoFit/>
            </a:bodyPr>
            <a:lstStyle/>
            <a:p>
              <a:pPr algn="ctr"/>
              <a:r>
                <a:rPr lang="en-US" sz="4000" b="1" i="0" dirty="0">
                  <a:solidFill>
                    <a:srgbClr val="21AA21"/>
                  </a:solidFill>
                  <a:effectLst/>
                </a:rPr>
                <a:t>+</a:t>
              </a:r>
              <a:r>
                <a:rPr lang="en-US" sz="4000" b="1" dirty="0">
                  <a:solidFill>
                    <a:srgbClr val="21AA21"/>
                  </a:solidFill>
                </a:rPr>
                <a:t>10</a:t>
              </a:r>
              <a:r>
                <a:rPr lang="en-US" sz="4000" b="1" i="0" dirty="0">
                  <a:solidFill>
                    <a:srgbClr val="21AA21"/>
                  </a:solidFill>
                  <a:effectLst/>
                </a:rPr>
                <a:t>%</a:t>
              </a:r>
            </a:p>
          </p:txBody>
        </p:sp>
        <p:sp>
          <p:nvSpPr>
            <p:cNvPr id="33" name="TextBox 32">
              <a:extLst>
                <a:ext uri="{FF2B5EF4-FFF2-40B4-BE49-F238E27FC236}">
                  <a16:creationId xmlns:a16="http://schemas.microsoft.com/office/drawing/2014/main" id="{AA073A24-79C0-D06E-5C70-BC071932F783}"/>
                </a:ext>
              </a:extLst>
            </p:cNvPr>
            <p:cNvSpPr txBox="1"/>
            <p:nvPr/>
          </p:nvSpPr>
          <p:spPr>
            <a:xfrm>
              <a:off x="1072964" y="2711988"/>
              <a:ext cx="1380506" cy="523220"/>
            </a:xfrm>
            <a:prstGeom prst="rect">
              <a:avLst/>
            </a:prstGeom>
            <a:noFill/>
          </p:spPr>
          <p:txBody>
            <a:bodyPr wrap="none" rtlCol="0">
              <a:spAutoFit/>
            </a:bodyPr>
            <a:lstStyle/>
            <a:p>
              <a:pPr algn="ctr"/>
              <a:r>
                <a:rPr lang="en-US" sz="1400" b="1" dirty="0">
                  <a:latin typeface="+mj-lt"/>
                </a:rPr>
                <a:t>Increase</a:t>
              </a:r>
              <a:r>
                <a:rPr lang="en-US" sz="1400" dirty="0">
                  <a:latin typeface="+mj-lt"/>
                </a:rPr>
                <a:t> </a:t>
              </a:r>
            </a:p>
            <a:p>
              <a:pPr algn="ctr"/>
              <a:r>
                <a:rPr lang="en-US" sz="1400" dirty="0">
                  <a:solidFill>
                    <a:srgbClr val="1D1C1D"/>
                  </a:solidFill>
                  <a:latin typeface="+mj-lt"/>
                </a:rPr>
                <a:t>JAN-FEB 2023</a:t>
              </a:r>
              <a:endParaRPr lang="en-US" sz="1400" dirty="0">
                <a:latin typeface="+mj-lt"/>
              </a:endParaRPr>
            </a:p>
          </p:txBody>
        </p:sp>
      </p:grpSp>
      <p:grpSp>
        <p:nvGrpSpPr>
          <p:cNvPr id="38" name="Group 37">
            <a:extLst>
              <a:ext uri="{FF2B5EF4-FFF2-40B4-BE49-F238E27FC236}">
                <a16:creationId xmlns:a16="http://schemas.microsoft.com/office/drawing/2014/main" id="{E59FF120-7894-F3AF-9D29-EB9B0B14BAAD}"/>
              </a:ext>
            </a:extLst>
          </p:cNvPr>
          <p:cNvGrpSpPr/>
          <p:nvPr/>
        </p:nvGrpSpPr>
        <p:grpSpPr>
          <a:xfrm>
            <a:off x="3385448" y="2034877"/>
            <a:ext cx="2265364" cy="1415775"/>
            <a:chOff x="3196859" y="2034877"/>
            <a:chExt cx="2265364" cy="1415775"/>
          </a:xfrm>
        </p:grpSpPr>
        <p:sp>
          <p:nvSpPr>
            <p:cNvPr id="13" name="TextBox 12">
              <a:extLst>
                <a:ext uri="{FF2B5EF4-FFF2-40B4-BE49-F238E27FC236}">
                  <a16:creationId xmlns:a16="http://schemas.microsoft.com/office/drawing/2014/main" id="{ECE173EE-6E94-2318-7055-5B4AC5FB0A29}"/>
                </a:ext>
              </a:extLst>
            </p:cNvPr>
            <p:cNvSpPr txBox="1"/>
            <p:nvPr/>
          </p:nvSpPr>
          <p:spPr>
            <a:xfrm>
              <a:off x="3196859" y="2034877"/>
              <a:ext cx="2265364" cy="707886"/>
            </a:xfrm>
            <a:prstGeom prst="rect">
              <a:avLst/>
            </a:prstGeom>
            <a:noFill/>
          </p:spPr>
          <p:txBody>
            <a:bodyPr wrap="none" rtlCol="0">
              <a:spAutoFit/>
            </a:bodyPr>
            <a:lstStyle/>
            <a:p>
              <a:pPr algn="ctr"/>
              <a:r>
                <a:rPr lang="en-US" sz="4000" b="1" dirty="0">
                  <a:solidFill>
                    <a:schemeClr val="tx2"/>
                  </a:solidFill>
                </a:rPr>
                <a:t>US$1.6B</a:t>
              </a:r>
              <a:endParaRPr lang="en-US" sz="4000" b="1" i="0" dirty="0">
                <a:solidFill>
                  <a:schemeClr val="tx2"/>
                </a:solidFill>
                <a:effectLst/>
              </a:endParaRPr>
            </a:p>
          </p:txBody>
        </p:sp>
        <p:sp>
          <p:nvSpPr>
            <p:cNvPr id="35" name="TextBox 34">
              <a:extLst>
                <a:ext uri="{FF2B5EF4-FFF2-40B4-BE49-F238E27FC236}">
                  <a16:creationId xmlns:a16="http://schemas.microsoft.com/office/drawing/2014/main" id="{A4830F0B-B285-A1FE-9CF7-BAE34DE4A833}"/>
                </a:ext>
              </a:extLst>
            </p:cNvPr>
            <p:cNvSpPr txBox="1"/>
            <p:nvPr/>
          </p:nvSpPr>
          <p:spPr>
            <a:xfrm>
              <a:off x="3227444" y="2711988"/>
              <a:ext cx="2204193" cy="738664"/>
            </a:xfrm>
            <a:prstGeom prst="rect">
              <a:avLst/>
            </a:prstGeom>
            <a:noFill/>
          </p:spPr>
          <p:txBody>
            <a:bodyPr wrap="none" rtlCol="0">
              <a:spAutoFit/>
            </a:bodyPr>
            <a:lstStyle/>
            <a:p>
              <a:pPr algn="ctr"/>
              <a:r>
                <a:rPr lang="en-US" sz="1400" dirty="0"/>
                <a:t>Total Amount of </a:t>
              </a:r>
            </a:p>
            <a:p>
              <a:pPr algn="ctr"/>
              <a:r>
                <a:rPr lang="en-US" sz="1400" b="1" dirty="0"/>
                <a:t>blocked funds in Africa</a:t>
              </a:r>
              <a:r>
                <a:rPr lang="en-US" sz="1400" dirty="0"/>
                <a:t> </a:t>
              </a:r>
            </a:p>
            <a:p>
              <a:pPr algn="ctr"/>
              <a:r>
                <a:rPr lang="en-US" sz="1400" dirty="0"/>
                <a:t>as of February 2023</a:t>
              </a:r>
            </a:p>
          </p:txBody>
        </p:sp>
      </p:grpSp>
      <p:grpSp>
        <p:nvGrpSpPr>
          <p:cNvPr id="37" name="Group 36">
            <a:extLst>
              <a:ext uri="{FF2B5EF4-FFF2-40B4-BE49-F238E27FC236}">
                <a16:creationId xmlns:a16="http://schemas.microsoft.com/office/drawing/2014/main" id="{300EDEB0-E2BC-BEA8-9EE0-12DA913FF63A}"/>
              </a:ext>
            </a:extLst>
          </p:cNvPr>
          <p:cNvGrpSpPr/>
          <p:nvPr/>
        </p:nvGrpSpPr>
        <p:grpSpPr>
          <a:xfrm>
            <a:off x="6417680" y="2034877"/>
            <a:ext cx="2072940" cy="1200331"/>
            <a:chOff x="6107580" y="2034877"/>
            <a:chExt cx="2072940" cy="1200331"/>
          </a:xfrm>
        </p:grpSpPr>
        <p:sp>
          <p:nvSpPr>
            <p:cNvPr id="4" name="TextBox 3">
              <a:extLst>
                <a:ext uri="{FF2B5EF4-FFF2-40B4-BE49-F238E27FC236}">
                  <a16:creationId xmlns:a16="http://schemas.microsoft.com/office/drawing/2014/main" id="{6FAC9F0F-E917-F9A8-4FCA-C19E797489C8}"/>
                </a:ext>
              </a:extLst>
            </p:cNvPr>
            <p:cNvSpPr txBox="1"/>
            <p:nvPr/>
          </p:nvSpPr>
          <p:spPr>
            <a:xfrm>
              <a:off x="6537954" y="2034877"/>
              <a:ext cx="1212191" cy="707886"/>
            </a:xfrm>
            <a:prstGeom prst="rect">
              <a:avLst/>
            </a:prstGeom>
            <a:noFill/>
          </p:spPr>
          <p:txBody>
            <a:bodyPr wrap="none" rtlCol="0">
              <a:spAutoFit/>
            </a:bodyPr>
            <a:lstStyle/>
            <a:p>
              <a:pPr algn="ctr"/>
              <a:r>
                <a:rPr lang="en-US" sz="4000" b="1" dirty="0">
                  <a:solidFill>
                    <a:schemeClr val="tx2"/>
                  </a:solidFill>
                </a:rPr>
                <a:t>66</a:t>
              </a:r>
              <a:r>
                <a:rPr lang="en-US" sz="4000" b="1" i="0" dirty="0">
                  <a:solidFill>
                    <a:schemeClr val="tx2"/>
                  </a:solidFill>
                  <a:effectLst/>
                </a:rPr>
                <a:t>%</a:t>
              </a:r>
            </a:p>
          </p:txBody>
        </p:sp>
        <p:sp>
          <p:nvSpPr>
            <p:cNvPr id="36" name="TextBox 35">
              <a:extLst>
                <a:ext uri="{FF2B5EF4-FFF2-40B4-BE49-F238E27FC236}">
                  <a16:creationId xmlns:a16="http://schemas.microsoft.com/office/drawing/2014/main" id="{C85DEC93-A71E-FC5A-AE5D-EBD4122F1BC7}"/>
                </a:ext>
              </a:extLst>
            </p:cNvPr>
            <p:cNvSpPr txBox="1"/>
            <p:nvPr/>
          </p:nvSpPr>
          <p:spPr>
            <a:xfrm>
              <a:off x="6107580" y="2711988"/>
              <a:ext cx="2072940" cy="523220"/>
            </a:xfrm>
            <a:prstGeom prst="rect">
              <a:avLst/>
            </a:prstGeom>
            <a:noFill/>
          </p:spPr>
          <p:txBody>
            <a:bodyPr wrap="none" rtlCol="0">
              <a:spAutoFit/>
            </a:bodyPr>
            <a:lstStyle/>
            <a:p>
              <a:pPr algn="ctr"/>
              <a:r>
                <a:rPr lang="en-US" sz="1400" dirty="0"/>
                <a:t>of Total blocked funds </a:t>
              </a:r>
            </a:p>
            <a:p>
              <a:pPr algn="ctr"/>
              <a:r>
                <a:rPr lang="en-US" sz="1400" dirty="0"/>
                <a:t>Worldwide are in </a:t>
              </a:r>
              <a:r>
                <a:rPr lang="en-US" sz="1400" b="1" dirty="0"/>
                <a:t>Africa</a:t>
              </a:r>
              <a:endParaRPr lang="en-US" sz="1100" b="1" dirty="0"/>
            </a:p>
          </p:txBody>
        </p:sp>
      </p:grpSp>
      <p:pic>
        <p:nvPicPr>
          <p:cNvPr id="43" name="Graphic 42">
            <a:extLst>
              <a:ext uri="{FF2B5EF4-FFF2-40B4-BE49-F238E27FC236}">
                <a16:creationId xmlns:a16="http://schemas.microsoft.com/office/drawing/2014/main" id="{FA425AB1-96EF-CBB8-D553-696A28CE5392}"/>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7077353" y="1182981"/>
            <a:ext cx="753594" cy="753594"/>
          </a:xfrm>
          <a:prstGeom prst="rect">
            <a:avLst/>
          </a:prstGeom>
        </p:spPr>
      </p:pic>
      <p:pic>
        <p:nvPicPr>
          <p:cNvPr id="359" name="Graphic 358">
            <a:extLst>
              <a:ext uri="{FF2B5EF4-FFF2-40B4-BE49-F238E27FC236}">
                <a16:creationId xmlns:a16="http://schemas.microsoft.com/office/drawing/2014/main" id="{80137554-0E70-D9A4-57DC-148027326720}"/>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328132" y="1164706"/>
            <a:ext cx="870171" cy="870171"/>
          </a:xfrm>
          <a:prstGeom prst="rect">
            <a:avLst/>
          </a:prstGeom>
        </p:spPr>
      </p:pic>
      <p:pic>
        <p:nvPicPr>
          <p:cNvPr id="367" name="Graphic 366">
            <a:extLst>
              <a:ext uri="{FF2B5EF4-FFF2-40B4-BE49-F238E27FC236}">
                <a16:creationId xmlns:a16="http://schemas.microsoft.com/office/drawing/2014/main" id="{7BF33218-CB73-6AAC-9C8F-A026565347A0}"/>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195203" y="1208634"/>
            <a:ext cx="753594" cy="753594"/>
          </a:xfrm>
          <a:prstGeom prst="rect">
            <a:avLst/>
          </a:prstGeom>
        </p:spPr>
      </p:pic>
    </p:spTree>
    <p:extLst>
      <p:ext uri="{BB962C8B-B14F-4D97-AF65-F5344CB8AC3E}">
        <p14:creationId xmlns:p14="http://schemas.microsoft.com/office/powerpoint/2010/main" val="4104726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5F95B24A-94CD-1F70-BA35-107DC5195B7C}"/>
              </a:ext>
            </a:extLst>
          </p:cNvPr>
          <p:cNvSpPr>
            <a:spLocks noGrp="1"/>
          </p:cNvSpPr>
          <p:nvPr>
            <p:ph type="body" sz="quarter" idx="12"/>
          </p:nvPr>
        </p:nvSpPr>
        <p:spPr/>
        <p:txBody>
          <a:bodyPr/>
          <a:lstStyle/>
          <a:p>
            <a:r>
              <a:rPr lang="en-US" sz="1000" b="0" i="1" dirty="0">
                <a:solidFill>
                  <a:schemeClr val="tx1"/>
                </a:solidFill>
              </a:rPr>
              <a:t>Fares for International travel in 2022 vs 2019</a:t>
            </a:r>
            <a:endParaRPr lang="es-ES" sz="1000" b="0" i="1" dirty="0">
              <a:solidFill>
                <a:schemeClr val="tx1"/>
              </a:solidFill>
            </a:endParaRPr>
          </a:p>
        </p:txBody>
      </p:sp>
      <p:sp>
        <p:nvSpPr>
          <p:cNvPr id="357" name="Title 356">
            <a:extLst>
              <a:ext uri="{FF2B5EF4-FFF2-40B4-BE49-F238E27FC236}">
                <a16:creationId xmlns:a16="http://schemas.microsoft.com/office/drawing/2014/main" id="{5A208D5F-68E4-B220-04F9-17A9D2CD4E9C}"/>
              </a:ext>
            </a:extLst>
          </p:cNvPr>
          <p:cNvSpPr>
            <a:spLocks noGrp="1"/>
          </p:cNvSpPr>
          <p:nvPr>
            <p:ph type="title"/>
          </p:nvPr>
        </p:nvSpPr>
        <p:spPr>
          <a:xfrm>
            <a:off x="432329" y="257053"/>
            <a:ext cx="8027859" cy="277408"/>
          </a:xfrm>
        </p:spPr>
        <p:txBody>
          <a:bodyPr>
            <a:noAutofit/>
          </a:bodyPr>
          <a:lstStyle/>
          <a:p>
            <a:r>
              <a:rPr lang="en-GB" sz="1400" dirty="0"/>
              <a:t>LIMITED CONNECTIVITY AND HIGH ENERGY COSTS CAUSE MORE EXPENSIVE FLIGHTS</a:t>
            </a:r>
            <a:endParaRPr lang="es-ES" sz="1400" dirty="0"/>
          </a:p>
        </p:txBody>
      </p:sp>
      <p:sp>
        <p:nvSpPr>
          <p:cNvPr id="2" name="TextBox 1">
            <a:extLst>
              <a:ext uri="{FF2B5EF4-FFF2-40B4-BE49-F238E27FC236}">
                <a16:creationId xmlns:a16="http://schemas.microsoft.com/office/drawing/2014/main" id="{AAB49BBE-7ABA-2E59-AF5D-F753A44F8B01}"/>
              </a:ext>
            </a:extLst>
          </p:cNvPr>
          <p:cNvSpPr txBox="1"/>
          <p:nvPr/>
        </p:nvSpPr>
        <p:spPr>
          <a:xfrm>
            <a:off x="1519232" y="2610496"/>
            <a:ext cx="1710725" cy="1123384"/>
          </a:xfrm>
          <a:prstGeom prst="rect">
            <a:avLst/>
          </a:prstGeom>
          <a:noFill/>
        </p:spPr>
        <p:txBody>
          <a:bodyPr wrap="none" rtlCol="0">
            <a:spAutoFit/>
          </a:bodyPr>
          <a:lstStyle/>
          <a:p>
            <a:pPr algn="ctr"/>
            <a:r>
              <a:rPr lang="en-US" sz="4600" b="1" i="0" dirty="0">
                <a:solidFill>
                  <a:srgbClr val="00B050"/>
                </a:solidFill>
                <a:effectLst/>
                <a:latin typeface="+mj-lt"/>
              </a:rPr>
              <a:t>+</a:t>
            </a:r>
            <a:r>
              <a:rPr lang="en-US" sz="4600" b="1" dirty="0">
                <a:solidFill>
                  <a:srgbClr val="00B050"/>
                </a:solidFill>
                <a:latin typeface="+mj-lt"/>
              </a:rPr>
              <a:t>19</a:t>
            </a:r>
            <a:r>
              <a:rPr lang="en-US" sz="4600" b="1" i="0" dirty="0">
                <a:solidFill>
                  <a:srgbClr val="00B050"/>
                </a:solidFill>
                <a:effectLst/>
                <a:latin typeface="+mj-lt"/>
              </a:rPr>
              <a:t>%</a:t>
            </a:r>
          </a:p>
          <a:p>
            <a:pPr algn="ctr"/>
            <a:r>
              <a:rPr lang="en-US" sz="1050" dirty="0">
                <a:solidFill>
                  <a:srgbClr val="1D1C1D"/>
                </a:solidFill>
                <a:latin typeface="+mj-lt"/>
              </a:rPr>
              <a:t>Fares increase </a:t>
            </a:r>
          </a:p>
          <a:p>
            <a:pPr algn="ctr"/>
            <a:r>
              <a:rPr lang="en-US" sz="1050" dirty="0">
                <a:solidFill>
                  <a:srgbClr val="1D1C1D"/>
                </a:solidFill>
                <a:latin typeface="+mj-lt"/>
              </a:rPr>
              <a:t>in 2022 vs 2019</a:t>
            </a:r>
            <a:endParaRPr lang="en-US" sz="1050" dirty="0">
              <a:latin typeface="+mj-lt"/>
            </a:endParaRPr>
          </a:p>
        </p:txBody>
      </p:sp>
      <p:sp>
        <p:nvSpPr>
          <p:cNvPr id="3" name="Oval 2">
            <a:extLst>
              <a:ext uri="{FF2B5EF4-FFF2-40B4-BE49-F238E27FC236}">
                <a16:creationId xmlns:a16="http://schemas.microsoft.com/office/drawing/2014/main" id="{5DD59C45-C9D7-B2DD-8132-7119F30FBA26}"/>
              </a:ext>
            </a:extLst>
          </p:cNvPr>
          <p:cNvSpPr/>
          <p:nvPr/>
        </p:nvSpPr>
        <p:spPr>
          <a:xfrm>
            <a:off x="1055931" y="2001134"/>
            <a:ext cx="1617350" cy="1617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CE173EE-6E94-2318-7055-5B4AC5FB0A29}"/>
              </a:ext>
            </a:extLst>
          </p:cNvPr>
          <p:cNvSpPr txBox="1"/>
          <p:nvPr/>
        </p:nvSpPr>
        <p:spPr>
          <a:xfrm>
            <a:off x="6078351" y="2610496"/>
            <a:ext cx="1382110" cy="1123384"/>
          </a:xfrm>
          <a:prstGeom prst="rect">
            <a:avLst/>
          </a:prstGeom>
          <a:noFill/>
        </p:spPr>
        <p:txBody>
          <a:bodyPr wrap="none" rtlCol="0">
            <a:spAutoFit/>
          </a:bodyPr>
          <a:lstStyle/>
          <a:p>
            <a:pPr algn="ctr"/>
            <a:r>
              <a:rPr lang="en-US" sz="4600" b="1" i="0" dirty="0">
                <a:solidFill>
                  <a:srgbClr val="00B050"/>
                </a:solidFill>
                <a:effectLst/>
                <a:latin typeface="+mj-lt"/>
              </a:rPr>
              <a:t>+8%</a:t>
            </a:r>
          </a:p>
          <a:p>
            <a:pPr algn="ctr"/>
            <a:r>
              <a:rPr lang="en-US" sz="1050" dirty="0">
                <a:solidFill>
                  <a:srgbClr val="1D1C1D"/>
                </a:solidFill>
                <a:latin typeface="+mj-lt"/>
              </a:rPr>
              <a:t>Fares increase </a:t>
            </a:r>
          </a:p>
          <a:p>
            <a:pPr algn="ctr"/>
            <a:r>
              <a:rPr lang="en-US" sz="1050" dirty="0">
                <a:solidFill>
                  <a:srgbClr val="1D1C1D"/>
                </a:solidFill>
                <a:latin typeface="+mj-lt"/>
              </a:rPr>
              <a:t>in 2022 vs 2019</a:t>
            </a:r>
            <a:endParaRPr lang="en-US" sz="1050" dirty="0">
              <a:latin typeface="+mj-lt"/>
            </a:endParaRPr>
          </a:p>
        </p:txBody>
      </p:sp>
      <p:sp>
        <p:nvSpPr>
          <p:cNvPr id="14" name="Oval 13">
            <a:extLst>
              <a:ext uri="{FF2B5EF4-FFF2-40B4-BE49-F238E27FC236}">
                <a16:creationId xmlns:a16="http://schemas.microsoft.com/office/drawing/2014/main" id="{87308A88-743D-4747-6E01-C187FE4C8CF6}"/>
              </a:ext>
            </a:extLst>
          </p:cNvPr>
          <p:cNvSpPr/>
          <p:nvPr/>
        </p:nvSpPr>
        <p:spPr>
          <a:xfrm>
            <a:off x="5634825" y="1950717"/>
            <a:ext cx="1617350" cy="1617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17E2D304-EEC3-CE8E-8017-D00AF98747C0}"/>
              </a:ext>
            </a:extLst>
          </p:cNvPr>
          <p:cNvGrpSpPr/>
          <p:nvPr/>
        </p:nvGrpSpPr>
        <p:grpSpPr>
          <a:xfrm>
            <a:off x="7222065" y="4438413"/>
            <a:ext cx="1735414" cy="315599"/>
            <a:chOff x="6288059" y="4541532"/>
            <a:chExt cx="1735414" cy="315599"/>
          </a:xfrm>
        </p:grpSpPr>
        <p:grpSp>
          <p:nvGrpSpPr>
            <p:cNvPr id="30" name="Group 29">
              <a:extLst>
                <a:ext uri="{FF2B5EF4-FFF2-40B4-BE49-F238E27FC236}">
                  <a16:creationId xmlns:a16="http://schemas.microsoft.com/office/drawing/2014/main" id="{D90156F8-7438-23F7-C9FD-5B1EF1B1F51E}"/>
                </a:ext>
              </a:extLst>
            </p:cNvPr>
            <p:cNvGrpSpPr/>
            <p:nvPr/>
          </p:nvGrpSpPr>
          <p:grpSpPr>
            <a:xfrm>
              <a:off x="6288059" y="4541532"/>
              <a:ext cx="1735414" cy="315599"/>
              <a:chOff x="6966292" y="4483106"/>
              <a:chExt cx="1735414" cy="315599"/>
            </a:xfrm>
          </p:grpSpPr>
          <p:sp>
            <p:nvSpPr>
              <p:cNvPr id="32" name="Rectangle: Rounded Corners 108">
                <a:extLst>
                  <a:ext uri="{FF2B5EF4-FFF2-40B4-BE49-F238E27FC236}">
                    <a16:creationId xmlns:a16="http://schemas.microsoft.com/office/drawing/2014/main" id="{716F2B6D-2C5A-FBEF-999A-1EC28AB5A786}"/>
                  </a:ext>
                </a:extLst>
              </p:cNvPr>
              <p:cNvSpPr/>
              <p:nvPr/>
            </p:nvSpPr>
            <p:spPr>
              <a:xfrm>
                <a:off x="6966292" y="4483106"/>
                <a:ext cx="1735414" cy="315599"/>
              </a:xfrm>
              <a:prstGeom prst="roundRect">
                <a:avLst>
                  <a:gd name="adj" fmla="val 50000"/>
                </a:avLst>
              </a:prstGeom>
              <a:noFill/>
              <a:ln w="15875">
                <a:solidFill>
                  <a:srgbClr val="E9E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endParaRPr lang="en-GB" sz="700" dirty="0">
                  <a:solidFill>
                    <a:prstClr val="white"/>
                  </a:solidFill>
                  <a:latin typeface="Arial" panose="020B0604020202020204" pitchFamily="34" charset="0"/>
                  <a:cs typeface="Arial" panose="020B0604020202020204" pitchFamily="34" charset="0"/>
                </a:endParaRPr>
              </a:p>
            </p:txBody>
          </p:sp>
          <p:sp>
            <p:nvSpPr>
              <p:cNvPr id="33" name="TextBox 500">
                <a:extLst>
                  <a:ext uri="{FF2B5EF4-FFF2-40B4-BE49-F238E27FC236}">
                    <a16:creationId xmlns:a16="http://schemas.microsoft.com/office/drawing/2014/main" id="{67325DE9-AD42-553D-448B-DD0617384CE3}"/>
                  </a:ext>
                </a:extLst>
              </p:cNvPr>
              <p:cNvSpPr txBox="1"/>
              <p:nvPr/>
            </p:nvSpPr>
            <p:spPr>
              <a:xfrm>
                <a:off x="7134021" y="4548572"/>
                <a:ext cx="1531291" cy="200055"/>
              </a:xfrm>
              <a:prstGeom prst="rect">
                <a:avLst/>
              </a:prstGeom>
              <a:noFill/>
            </p:spPr>
            <p:txBody>
              <a:bodyPr wrap="square" rtlCol="0">
                <a:spAutoFit/>
              </a:bodyPr>
              <a:lstStyle/>
              <a:p>
                <a:pPr defTabSz="514313">
                  <a:defRPr sz="1800" b="0" i="0" u="none" strike="noStrike" kern="0" cap="none" spc="0" baseline="0">
                    <a:solidFill>
                      <a:srgbClr val="000000"/>
                    </a:solidFill>
                    <a:uFillTx/>
                  </a:defRPr>
                </a:pPr>
                <a:r>
                  <a:rPr lang="en-GB" sz="700" dirty="0">
                    <a:solidFill>
                      <a:srgbClr val="000000"/>
                    </a:solidFill>
                    <a:latin typeface="Arial" panose="020B0604020202020204" pitchFamily="34" charset="0"/>
                    <a:cs typeface="Arial" panose="020B0604020202020204" pitchFamily="34" charset="0"/>
                  </a:rPr>
                  <a:t>Source: ForwardKeys Fares data.</a:t>
                </a:r>
              </a:p>
            </p:txBody>
          </p:sp>
        </p:grpSp>
        <p:pic>
          <p:nvPicPr>
            <p:cNvPr id="31" name="Imagen 356">
              <a:extLst>
                <a:ext uri="{FF2B5EF4-FFF2-40B4-BE49-F238E27FC236}">
                  <a16:creationId xmlns:a16="http://schemas.microsoft.com/office/drawing/2014/main" id="{E5DD45B6-A433-1A2B-DC4C-DF228D07D1A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9988" y="4643531"/>
              <a:ext cx="111600" cy="111600"/>
            </a:xfrm>
            <a:prstGeom prst="rect">
              <a:avLst/>
            </a:prstGeom>
          </p:spPr>
        </p:pic>
      </p:grpSp>
      <p:grpSp>
        <p:nvGrpSpPr>
          <p:cNvPr id="321" name="Group 320">
            <a:extLst>
              <a:ext uri="{FF2B5EF4-FFF2-40B4-BE49-F238E27FC236}">
                <a16:creationId xmlns:a16="http://schemas.microsoft.com/office/drawing/2014/main" id="{97FF7E49-8D20-DBDA-2F63-43C72D2D2144}"/>
              </a:ext>
            </a:extLst>
          </p:cNvPr>
          <p:cNvGrpSpPr/>
          <p:nvPr/>
        </p:nvGrpSpPr>
        <p:grpSpPr>
          <a:xfrm>
            <a:off x="1861220" y="1490248"/>
            <a:ext cx="5421561" cy="1026750"/>
            <a:chOff x="1912433" y="1458444"/>
            <a:chExt cx="5421561" cy="1026750"/>
          </a:xfrm>
        </p:grpSpPr>
        <p:grpSp>
          <p:nvGrpSpPr>
            <p:cNvPr id="39" name="Group 38">
              <a:extLst>
                <a:ext uri="{FF2B5EF4-FFF2-40B4-BE49-F238E27FC236}">
                  <a16:creationId xmlns:a16="http://schemas.microsoft.com/office/drawing/2014/main" id="{A8BAEB22-C072-A27C-1874-461E4190B6AE}"/>
                </a:ext>
              </a:extLst>
            </p:cNvPr>
            <p:cNvGrpSpPr/>
            <p:nvPr/>
          </p:nvGrpSpPr>
          <p:grpSpPr>
            <a:xfrm>
              <a:off x="1912433" y="1458444"/>
              <a:ext cx="1026750" cy="1026750"/>
              <a:chOff x="1674839" y="1736653"/>
              <a:chExt cx="1261610" cy="1261610"/>
            </a:xfrm>
          </p:grpSpPr>
          <p:pic>
            <p:nvPicPr>
              <p:cNvPr id="37" name="Graphic 36">
                <a:extLst>
                  <a:ext uri="{FF2B5EF4-FFF2-40B4-BE49-F238E27FC236}">
                    <a16:creationId xmlns:a16="http://schemas.microsoft.com/office/drawing/2014/main" id="{FE3E3B0F-808C-001C-25BD-D00C23A4D435}"/>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858380" y="1920194"/>
                <a:ext cx="894528" cy="894528"/>
              </a:xfrm>
              <a:prstGeom prst="rect">
                <a:avLst/>
              </a:prstGeom>
            </p:spPr>
          </p:pic>
          <p:sp>
            <p:nvSpPr>
              <p:cNvPr id="38" name="Oval 37">
                <a:extLst>
                  <a:ext uri="{FF2B5EF4-FFF2-40B4-BE49-F238E27FC236}">
                    <a16:creationId xmlns:a16="http://schemas.microsoft.com/office/drawing/2014/main" id="{CC40A16B-644B-9977-5329-6DB73555F5F7}"/>
                  </a:ext>
                </a:extLst>
              </p:cNvPr>
              <p:cNvSpPr/>
              <p:nvPr/>
            </p:nvSpPr>
            <p:spPr>
              <a:xfrm>
                <a:off x="1674839" y="1736653"/>
                <a:ext cx="1261610" cy="1261610"/>
              </a:xfrm>
              <a:prstGeom prst="ellips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a:extLst>
                <a:ext uri="{FF2B5EF4-FFF2-40B4-BE49-F238E27FC236}">
                  <a16:creationId xmlns:a16="http://schemas.microsoft.com/office/drawing/2014/main" id="{304BC3F5-6119-4C95-88A4-222FE9E2F14A}"/>
                </a:ext>
              </a:extLst>
            </p:cNvPr>
            <p:cNvGrpSpPr/>
            <p:nvPr/>
          </p:nvGrpSpPr>
          <p:grpSpPr>
            <a:xfrm>
              <a:off x="6307244" y="1458444"/>
              <a:ext cx="1026750" cy="1026750"/>
              <a:chOff x="1674839" y="1736653"/>
              <a:chExt cx="1261610" cy="1261610"/>
            </a:xfrm>
          </p:grpSpPr>
          <p:pic>
            <p:nvPicPr>
              <p:cNvPr id="41" name="Graphic 40">
                <a:extLst>
                  <a:ext uri="{FF2B5EF4-FFF2-40B4-BE49-F238E27FC236}">
                    <a16:creationId xmlns:a16="http://schemas.microsoft.com/office/drawing/2014/main" id="{83482FF7-F842-4A8E-633E-D70A3A92F2F3}"/>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1858380" y="1920194"/>
                <a:ext cx="894528" cy="894528"/>
              </a:xfrm>
              <a:prstGeom prst="rect">
                <a:avLst/>
              </a:prstGeom>
            </p:spPr>
          </p:pic>
          <p:sp>
            <p:nvSpPr>
              <p:cNvPr id="42" name="Oval 41">
                <a:extLst>
                  <a:ext uri="{FF2B5EF4-FFF2-40B4-BE49-F238E27FC236}">
                    <a16:creationId xmlns:a16="http://schemas.microsoft.com/office/drawing/2014/main" id="{29164158-15CC-2183-A5D2-22D592DFEBE2}"/>
                  </a:ext>
                </a:extLst>
              </p:cNvPr>
              <p:cNvSpPr/>
              <p:nvPr/>
            </p:nvSpPr>
            <p:spPr>
              <a:xfrm>
                <a:off x="1674839" y="1736653"/>
                <a:ext cx="1261610" cy="1261610"/>
              </a:xfrm>
              <a:prstGeom prst="ellips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20" name="Group 319">
            <a:extLst>
              <a:ext uri="{FF2B5EF4-FFF2-40B4-BE49-F238E27FC236}">
                <a16:creationId xmlns:a16="http://schemas.microsoft.com/office/drawing/2014/main" id="{75336074-2820-83B4-48A3-BEA7CF38A347}"/>
              </a:ext>
            </a:extLst>
          </p:cNvPr>
          <p:cNvGrpSpPr/>
          <p:nvPr/>
        </p:nvGrpSpPr>
        <p:grpSpPr>
          <a:xfrm>
            <a:off x="3941195" y="1370386"/>
            <a:ext cx="1261610" cy="1839708"/>
            <a:chOff x="3760095" y="1370386"/>
            <a:chExt cx="1261610" cy="1839708"/>
          </a:xfrm>
        </p:grpSpPr>
        <p:sp>
          <p:nvSpPr>
            <p:cNvPr id="55" name="Freeform: Shape 54">
              <a:extLst>
                <a:ext uri="{FF2B5EF4-FFF2-40B4-BE49-F238E27FC236}">
                  <a16:creationId xmlns:a16="http://schemas.microsoft.com/office/drawing/2014/main" id="{CD929F4E-9E10-84E4-C86D-5D37E222216B}"/>
                </a:ext>
              </a:extLst>
            </p:cNvPr>
            <p:cNvSpPr/>
            <p:nvPr/>
          </p:nvSpPr>
          <p:spPr>
            <a:xfrm flipV="1">
              <a:off x="4373406" y="2453786"/>
              <a:ext cx="579504" cy="756308"/>
            </a:xfrm>
            <a:custGeom>
              <a:avLst/>
              <a:gdLst>
                <a:gd name="connsiteX0" fmla="*/ 786416 w 1571954"/>
                <a:gd name="connsiteY0" fmla="*/ 1227151 h 2051550"/>
                <a:gd name="connsiteX1" fmla="*/ 553617 w 1571954"/>
                <a:gd name="connsiteY1" fmla="*/ 1459951 h 2051550"/>
                <a:gd name="connsiteX2" fmla="*/ 786416 w 1571954"/>
                <a:gd name="connsiteY2" fmla="*/ 1692751 h 2051550"/>
                <a:gd name="connsiteX3" fmla="*/ 1019216 w 1571954"/>
                <a:gd name="connsiteY3" fmla="*/ 1459951 h 2051550"/>
                <a:gd name="connsiteX4" fmla="*/ 786416 w 1571954"/>
                <a:gd name="connsiteY4" fmla="*/ 1227151 h 2051550"/>
                <a:gd name="connsiteX5" fmla="*/ 1572394 w 1571954"/>
                <a:gd name="connsiteY5" fmla="*/ 1168321 h 2051550"/>
                <a:gd name="connsiteX6" fmla="*/ 1572394 w 1571954"/>
                <a:gd name="connsiteY6" fmla="*/ 1511451 h 2051550"/>
                <a:gd name="connsiteX7" fmla="*/ 1485509 w 1571954"/>
                <a:gd name="connsiteY7" fmla="*/ 1659837 h 2051550"/>
                <a:gd name="connsiteX8" fmla="*/ 786416 w 1571954"/>
                <a:gd name="connsiteY8" fmla="*/ 2052107 h 2051550"/>
                <a:gd name="connsiteX9" fmla="*/ 87324 w 1571954"/>
                <a:gd name="connsiteY9" fmla="*/ 1659837 h 2051550"/>
                <a:gd name="connsiteX10" fmla="*/ 439 w 1571954"/>
                <a:gd name="connsiteY10" fmla="*/ 1511451 h 2051550"/>
                <a:gd name="connsiteX11" fmla="*/ 439 w 1571954"/>
                <a:gd name="connsiteY11" fmla="*/ 113989 h 2051550"/>
                <a:gd name="connsiteX12" fmla="*/ 113872 w 1571954"/>
                <a:gd name="connsiteY12" fmla="*/ 556 h 2051550"/>
                <a:gd name="connsiteX13" fmla="*/ 1458961 w 1571954"/>
                <a:gd name="connsiteY13" fmla="*/ 556 h 2051550"/>
                <a:gd name="connsiteX14" fmla="*/ 1572394 w 1571954"/>
                <a:gd name="connsiteY14" fmla="*/ 113989 h 2051550"/>
                <a:gd name="connsiteX15" fmla="*/ 1572394 w 1571954"/>
                <a:gd name="connsiteY15" fmla="*/ 799617 h 205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71954" h="2051550">
                  <a:moveTo>
                    <a:pt x="786416" y="1227151"/>
                  </a:moveTo>
                  <a:cubicBezTo>
                    <a:pt x="657842" y="1227151"/>
                    <a:pt x="553617" y="1331377"/>
                    <a:pt x="553617" y="1459951"/>
                  </a:cubicBezTo>
                  <a:cubicBezTo>
                    <a:pt x="553617" y="1588526"/>
                    <a:pt x="657842" y="1692751"/>
                    <a:pt x="786416" y="1692751"/>
                  </a:cubicBezTo>
                  <a:cubicBezTo>
                    <a:pt x="914991" y="1692751"/>
                    <a:pt x="1019216" y="1588526"/>
                    <a:pt x="1019216" y="1459951"/>
                  </a:cubicBezTo>
                  <a:cubicBezTo>
                    <a:pt x="1019216" y="1331377"/>
                    <a:pt x="914991" y="1227151"/>
                    <a:pt x="786416" y="1227151"/>
                  </a:cubicBezTo>
                  <a:close/>
                  <a:moveTo>
                    <a:pt x="1572394" y="1168321"/>
                  </a:moveTo>
                  <a:lnTo>
                    <a:pt x="1572394" y="1511451"/>
                  </a:lnTo>
                  <a:cubicBezTo>
                    <a:pt x="1572394" y="1572983"/>
                    <a:pt x="1539178" y="1629724"/>
                    <a:pt x="1485509" y="1659837"/>
                  </a:cubicBezTo>
                  <a:lnTo>
                    <a:pt x="786416" y="2052107"/>
                  </a:lnTo>
                  <a:lnTo>
                    <a:pt x="87324" y="1659837"/>
                  </a:lnTo>
                  <a:cubicBezTo>
                    <a:pt x="33665" y="1629724"/>
                    <a:pt x="439" y="1572983"/>
                    <a:pt x="439" y="1511451"/>
                  </a:cubicBezTo>
                  <a:lnTo>
                    <a:pt x="439" y="113989"/>
                  </a:lnTo>
                  <a:cubicBezTo>
                    <a:pt x="439" y="51344"/>
                    <a:pt x="51227" y="556"/>
                    <a:pt x="113872" y="556"/>
                  </a:cubicBezTo>
                  <a:lnTo>
                    <a:pt x="1458961" y="556"/>
                  </a:lnTo>
                  <a:cubicBezTo>
                    <a:pt x="1521616" y="556"/>
                    <a:pt x="1572394" y="51344"/>
                    <a:pt x="1572394" y="113989"/>
                  </a:cubicBezTo>
                  <a:lnTo>
                    <a:pt x="1572394" y="799617"/>
                  </a:lnTo>
                </a:path>
              </a:pathLst>
            </a:custGeom>
            <a:noFill/>
            <a:ln w="38100" cap="rnd">
              <a:solidFill>
                <a:srgbClr val="000000"/>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id="{49E8DC22-36FA-A8EB-AC66-57B83B9BD6D4}"/>
                </a:ext>
              </a:extLst>
            </p:cNvPr>
            <p:cNvSpPr/>
            <p:nvPr/>
          </p:nvSpPr>
          <p:spPr>
            <a:xfrm flipV="1">
              <a:off x="4104694" y="1370386"/>
              <a:ext cx="917011" cy="1060841"/>
            </a:xfrm>
            <a:custGeom>
              <a:avLst/>
              <a:gdLst>
                <a:gd name="connsiteX0" fmla="*/ 280 w 2487469"/>
                <a:gd name="connsiteY0" fmla="*/ 2692099 h 2877621"/>
                <a:gd name="connsiteX1" fmla="*/ 776637 w 2487469"/>
                <a:gd name="connsiteY1" fmla="*/ 2877948 h 2877621"/>
                <a:gd name="connsiteX2" fmla="*/ 2487749 w 2487469"/>
                <a:gd name="connsiteY2" fmla="*/ 1166836 h 2877621"/>
                <a:gd name="connsiteX3" fmla="*/ 2028515 w 2487469"/>
                <a:gd name="connsiteY3" fmla="*/ 326 h 2877621"/>
              </a:gdLst>
              <a:ahLst/>
              <a:cxnLst>
                <a:cxn ang="0">
                  <a:pos x="connsiteX0" y="connsiteY0"/>
                </a:cxn>
                <a:cxn ang="0">
                  <a:pos x="connsiteX1" y="connsiteY1"/>
                </a:cxn>
                <a:cxn ang="0">
                  <a:pos x="connsiteX2" y="connsiteY2"/>
                </a:cxn>
                <a:cxn ang="0">
                  <a:pos x="connsiteX3" y="connsiteY3"/>
                </a:cxn>
              </a:cxnLst>
              <a:rect l="l" t="t" r="r" b="b"/>
              <a:pathLst>
                <a:path w="2487469" h="2877621">
                  <a:moveTo>
                    <a:pt x="280" y="2692099"/>
                  </a:moveTo>
                  <a:cubicBezTo>
                    <a:pt x="233290" y="2810934"/>
                    <a:pt x="497137" y="2877948"/>
                    <a:pt x="776637" y="2877948"/>
                  </a:cubicBezTo>
                  <a:cubicBezTo>
                    <a:pt x="1721663" y="2877948"/>
                    <a:pt x="2487749" y="2111862"/>
                    <a:pt x="2487749" y="1166836"/>
                  </a:cubicBezTo>
                  <a:cubicBezTo>
                    <a:pt x="2487749" y="716046"/>
                    <a:pt x="2313428" y="305963"/>
                    <a:pt x="2028515" y="326"/>
                  </a:cubicBezTo>
                </a:path>
              </a:pathLst>
            </a:custGeom>
            <a:noFill/>
            <a:ln w="38100" cap="rnd">
              <a:solidFill>
                <a:srgbClr val="000000"/>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id="{229EB71F-C682-067E-E117-CEB5CFA2E31D}"/>
                </a:ext>
              </a:extLst>
            </p:cNvPr>
            <p:cNvSpPr/>
            <p:nvPr/>
          </p:nvSpPr>
          <p:spPr>
            <a:xfrm flipV="1">
              <a:off x="3760095" y="1506861"/>
              <a:ext cx="487585" cy="1108807"/>
            </a:xfrm>
            <a:custGeom>
              <a:avLst/>
              <a:gdLst>
                <a:gd name="connsiteX0" fmla="*/ 1322885 w 1322616"/>
                <a:gd name="connsiteY0" fmla="*/ 109 h 3007732"/>
                <a:gd name="connsiteX1" fmla="*/ 268 w 1322616"/>
                <a:gd name="connsiteY1" fmla="*/ 1666930 h 3007732"/>
                <a:gd name="connsiteX2" fmla="*/ 648322 w 1322616"/>
                <a:gd name="connsiteY2" fmla="*/ 3007842 h 3007732"/>
              </a:gdLst>
              <a:ahLst/>
              <a:cxnLst>
                <a:cxn ang="0">
                  <a:pos x="connsiteX0" y="connsiteY0"/>
                </a:cxn>
                <a:cxn ang="0">
                  <a:pos x="connsiteX1" y="connsiteY1"/>
                </a:cxn>
                <a:cxn ang="0">
                  <a:pos x="connsiteX2" y="connsiteY2"/>
                </a:cxn>
              </a:cxnLst>
              <a:rect l="l" t="t" r="r" b="b"/>
              <a:pathLst>
                <a:path w="1322616" h="3007732">
                  <a:moveTo>
                    <a:pt x="1322885" y="109"/>
                  </a:moveTo>
                  <a:cubicBezTo>
                    <a:pt x="565022" y="176047"/>
                    <a:pt x="268" y="855540"/>
                    <a:pt x="268" y="1666930"/>
                  </a:cubicBezTo>
                  <a:cubicBezTo>
                    <a:pt x="268" y="2210227"/>
                    <a:pt x="253481" y="2694393"/>
                    <a:pt x="648322" y="3007842"/>
                  </a:cubicBezTo>
                </a:path>
              </a:pathLst>
            </a:custGeom>
            <a:noFill/>
            <a:ln w="38100" cap="rnd">
              <a:solidFill>
                <a:srgbClr val="000000"/>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id="{19697F9A-5538-B77F-A5B2-90B6866937DA}"/>
                </a:ext>
              </a:extLst>
            </p:cNvPr>
            <p:cNvSpPr/>
            <p:nvPr/>
          </p:nvSpPr>
          <p:spPr>
            <a:xfrm flipV="1">
              <a:off x="3982338" y="2045618"/>
              <a:ext cx="220663" cy="136172"/>
            </a:xfrm>
            <a:custGeom>
              <a:avLst/>
              <a:gdLst>
                <a:gd name="connsiteX0" fmla="*/ 598832 w 598568"/>
                <a:gd name="connsiteY0" fmla="*/ 369673 h 369377"/>
                <a:gd name="connsiteX1" fmla="*/ 45956 w 598568"/>
                <a:gd name="connsiteY1" fmla="*/ 311195 h 369377"/>
                <a:gd name="connsiteX2" fmla="*/ 20061 w 598568"/>
                <a:gd name="connsiteY2" fmla="*/ 220173 h 369377"/>
                <a:gd name="connsiteX3" fmla="*/ 303407 w 598568"/>
                <a:gd name="connsiteY3" fmla="*/ 296 h 369377"/>
              </a:gdLst>
              <a:ahLst/>
              <a:cxnLst>
                <a:cxn ang="0">
                  <a:pos x="connsiteX0" y="connsiteY0"/>
                </a:cxn>
                <a:cxn ang="0">
                  <a:pos x="connsiteX1" y="connsiteY1"/>
                </a:cxn>
                <a:cxn ang="0">
                  <a:pos x="connsiteX2" y="connsiteY2"/>
                </a:cxn>
                <a:cxn ang="0">
                  <a:pos x="connsiteX3" y="connsiteY3"/>
                </a:cxn>
              </a:cxnLst>
              <a:rect l="l" t="t" r="r" b="b"/>
              <a:pathLst>
                <a:path w="598568" h="369377">
                  <a:moveTo>
                    <a:pt x="598832" y="369673"/>
                  </a:moveTo>
                  <a:lnTo>
                    <a:pt x="45956" y="311195"/>
                  </a:lnTo>
                  <a:cubicBezTo>
                    <a:pt x="280" y="306365"/>
                    <a:pt x="-16227" y="248338"/>
                    <a:pt x="20061" y="220173"/>
                  </a:cubicBezTo>
                  <a:lnTo>
                    <a:pt x="303407" y="296"/>
                  </a:lnTo>
                </a:path>
              </a:pathLst>
            </a:custGeom>
            <a:noFill/>
            <a:ln w="38100" cap="rnd">
              <a:solidFill>
                <a:srgbClr val="000000"/>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id="{230BEDCA-3773-2070-6733-F3C6904CE365}"/>
                </a:ext>
              </a:extLst>
            </p:cNvPr>
            <p:cNvSpPr/>
            <p:nvPr/>
          </p:nvSpPr>
          <p:spPr>
            <a:xfrm flipV="1">
              <a:off x="4197638" y="2174805"/>
              <a:ext cx="137774" cy="222274"/>
            </a:xfrm>
            <a:custGeom>
              <a:avLst/>
              <a:gdLst>
                <a:gd name="connsiteX0" fmla="*/ 374040 w 373724"/>
                <a:gd name="connsiteY0" fmla="*/ 603306 h 602936"/>
                <a:gd name="connsiteX1" fmla="*/ 311204 w 373724"/>
                <a:gd name="connsiteY1" fmla="*/ 46062 h 602936"/>
                <a:gd name="connsiteX2" fmla="*/ 220182 w 373724"/>
                <a:gd name="connsiteY2" fmla="*/ 20167 h 602936"/>
                <a:gd name="connsiteX3" fmla="*/ 315 w 373724"/>
                <a:gd name="connsiteY3" fmla="*/ 303483 h 602936"/>
              </a:gdLst>
              <a:ahLst/>
              <a:cxnLst>
                <a:cxn ang="0">
                  <a:pos x="connsiteX0" y="connsiteY0"/>
                </a:cxn>
                <a:cxn ang="0">
                  <a:pos x="connsiteX1" y="connsiteY1"/>
                </a:cxn>
                <a:cxn ang="0">
                  <a:pos x="connsiteX2" y="connsiteY2"/>
                </a:cxn>
                <a:cxn ang="0">
                  <a:pos x="connsiteX3" y="connsiteY3"/>
                </a:cxn>
              </a:cxnLst>
              <a:rect l="l" t="t" r="r" b="b"/>
              <a:pathLst>
                <a:path w="373724" h="602936">
                  <a:moveTo>
                    <a:pt x="374040" y="603306"/>
                  </a:moveTo>
                  <a:lnTo>
                    <a:pt x="311204" y="46062"/>
                  </a:lnTo>
                  <a:cubicBezTo>
                    <a:pt x="306364" y="386"/>
                    <a:pt x="248337" y="-16121"/>
                    <a:pt x="220182" y="20167"/>
                  </a:cubicBezTo>
                  <a:lnTo>
                    <a:pt x="315" y="303483"/>
                  </a:lnTo>
                </a:path>
              </a:pathLst>
            </a:custGeom>
            <a:noFill/>
            <a:ln w="38100" cap="rnd">
              <a:solidFill>
                <a:srgbClr val="000000"/>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id="{265E0E03-2918-2321-E980-E759A0A99FB0}"/>
                </a:ext>
              </a:extLst>
            </p:cNvPr>
            <p:cNvSpPr/>
            <p:nvPr/>
          </p:nvSpPr>
          <p:spPr>
            <a:xfrm flipV="1">
              <a:off x="4415146" y="1946348"/>
              <a:ext cx="308177" cy="396740"/>
            </a:xfrm>
            <a:custGeom>
              <a:avLst/>
              <a:gdLst>
                <a:gd name="connsiteX0" fmla="*/ 364 w 835957"/>
                <a:gd name="connsiteY0" fmla="*/ 673057 h 1076191"/>
                <a:gd name="connsiteX1" fmla="*/ 673119 w 835957"/>
                <a:gd name="connsiteY1" fmla="*/ 302 h 1076191"/>
                <a:gd name="connsiteX2" fmla="*/ 815912 w 835957"/>
                <a:gd name="connsiteY2" fmla="*/ 143085 h 1076191"/>
                <a:gd name="connsiteX3" fmla="*/ 828995 w 835957"/>
                <a:gd name="connsiteY3" fmla="*/ 223463 h 1076191"/>
                <a:gd name="connsiteX4" fmla="*/ 403800 w 835957"/>
                <a:gd name="connsiteY4" fmla="*/ 1076494 h 1076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957" h="1076191">
                  <a:moveTo>
                    <a:pt x="364" y="673057"/>
                  </a:moveTo>
                  <a:lnTo>
                    <a:pt x="673119" y="302"/>
                  </a:lnTo>
                  <a:lnTo>
                    <a:pt x="815912" y="143085"/>
                  </a:lnTo>
                  <a:cubicBezTo>
                    <a:pt x="837098" y="164281"/>
                    <a:pt x="842370" y="196643"/>
                    <a:pt x="828995" y="223463"/>
                  </a:cubicBezTo>
                  <a:lnTo>
                    <a:pt x="403800" y="1076494"/>
                  </a:lnTo>
                </a:path>
              </a:pathLst>
            </a:custGeom>
            <a:noFill/>
            <a:ln w="38100" cap="rnd">
              <a:solidFill>
                <a:srgbClr val="000000"/>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id="{7BEE465D-7CD6-ACE8-E0EA-6DC1A2F5BADF}"/>
                </a:ext>
              </a:extLst>
            </p:cNvPr>
            <p:cNvSpPr/>
            <p:nvPr/>
          </p:nvSpPr>
          <p:spPr>
            <a:xfrm flipV="1">
              <a:off x="4046976" y="1656098"/>
              <a:ext cx="386096" cy="308176"/>
            </a:xfrm>
            <a:custGeom>
              <a:avLst/>
              <a:gdLst>
                <a:gd name="connsiteX0" fmla="*/ 1047658 w 1047318"/>
                <a:gd name="connsiteY0" fmla="*/ 403593 h 835954"/>
                <a:gd name="connsiteX1" fmla="*/ 194627 w 1047318"/>
                <a:gd name="connsiteY1" fmla="*/ 828798 h 835954"/>
                <a:gd name="connsiteX2" fmla="*/ 114259 w 1047318"/>
                <a:gd name="connsiteY2" fmla="*/ 815705 h 835954"/>
                <a:gd name="connsiteX3" fmla="*/ 20747 w 1047318"/>
                <a:gd name="connsiteY3" fmla="*/ 722193 h 835954"/>
                <a:gd name="connsiteX4" fmla="*/ 20747 w 1047318"/>
                <a:gd name="connsiteY4" fmla="*/ 623641 h 835954"/>
                <a:gd name="connsiteX5" fmla="*/ 644231 w 1047318"/>
                <a:gd name="connsiteY5" fmla="*/ 167 h 83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318" h="835954">
                  <a:moveTo>
                    <a:pt x="1047658" y="403593"/>
                  </a:moveTo>
                  <a:lnTo>
                    <a:pt x="194627" y="828798"/>
                  </a:lnTo>
                  <a:cubicBezTo>
                    <a:pt x="167808" y="842173"/>
                    <a:pt x="135445" y="836891"/>
                    <a:pt x="114259" y="815705"/>
                  </a:cubicBezTo>
                  <a:lnTo>
                    <a:pt x="20747" y="722193"/>
                  </a:lnTo>
                  <a:cubicBezTo>
                    <a:pt x="-6464" y="694982"/>
                    <a:pt x="-6464" y="650852"/>
                    <a:pt x="20747" y="623641"/>
                  </a:cubicBezTo>
                  <a:lnTo>
                    <a:pt x="644231" y="167"/>
                  </a:lnTo>
                </a:path>
              </a:pathLst>
            </a:custGeom>
            <a:noFill/>
            <a:ln w="38100" cap="rnd">
              <a:solidFill>
                <a:srgbClr val="000000"/>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id="{AE03A80F-0E75-CB6D-3EA5-D6A13F671478}"/>
                </a:ext>
              </a:extLst>
            </p:cNvPr>
            <p:cNvSpPr/>
            <p:nvPr/>
          </p:nvSpPr>
          <p:spPr>
            <a:xfrm flipV="1">
              <a:off x="4083754" y="1668232"/>
              <a:ext cx="626924" cy="627431"/>
            </a:xfrm>
            <a:custGeom>
              <a:avLst/>
              <a:gdLst>
                <a:gd name="connsiteX0" fmla="*/ 503573 w 1700583"/>
                <a:gd name="connsiteY0" fmla="*/ 148617 h 1701959"/>
                <a:gd name="connsiteX1" fmla="*/ 1624798 w 1700583"/>
                <a:gd name="connsiteY1" fmla="*/ 1269842 h 1701959"/>
                <a:gd name="connsiteX2" fmla="*/ 1633413 w 1700583"/>
                <a:gd name="connsiteY2" fmla="*/ 1623897 h 1701959"/>
                <a:gd name="connsiteX3" fmla="*/ 1273996 w 1700583"/>
                <a:gd name="connsiteY3" fmla="*/ 1628636 h 1701959"/>
                <a:gd name="connsiteX4" fmla="*/ 148775 w 1700583"/>
                <a:gd name="connsiteY4" fmla="*/ 503415 h 1701959"/>
                <a:gd name="connsiteX5" fmla="*/ 3151 w 1700583"/>
                <a:gd name="connsiteY5" fmla="*/ 179905 h 1701959"/>
                <a:gd name="connsiteX6" fmla="*/ 550 w 1700583"/>
                <a:gd name="connsiteY6" fmla="*/ 137090 h 1701959"/>
                <a:gd name="connsiteX7" fmla="*/ 137248 w 1700583"/>
                <a:gd name="connsiteY7" fmla="*/ 403 h 1701959"/>
                <a:gd name="connsiteX8" fmla="*/ 180063 w 1700583"/>
                <a:gd name="connsiteY8" fmla="*/ 2993 h 1701959"/>
                <a:gd name="connsiteX9" fmla="*/ 503573 w 1700583"/>
                <a:gd name="connsiteY9" fmla="*/ 148617 h 170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0583" h="1701959">
                  <a:moveTo>
                    <a:pt x="503573" y="148617"/>
                  </a:moveTo>
                  <a:lnTo>
                    <a:pt x="1624798" y="1269842"/>
                  </a:lnTo>
                  <a:cubicBezTo>
                    <a:pt x="1721633" y="1366677"/>
                    <a:pt x="1727728" y="1524592"/>
                    <a:pt x="1633413" y="1623897"/>
                  </a:cubicBezTo>
                  <a:cubicBezTo>
                    <a:pt x="1535885" y="1726586"/>
                    <a:pt x="1373523" y="1728173"/>
                    <a:pt x="1273996" y="1628636"/>
                  </a:cubicBezTo>
                  <a:lnTo>
                    <a:pt x="148775" y="503415"/>
                  </a:lnTo>
                  <a:cubicBezTo>
                    <a:pt x="62342" y="416992"/>
                    <a:pt x="10541" y="301913"/>
                    <a:pt x="3151" y="179905"/>
                  </a:cubicBezTo>
                  <a:lnTo>
                    <a:pt x="550" y="137090"/>
                  </a:lnTo>
                  <a:cubicBezTo>
                    <a:pt x="-4129" y="59735"/>
                    <a:pt x="59892" y="-4287"/>
                    <a:pt x="137248" y="403"/>
                  </a:cubicBezTo>
                  <a:lnTo>
                    <a:pt x="180063" y="2993"/>
                  </a:lnTo>
                  <a:cubicBezTo>
                    <a:pt x="302071" y="10383"/>
                    <a:pt x="417150" y="62185"/>
                    <a:pt x="503573" y="148617"/>
                  </a:cubicBezTo>
                  <a:close/>
                </a:path>
              </a:pathLst>
            </a:custGeom>
            <a:noFill/>
            <a:ln w="38100" cap="rnd">
              <a:solidFill>
                <a:srgbClr val="000000"/>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id="{9AC9D3D9-672A-BBF9-0B80-6DA7F6620B13}"/>
                </a:ext>
              </a:extLst>
            </p:cNvPr>
            <p:cNvSpPr/>
            <p:nvPr/>
          </p:nvSpPr>
          <p:spPr>
            <a:xfrm flipV="1">
              <a:off x="4663158" y="2343088"/>
              <a:ext cx="2776" cy="243174"/>
            </a:xfrm>
            <a:custGeom>
              <a:avLst/>
              <a:gdLst>
                <a:gd name="connsiteX0" fmla="*/ 439 w 7530"/>
                <a:gd name="connsiteY0" fmla="*/ 660069 h 659631"/>
                <a:gd name="connsiteX1" fmla="*/ 439 w 7530"/>
                <a:gd name="connsiteY1" fmla="*/ 437 h 659631"/>
              </a:gdLst>
              <a:ahLst/>
              <a:cxnLst>
                <a:cxn ang="0">
                  <a:pos x="connsiteX0" y="connsiteY0"/>
                </a:cxn>
                <a:cxn ang="0">
                  <a:pos x="connsiteX1" y="connsiteY1"/>
                </a:cxn>
              </a:cxnLst>
              <a:rect l="l" t="t" r="r" b="b"/>
              <a:pathLst>
                <a:path w="7530" h="659631">
                  <a:moveTo>
                    <a:pt x="439" y="660069"/>
                  </a:moveTo>
                  <a:lnTo>
                    <a:pt x="439" y="437"/>
                  </a:lnTo>
                </a:path>
              </a:pathLst>
            </a:custGeom>
            <a:noFill/>
            <a:ln w="38100" cap="rnd">
              <a:solidFill>
                <a:srgbClr val="000000"/>
              </a:solidFill>
              <a:prstDash val="solid"/>
              <a:round/>
            </a:ln>
          </p:spPr>
          <p:txBody>
            <a:bodyPr rtlCol="0" anchor="ctr"/>
            <a:lstStyle/>
            <a:p>
              <a:endParaRPr lang="en-US"/>
            </a:p>
          </p:txBody>
        </p:sp>
        <p:pic>
          <p:nvPicPr>
            <p:cNvPr id="61" name="Graphic 60">
              <a:extLst>
                <a:ext uri="{FF2B5EF4-FFF2-40B4-BE49-F238E27FC236}">
                  <a16:creationId xmlns:a16="http://schemas.microsoft.com/office/drawing/2014/main" id="{2B2EDA86-F5AF-5516-9289-004238B305D9}"/>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419141" y="2844577"/>
              <a:ext cx="268582" cy="268582"/>
            </a:xfrm>
            <a:prstGeom prst="rect">
              <a:avLst/>
            </a:prstGeom>
          </p:spPr>
        </p:pic>
        <p:pic>
          <p:nvPicPr>
            <p:cNvPr id="62" name="Graphic 61">
              <a:extLst>
                <a:ext uri="{FF2B5EF4-FFF2-40B4-BE49-F238E27FC236}">
                  <a16:creationId xmlns:a16="http://schemas.microsoft.com/office/drawing/2014/main" id="{33EDEB6C-A522-E0C9-CB8F-9AEF50BF43D6}"/>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644900" y="2844577"/>
              <a:ext cx="268582" cy="268582"/>
            </a:xfrm>
            <a:prstGeom prst="rect">
              <a:avLst/>
            </a:prstGeom>
          </p:spPr>
        </p:pic>
      </p:grpSp>
      <p:cxnSp>
        <p:nvCxnSpPr>
          <p:cNvPr id="323" name="Straight Connector 322">
            <a:extLst>
              <a:ext uri="{FF2B5EF4-FFF2-40B4-BE49-F238E27FC236}">
                <a16:creationId xmlns:a16="http://schemas.microsoft.com/office/drawing/2014/main" id="{3DC652FD-02E7-C25F-0FA4-9E1D1710DAA7}"/>
              </a:ext>
            </a:extLst>
          </p:cNvPr>
          <p:cNvCxnSpPr>
            <a:cxnSpLocks/>
            <a:stCxn id="48" idx="2"/>
            <a:endCxn id="42" idx="2"/>
          </p:cNvCxnSpPr>
          <p:nvPr/>
        </p:nvCxnSpPr>
        <p:spPr>
          <a:xfrm>
            <a:off x="5202908" y="2001070"/>
            <a:ext cx="1053123" cy="2553"/>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20EE6D40-02C9-5C90-E4EB-79F512FF0AA8}"/>
              </a:ext>
            </a:extLst>
          </p:cNvPr>
          <p:cNvCxnSpPr>
            <a:cxnSpLocks/>
            <a:stCxn id="49" idx="1"/>
            <a:endCxn id="38" idx="6"/>
          </p:cNvCxnSpPr>
          <p:nvPr/>
        </p:nvCxnSpPr>
        <p:spPr>
          <a:xfrm flipH="1">
            <a:off x="2887970" y="2001151"/>
            <a:ext cx="1053324" cy="2472"/>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391562"/>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Title 356">
            <a:extLst>
              <a:ext uri="{FF2B5EF4-FFF2-40B4-BE49-F238E27FC236}">
                <a16:creationId xmlns:a16="http://schemas.microsoft.com/office/drawing/2014/main" id="{5A208D5F-68E4-B220-04F9-17A9D2CD4E9C}"/>
              </a:ext>
            </a:extLst>
          </p:cNvPr>
          <p:cNvSpPr>
            <a:spLocks noGrp="1"/>
          </p:cNvSpPr>
          <p:nvPr>
            <p:ph type="title"/>
          </p:nvPr>
        </p:nvSpPr>
        <p:spPr>
          <a:xfrm>
            <a:off x="443045" y="384317"/>
            <a:ext cx="8338691" cy="201881"/>
          </a:xfrm>
        </p:spPr>
        <p:txBody>
          <a:bodyPr>
            <a:noAutofit/>
          </a:bodyPr>
          <a:lstStyle/>
          <a:p>
            <a:r>
              <a:rPr lang="en-GB" sz="1400" dirty="0"/>
              <a:t>ECONOMIC BENEFITS OF SAATM FOR AFRICA</a:t>
            </a:r>
            <a:endParaRPr lang="es-ES" sz="1400" dirty="0"/>
          </a:p>
        </p:txBody>
      </p:sp>
      <p:grpSp>
        <p:nvGrpSpPr>
          <p:cNvPr id="3" name="Group 2">
            <a:extLst>
              <a:ext uri="{FF2B5EF4-FFF2-40B4-BE49-F238E27FC236}">
                <a16:creationId xmlns:a16="http://schemas.microsoft.com/office/drawing/2014/main" id="{0B24C4AE-4AAF-AA0F-CF11-F764572CEBBE}"/>
              </a:ext>
            </a:extLst>
          </p:cNvPr>
          <p:cNvGrpSpPr/>
          <p:nvPr/>
        </p:nvGrpSpPr>
        <p:grpSpPr>
          <a:xfrm>
            <a:off x="7681543" y="4442141"/>
            <a:ext cx="1280487" cy="319904"/>
            <a:chOff x="6238016" y="4541532"/>
            <a:chExt cx="1280487" cy="319904"/>
          </a:xfrm>
        </p:grpSpPr>
        <p:grpSp>
          <p:nvGrpSpPr>
            <p:cNvPr id="4" name="Group 3">
              <a:extLst>
                <a:ext uri="{FF2B5EF4-FFF2-40B4-BE49-F238E27FC236}">
                  <a16:creationId xmlns:a16="http://schemas.microsoft.com/office/drawing/2014/main" id="{874B71C6-7DF1-A05F-D93D-C46A12A25A9F}"/>
                </a:ext>
              </a:extLst>
            </p:cNvPr>
            <p:cNvGrpSpPr/>
            <p:nvPr/>
          </p:nvGrpSpPr>
          <p:grpSpPr>
            <a:xfrm>
              <a:off x="6238016" y="4541532"/>
              <a:ext cx="1280487" cy="319904"/>
              <a:chOff x="6916249" y="4483106"/>
              <a:chExt cx="1280487" cy="319904"/>
            </a:xfrm>
          </p:grpSpPr>
          <p:sp>
            <p:nvSpPr>
              <p:cNvPr id="6" name="Rectangle: Rounded Corners 108">
                <a:extLst>
                  <a:ext uri="{FF2B5EF4-FFF2-40B4-BE49-F238E27FC236}">
                    <a16:creationId xmlns:a16="http://schemas.microsoft.com/office/drawing/2014/main" id="{35425AEA-7FA4-00EC-2DE4-1425F0A2891D}"/>
                  </a:ext>
                </a:extLst>
              </p:cNvPr>
              <p:cNvSpPr/>
              <p:nvPr/>
            </p:nvSpPr>
            <p:spPr>
              <a:xfrm>
                <a:off x="6916249" y="4483106"/>
                <a:ext cx="1280487" cy="315599"/>
              </a:xfrm>
              <a:prstGeom prst="roundRect">
                <a:avLst>
                  <a:gd name="adj" fmla="val 50000"/>
                </a:avLst>
              </a:prstGeom>
              <a:noFill/>
              <a:ln w="15875">
                <a:solidFill>
                  <a:srgbClr val="E9E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endParaRPr lang="en-GB" sz="500" dirty="0">
                  <a:solidFill>
                    <a:prstClr val="white"/>
                  </a:solidFill>
                  <a:latin typeface="Arial" panose="020B0604020202020204" pitchFamily="34" charset="0"/>
                  <a:cs typeface="Arial" panose="020B0604020202020204" pitchFamily="34" charset="0"/>
                </a:endParaRPr>
              </a:p>
            </p:txBody>
          </p:sp>
          <p:sp>
            <p:nvSpPr>
              <p:cNvPr id="7" name="TextBox 500">
                <a:extLst>
                  <a:ext uri="{FF2B5EF4-FFF2-40B4-BE49-F238E27FC236}">
                    <a16:creationId xmlns:a16="http://schemas.microsoft.com/office/drawing/2014/main" id="{2ECE0CBA-CB68-FD30-FE94-78F8451ADE3A}"/>
                  </a:ext>
                </a:extLst>
              </p:cNvPr>
              <p:cNvSpPr txBox="1"/>
              <p:nvPr/>
            </p:nvSpPr>
            <p:spPr>
              <a:xfrm>
                <a:off x="7134975" y="4495233"/>
                <a:ext cx="1052666" cy="307777"/>
              </a:xfrm>
              <a:prstGeom prst="rect">
                <a:avLst/>
              </a:prstGeom>
              <a:noFill/>
            </p:spPr>
            <p:txBody>
              <a:bodyPr wrap="square" rtlCol="0">
                <a:spAutoFit/>
              </a:bodyPr>
              <a:lstStyle/>
              <a:p>
                <a:pPr defTabSz="514313">
                  <a:defRPr sz="1800" b="0" i="0" u="none" strike="noStrike" kern="0" cap="none" spc="0" baseline="0">
                    <a:solidFill>
                      <a:srgbClr val="000000"/>
                    </a:solidFill>
                    <a:uFillTx/>
                  </a:defRPr>
                </a:pPr>
                <a:r>
                  <a:rPr lang="en-GB" sz="700" dirty="0">
                    <a:solidFill>
                      <a:srgbClr val="000000"/>
                    </a:solidFill>
                    <a:latin typeface="Arial" panose="020B0604020202020204" pitchFamily="34" charset="0"/>
                    <a:cs typeface="Arial" panose="020B0604020202020204" pitchFamily="34" charset="0"/>
                  </a:rPr>
                  <a:t>Source: African Civil Aviation Commission.</a:t>
                </a:r>
              </a:p>
            </p:txBody>
          </p:sp>
        </p:grpSp>
        <p:pic>
          <p:nvPicPr>
            <p:cNvPr id="5" name="Imagen 356">
              <a:extLst>
                <a:ext uri="{FF2B5EF4-FFF2-40B4-BE49-F238E27FC236}">
                  <a16:creationId xmlns:a16="http://schemas.microsoft.com/office/drawing/2014/main" id="{A1DEE09B-A3BC-64A9-9245-F0530B1EC9E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399988" y="4643531"/>
              <a:ext cx="111600" cy="111600"/>
            </a:xfrm>
            <a:prstGeom prst="rect">
              <a:avLst/>
            </a:prstGeom>
          </p:spPr>
        </p:pic>
      </p:grpSp>
      <p:cxnSp>
        <p:nvCxnSpPr>
          <p:cNvPr id="8" name="Straight Connector 7">
            <a:extLst>
              <a:ext uri="{FF2B5EF4-FFF2-40B4-BE49-F238E27FC236}">
                <a16:creationId xmlns:a16="http://schemas.microsoft.com/office/drawing/2014/main" id="{0550C622-3CFB-F777-BCAE-AC2D813FA60C}"/>
              </a:ext>
            </a:extLst>
          </p:cNvPr>
          <p:cNvCxnSpPr>
            <a:stCxn id="23" idx="7"/>
            <a:endCxn id="19" idx="1"/>
          </p:cNvCxnSpPr>
          <p:nvPr/>
        </p:nvCxnSpPr>
        <p:spPr>
          <a:xfrm flipV="1">
            <a:off x="2104595" y="1472131"/>
            <a:ext cx="1449636" cy="631597"/>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C8493BF-7CA1-6D27-AA25-1D5675585D4B}"/>
              </a:ext>
            </a:extLst>
          </p:cNvPr>
          <p:cNvSpPr txBox="1"/>
          <p:nvPr/>
        </p:nvSpPr>
        <p:spPr>
          <a:xfrm>
            <a:off x="4329482" y="831564"/>
            <a:ext cx="2890535" cy="1231106"/>
          </a:xfrm>
          <a:prstGeom prst="rect">
            <a:avLst/>
          </a:prstGeom>
          <a:noFill/>
        </p:spPr>
        <p:txBody>
          <a:bodyPr wrap="none" rtlCol="0">
            <a:spAutoFit/>
          </a:bodyPr>
          <a:lstStyle/>
          <a:p>
            <a:r>
              <a:rPr lang="en-US" sz="4400" b="1" dirty="0">
                <a:solidFill>
                  <a:srgbClr val="C00000"/>
                </a:solidFill>
              </a:rPr>
              <a:t>-26</a:t>
            </a:r>
            <a:r>
              <a:rPr lang="en-US" sz="4400" b="1" i="0" dirty="0">
                <a:solidFill>
                  <a:srgbClr val="C00000"/>
                </a:solidFill>
                <a:effectLst/>
              </a:rPr>
              <a:t>%</a:t>
            </a:r>
          </a:p>
          <a:p>
            <a:r>
              <a:rPr lang="en-US" sz="1400" dirty="0">
                <a:solidFill>
                  <a:srgbClr val="1D1C1D"/>
                </a:solidFill>
              </a:rPr>
              <a:t>Fare reduction resulting</a:t>
            </a:r>
          </a:p>
          <a:p>
            <a:r>
              <a:rPr lang="en-US" sz="1400" dirty="0">
                <a:solidFill>
                  <a:srgbClr val="1D1C1D"/>
                </a:solidFill>
              </a:rPr>
              <a:t>In $2.8 billion in consumer surplus</a:t>
            </a:r>
            <a:endParaRPr lang="en-US" sz="1400" dirty="0"/>
          </a:p>
        </p:txBody>
      </p:sp>
      <p:sp>
        <p:nvSpPr>
          <p:cNvPr id="14" name="Oval 13">
            <a:extLst>
              <a:ext uri="{FF2B5EF4-FFF2-40B4-BE49-F238E27FC236}">
                <a16:creationId xmlns:a16="http://schemas.microsoft.com/office/drawing/2014/main" id="{43BFBC2A-7596-6344-8FA2-D0F337289E93}"/>
              </a:ext>
            </a:extLst>
          </p:cNvPr>
          <p:cNvSpPr/>
          <p:nvPr/>
        </p:nvSpPr>
        <p:spPr>
          <a:xfrm>
            <a:off x="3419061" y="1066615"/>
            <a:ext cx="811033" cy="811033"/>
          </a:xfrm>
          <a:prstGeom prst="ellipse">
            <a:avLst/>
          </a:prstGeom>
          <a:solidFill>
            <a:schemeClr val="bg1"/>
          </a:solidFill>
          <a:ln w="22225">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370AFD97-F37A-3639-D66B-724175226986}"/>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554231" y="1201786"/>
            <a:ext cx="540690" cy="540690"/>
          </a:xfrm>
          <a:prstGeom prst="rect">
            <a:avLst/>
          </a:prstGeom>
        </p:spPr>
      </p:pic>
      <p:grpSp>
        <p:nvGrpSpPr>
          <p:cNvPr id="22" name="Group 21">
            <a:extLst>
              <a:ext uri="{FF2B5EF4-FFF2-40B4-BE49-F238E27FC236}">
                <a16:creationId xmlns:a16="http://schemas.microsoft.com/office/drawing/2014/main" id="{86EAC2F6-FCB4-61FE-962D-ADF6D4E31817}"/>
              </a:ext>
            </a:extLst>
          </p:cNvPr>
          <p:cNvGrpSpPr/>
          <p:nvPr/>
        </p:nvGrpSpPr>
        <p:grpSpPr>
          <a:xfrm>
            <a:off x="699714" y="1862689"/>
            <a:ext cx="1645920" cy="1645920"/>
            <a:chOff x="993913" y="1788671"/>
            <a:chExt cx="1770584" cy="1770584"/>
          </a:xfrm>
        </p:grpSpPr>
        <p:sp>
          <p:nvSpPr>
            <p:cNvPr id="23" name="Oval 22">
              <a:extLst>
                <a:ext uri="{FF2B5EF4-FFF2-40B4-BE49-F238E27FC236}">
                  <a16:creationId xmlns:a16="http://schemas.microsoft.com/office/drawing/2014/main" id="{343298EF-56DF-CC63-A51D-B128CAC83744}"/>
                </a:ext>
              </a:extLst>
            </p:cNvPr>
            <p:cNvSpPr/>
            <p:nvPr/>
          </p:nvSpPr>
          <p:spPr>
            <a:xfrm>
              <a:off x="993913" y="1788671"/>
              <a:ext cx="1770584" cy="1770584"/>
            </a:xfrm>
            <a:prstGeom prst="ellipse">
              <a:avLst/>
            </a:prstGeom>
            <a:solidFill>
              <a:srgbClr val="055736"/>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23B57AE9-7DB3-2E19-A8D8-B7BD5C288B5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74906" y="2041221"/>
              <a:ext cx="1208598" cy="1265485"/>
            </a:xfrm>
            <a:prstGeom prst="ellipse">
              <a:avLst/>
            </a:prstGeom>
          </p:spPr>
        </p:pic>
      </p:grpSp>
    </p:spTree>
    <p:extLst>
      <p:ext uri="{BB962C8B-B14F-4D97-AF65-F5344CB8AC3E}">
        <p14:creationId xmlns:p14="http://schemas.microsoft.com/office/powerpoint/2010/main" val="3056725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Title 356">
            <a:extLst>
              <a:ext uri="{FF2B5EF4-FFF2-40B4-BE49-F238E27FC236}">
                <a16:creationId xmlns:a16="http://schemas.microsoft.com/office/drawing/2014/main" id="{5A208D5F-68E4-B220-04F9-17A9D2CD4E9C}"/>
              </a:ext>
            </a:extLst>
          </p:cNvPr>
          <p:cNvSpPr>
            <a:spLocks noGrp="1"/>
          </p:cNvSpPr>
          <p:nvPr>
            <p:ph type="title"/>
          </p:nvPr>
        </p:nvSpPr>
        <p:spPr>
          <a:xfrm>
            <a:off x="443045" y="384317"/>
            <a:ext cx="8338691" cy="201881"/>
          </a:xfrm>
        </p:spPr>
        <p:txBody>
          <a:bodyPr>
            <a:noAutofit/>
          </a:bodyPr>
          <a:lstStyle/>
          <a:p>
            <a:r>
              <a:rPr lang="en-GB" sz="1400" dirty="0"/>
              <a:t>ECONOMIC BENEFITS OF SAATM FOR AFRICA</a:t>
            </a:r>
            <a:endParaRPr lang="es-ES" sz="1400" dirty="0"/>
          </a:p>
        </p:txBody>
      </p:sp>
      <p:cxnSp>
        <p:nvCxnSpPr>
          <p:cNvPr id="9" name="Straight Connector 8">
            <a:extLst>
              <a:ext uri="{FF2B5EF4-FFF2-40B4-BE49-F238E27FC236}">
                <a16:creationId xmlns:a16="http://schemas.microsoft.com/office/drawing/2014/main" id="{9C82708F-AB39-8553-FA52-F6CB6C45F976}"/>
              </a:ext>
            </a:extLst>
          </p:cNvPr>
          <p:cNvCxnSpPr>
            <a:stCxn id="38" idx="7"/>
            <a:endCxn id="28" idx="1"/>
          </p:cNvCxnSpPr>
          <p:nvPr/>
        </p:nvCxnSpPr>
        <p:spPr>
          <a:xfrm flipV="1">
            <a:off x="2104595" y="1472131"/>
            <a:ext cx="1449636" cy="631597"/>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B75423-901C-FC6D-5341-BCD74F78B6D5}"/>
              </a:ext>
            </a:extLst>
          </p:cNvPr>
          <p:cNvCxnSpPr>
            <a:cxnSpLocks/>
            <a:stCxn id="38" idx="6"/>
          </p:cNvCxnSpPr>
          <p:nvPr/>
        </p:nvCxnSpPr>
        <p:spPr>
          <a:xfrm>
            <a:off x="2345634" y="2685649"/>
            <a:ext cx="1343767"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C920E95-9063-A69A-D76B-549336193910}"/>
              </a:ext>
            </a:extLst>
          </p:cNvPr>
          <p:cNvSpPr txBox="1"/>
          <p:nvPr/>
        </p:nvSpPr>
        <p:spPr>
          <a:xfrm>
            <a:off x="4329482" y="831564"/>
            <a:ext cx="2890535" cy="1231106"/>
          </a:xfrm>
          <a:prstGeom prst="rect">
            <a:avLst/>
          </a:prstGeom>
          <a:noFill/>
        </p:spPr>
        <p:txBody>
          <a:bodyPr wrap="none" rtlCol="0">
            <a:spAutoFit/>
          </a:bodyPr>
          <a:lstStyle/>
          <a:p>
            <a:r>
              <a:rPr lang="en-US" sz="4400" b="1" dirty="0">
                <a:solidFill>
                  <a:srgbClr val="C00000"/>
                </a:solidFill>
              </a:rPr>
              <a:t>-26</a:t>
            </a:r>
            <a:r>
              <a:rPr lang="en-US" sz="4400" b="1" i="0" dirty="0">
                <a:solidFill>
                  <a:srgbClr val="C00000"/>
                </a:solidFill>
                <a:effectLst/>
              </a:rPr>
              <a:t>%</a:t>
            </a:r>
          </a:p>
          <a:p>
            <a:r>
              <a:rPr lang="en-US" sz="1400" dirty="0">
                <a:solidFill>
                  <a:srgbClr val="1D1C1D"/>
                </a:solidFill>
              </a:rPr>
              <a:t>Fare reduction resulting</a:t>
            </a:r>
          </a:p>
          <a:p>
            <a:r>
              <a:rPr lang="en-US" sz="1400" dirty="0">
                <a:solidFill>
                  <a:srgbClr val="1D1C1D"/>
                </a:solidFill>
              </a:rPr>
              <a:t>In $2.8 billion in consumer surplus</a:t>
            </a:r>
            <a:endParaRPr lang="en-US" sz="1400" dirty="0"/>
          </a:p>
        </p:txBody>
      </p:sp>
      <p:sp>
        <p:nvSpPr>
          <p:cNvPr id="15" name="TextBox 14">
            <a:extLst>
              <a:ext uri="{FF2B5EF4-FFF2-40B4-BE49-F238E27FC236}">
                <a16:creationId xmlns:a16="http://schemas.microsoft.com/office/drawing/2014/main" id="{9BFC150B-7F91-99CE-87FE-35E4E4B1E18F}"/>
              </a:ext>
            </a:extLst>
          </p:cNvPr>
          <p:cNvSpPr txBox="1"/>
          <p:nvPr/>
        </p:nvSpPr>
        <p:spPr>
          <a:xfrm>
            <a:off x="4342478" y="2180939"/>
            <a:ext cx="2429768" cy="1015663"/>
          </a:xfrm>
          <a:prstGeom prst="rect">
            <a:avLst/>
          </a:prstGeom>
          <a:noFill/>
        </p:spPr>
        <p:txBody>
          <a:bodyPr wrap="none" rtlCol="0">
            <a:spAutoFit/>
          </a:bodyPr>
          <a:lstStyle/>
          <a:p>
            <a:r>
              <a:rPr lang="en-US" sz="4400" b="1" dirty="0">
                <a:solidFill>
                  <a:schemeClr val="accent1"/>
                </a:solidFill>
              </a:rPr>
              <a:t>268,530</a:t>
            </a:r>
            <a:endParaRPr lang="en-US" sz="4400" b="1" i="0" dirty="0">
              <a:solidFill>
                <a:schemeClr val="accent1"/>
              </a:solidFill>
              <a:effectLst/>
            </a:endParaRPr>
          </a:p>
          <a:p>
            <a:r>
              <a:rPr lang="en-US" sz="1400" dirty="0">
                <a:solidFill>
                  <a:srgbClr val="1D1C1D"/>
                </a:solidFill>
              </a:rPr>
              <a:t>New jobs created in Tourism</a:t>
            </a:r>
            <a:endParaRPr lang="en-US" sz="1400" dirty="0"/>
          </a:p>
        </p:txBody>
      </p:sp>
      <p:sp>
        <p:nvSpPr>
          <p:cNvPr id="21" name="Oval 20">
            <a:extLst>
              <a:ext uri="{FF2B5EF4-FFF2-40B4-BE49-F238E27FC236}">
                <a16:creationId xmlns:a16="http://schemas.microsoft.com/office/drawing/2014/main" id="{EBCDB05F-DA61-3104-114F-958491CC9EBA}"/>
              </a:ext>
            </a:extLst>
          </p:cNvPr>
          <p:cNvSpPr/>
          <p:nvPr/>
        </p:nvSpPr>
        <p:spPr>
          <a:xfrm>
            <a:off x="3419061" y="1066615"/>
            <a:ext cx="811033" cy="811033"/>
          </a:xfrm>
          <a:prstGeom prst="ellipse">
            <a:avLst/>
          </a:prstGeom>
          <a:solidFill>
            <a:schemeClr val="bg1"/>
          </a:solidFill>
          <a:ln w="22225">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9CC7B54-7239-9B84-26BB-F2B59B3DF31F}"/>
              </a:ext>
            </a:extLst>
          </p:cNvPr>
          <p:cNvSpPr/>
          <p:nvPr/>
        </p:nvSpPr>
        <p:spPr>
          <a:xfrm>
            <a:off x="3419060" y="2283253"/>
            <a:ext cx="811033" cy="811033"/>
          </a:xfrm>
          <a:prstGeom prst="ellipse">
            <a:avLst/>
          </a:prstGeom>
          <a:solidFill>
            <a:schemeClr val="bg1"/>
          </a:solidFill>
          <a:ln w="22225">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a:extLst>
              <a:ext uri="{FF2B5EF4-FFF2-40B4-BE49-F238E27FC236}">
                <a16:creationId xmlns:a16="http://schemas.microsoft.com/office/drawing/2014/main" id="{154D61E6-AB76-CF70-7E9D-DB860EEA8A52}"/>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554231" y="1201786"/>
            <a:ext cx="540690" cy="540690"/>
          </a:xfrm>
          <a:prstGeom prst="rect">
            <a:avLst/>
          </a:prstGeom>
        </p:spPr>
      </p:pic>
      <p:pic>
        <p:nvPicPr>
          <p:cNvPr id="35" name="Graphic 34">
            <a:extLst>
              <a:ext uri="{FF2B5EF4-FFF2-40B4-BE49-F238E27FC236}">
                <a16:creationId xmlns:a16="http://schemas.microsoft.com/office/drawing/2014/main" id="{6326CE4A-61A5-327F-8AD7-F1C48A89839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554231" y="2418424"/>
            <a:ext cx="540690" cy="540690"/>
          </a:xfrm>
          <a:prstGeom prst="rect">
            <a:avLst/>
          </a:prstGeom>
        </p:spPr>
      </p:pic>
      <p:grpSp>
        <p:nvGrpSpPr>
          <p:cNvPr id="37" name="Group 36">
            <a:extLst>
              <a:ext uri="{FF2B5EF4-FFF2-40B4-BE49-F238E27FC236}">
                <a16:creationId xmlns:a16="http://schemas.microsoft.com/office/drawing/2014/main" id="{A30A8C9E-7D9F-204D-6044-3E7F5C1AE048}"/>
              </a:ext>
            </a:extLst>
          </p:cNvPr>
          <p:cNvGrpSpPr/>
          <p:nvPr/>
        </p:nvGrpSpPr>
        <p:grpSpPr>
          <a:xfrm>
            <a:off x="699714" y="1862689"/>
            <a:ext cx="1645920" cy="1645920"/>
            <a:chOff x="993913" y="1788671"/>
            <a:chExt cx="1770584" cy="1770584"/>
          </a:xfrm>
        </p:grpSpPr>
        <p:sp>
          <p:nvSpPr>
            <p:cNvPr id="38" name="Oval 37">
              <a:extLst>
                <a:ext uri="{FF2B5EF4-FFF2-40B4-BE49-F238E27FC236}">
                  <a16:creationId xmlns:a16="http://schemas.microsoft.com/office/drawing/2014/main" id="{CF0759AC-65ED-9E01-7CD8-84089D08237D}"/>
                </a:ext>
              </a:extLst>
            </p:cNvPr>
            <p:cNvSpPr/>
            <p:nvPr/>
          </p:nvSpPr>
          <p:spPr>
            <a:xfrm>
              <a:off x="993913" y="1788671"/>
              <a:ext cx="1770584" cy="1770584"/>
            </a:xfrm>
            <a:prstGeom prst="ellipse">
              <a:avLst/>
            </a:prstGeom>
            <a:solidFill>
              <a:srgbClr val="055736"/>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79DD405A-45F5-5242-E99B-A38808CEEF4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74906" y="2041221"/>
              <a:ext cx="1208598" cy="1265485"/>
            </a:xfrm>
            <a:prstGeom prst="ellipse">
              <a:avLst/>
            </a:prstGeom>
          </p:spPr>
        </p:pic>
      </p:grpSp>
    </p:spTree>
    <p:extLst>
      <p:ext uri="{BB962C8B-B14F-4D97-AF65-F5344CB8AC3E}">
        <p14:creationId xmlns:p14="http://schemas.microsoft.com/office/powerpoint/2010/main" val="16653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3FA205E7-7F61-49C6-1420-E6C1968C5347}"/>
              </a:ext>
            </a:extLst>
          </p:cNvPr>
          <p:cNvCxnSpPr>
            <a:stCxn id="21" idx="7"/>
            <a:endCxn id="14" idx="1"/>
          </p:cNvCxnSpPr>
          <p:nvPr/>
        </p:nvCxnSpPr>
        <p:spPr>
          <a:xfrm flipV="1">
            <a:off x="2104595" y="1472131"/>
            <a:ext cx="1449636" cy="631597"/>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21C7055-8939-25CB-15EF-6E94F55A754D}"/>
              </a:ext>
            </a:extLst>
          </p:cNvPr>
          <p:cNvCxnSpPr>
            <a:cxnSpLocks/>
            <a:stCxn id="21" idx="6"/>
          </p:cNvCxnSpPr>
          <p:nvPr/>
        </p:nvCxnSpPr>
        <p:spPr>
          <a:xfrm>
            <a:off x="2345634" y="2685649"/>
            <a:ext cx="1343767"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FCD8E75-F5AB-00F1-7706-0230F7F45DA9}"/>
              </a:ext>
            </a:extLst>
          </p:cNvPr>
          <p:cNvCxnSpPr>
            <a:cxnSpLocks/>
            <a:stCxn id="21" idx="5"/>
            <a:endCxn id="19" idx="1"/>
          </p:cNvCxnSpPr>
          <p:nvPr/>
        </p:nvCxnSpPr>
        <p:spPr>
          <a:xfrm>
            <a:off x="2104595" y="3267570"/>
            <a:ext cx="1449636" cy="680762"/>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57" name="Title 356">
            <a:extLst>
              <a:ext uri="{FF2B5EF4-FFF2-40B4-BE49-F238E27FC236}">
                <a16:creationId xmlns:a16="http://schemas.microsoft.com/office/drawing/2014/main" id="{5A208D5F-68E4-B220-04F9-17A9D2CD4E9C}"/>
              </a:ext>
            </a:extLst>
          </p:cNvPr>
          <p:cNvSpPr>
            <a:spLocks noGrp="1"/>
          </p:cNvSpPr>
          <p:nvPr>
            <p:ph type="title"/>
          </p:nvPr>
        </p:nvSpPr>
        <p:spPr>
          <a:xfrm>
            <a:off x="443045" y="384317"/>
            <a:ext cx="8338691" cy="201881"/>
          </a:xfrm>
        </p:spPr>
        <p:txBody>
          <a:bodyPr>
            <a:noAutofit/>
          </a:bodyPr>
          <a:lstStyle/>
          <a:p>
            <a:r>
              <a:rPr lang="en-GB" sz="1400" dirty="0"/>
              <a:t>ECONOMIC BENEFITS OF SAATM FOR AFRICA</a:t>
            </a:r>
            <a:endParaRPr lang="es-ES" sz="1400" dirty="0"/>
          </a:p>
        </p:txBody>
      </p:sp>
      <p:sp>
        <p:nvSpPr>
          <p:cNvPr id="11" name="TextBox 10">
            <a:extLst>
              <a:ext uri="{FF2B5EF4-FFF2-40B4-BE49-F238E27FC236}">
                <a16:creationId xmlns:a16="http://schemas.microsoft.com/office/drawing/2014/main" id="{29161E33-55EA-256B-653A-9D8EF74FC738}"/>
              </a:ext>
            </a:extLst>
          </p:cNvPr>
          <p:cNvSpPr txBox="1"/>
          <p:nvPr/>
        </p:nvSpPr>
        <p:spPr>
          <a:xfrm>
            <a:off x="4329482" y="831564"/>
            <a:ext cx="2890535" cy="1231106"/>
          </a:xfrm>
          <a:prstGeom prst="rect">
            <a:avLst/>
          </a:prstGeom>
          <a:noFill/>
        </p:spPr>
        <p:txBody>
          <a:bodyPr wrap="none" rtlCol="0">
            <a:spAutoFit/>
          </a:bodyPr>
          <a:lstStyle/>
          <a:p>
            <a:r>
              <a:rPr lang="en-US" sz="4400" b="1" dirty="0">
                <a:solidFill>
                  <a:srgbClr val="C00000"/>
                </a:solidFill>
              </a:rPr>
              <a:t>-26</a:t>
            </a:r>
            <a:r>
              <a:rPr lang="en-US" sz="4400" b="1" i="0" dirty="0">
                <a:solidFill>
                  <a:srgbClr val="C00000"/>
                </a:solidFill>
                <a:effectLst/>
              </a:rPr>
              <a:t>%</a:t>
            </a:r>
          </a:p>
          <a:p>
            <a:r>
              <a:rPr lang="en-US" sz="1400" dirty="0">
                <a:solidFill>
                  <a:srgbClr val="1D1C1D"/>
                </a:solidFill>
              </a:rPr>
              <a:t>Fare reduction resulting</a:t>
            </a:r>
          </a:p>
          <a:p>
            <a:r>
              <a:rPr lang="en-US" sz="1400" dirty="0">
                <a:solidFill>
                  <a:srgbClr val="1D1C1D"/>
                </a:solidFill>
              </a:rPr>
              <a:t>In $2.8 billion in consumer surplus</a:t>
            </a:r>
            <a:endParaRPr lang="en-US" sz="1400" dirty="0"/>
          </a:p>
        </p:txBody>
      </p:sp>
      <p:sp>
        <p:nvSpPr>
          <p:cNvPr id="33" name="TextBox 32">
            <a:extLst>
              <a:ext uri="{FF2B5EF4-FFF2-40B4-BE49-F238E27FC236}">
                <a16:creationId xmlns:a16="http://schemas.microsoft.com/office/drawing/2014/main" id="{D32D7780-0BFF-8FCB-DD3D-A82C832482A2}"/>
              </a:ext>
            </a:extLst>
          </p:cNvPr>
          <p:cNvSpPr txBox="1"/>
          <p:nvPr/>
        </p:nvSpPr>
        <p:spPr>
          <a:xfrm>
            <a:off x="4342478" y="2180939"/>
            <a:ext cx="2429768" cy="1015663"/>
          </a:xfrm>
          <a:prstGeom prst="rect">
            <a:avLst/>
          </a:prstGeom>
          <a:noFill/>
        </p:spPr>
        <p:txBody>
          <a:bodyPr wrap="none" rtlCol="0">
            <a:spAutoFit/>
          </a:bodyPr>
          <a:lstStyle/>
          <a:p>
            <a:r>
              <a:rPr lang="en-US" sz="4400" b="1" dirty="0">
                <a:solidFill>
                  <a:schemeClr val="accent1"/>
                </a:solidFill>
              </a:rPr>
              <a:t>268,530</a:t>
            </a:r>
            <a:endParaRPr lang="en-US" sz="4400" b="1" i="0" dirty="0">
              <a:solidFill>
                <a:schemeClr val="accent1"/>
              </a:solidFill>
              <a:effectLst/>
            </a:endParaRPr>
          </a:p>
          <a:p>
            <a:r>
              <a:rPr lang="en-US" sz="1400" dirty="0">
                <a:solidFill>
                  <a:srgbClr val="1D1C1D"/>
                </a:solidFill>
              </a:rPr>
              <a:t>New jobs created in Tourism</a:t>
            </a:r>
            <a:endParaRPr lang="en-US" sz="1400" dirty="0"/>
          </a:p>
        </p:txBody>
      </p:sp>
      <p:sp>
        <p:nvSpPr>
          <p:cNvPr id="35" name="TextBox 34">
            <a:extLst>
              <a:ext uri="{FF2B5EF4-FFF2-40B4-BE49-F238E27FC236}">
                <a16:creationId xmlns:a16="http://schemas.microsoft.com/office/drawing/2014/main" id="{FE43F556-C44E-CBF0-0B56-D80D12A0B686}"/>
              </a:ext>
            </a:extLst>
          </p:cNvPr>
          <p:cNvSpPr txBox="1"/>
          <p:nvPr/>
        </p:nvSpPr>
        <p:spPr>
          <a:xfrm>
            <a:off x="4342478" y="3455890"/>
            <a:ext cx="3746538" cy="984885"/>
          </a:xfrm>
          <a:prstGeom prst="rect">
            <a:avLst/>
          </a:prstGeom>
          <a:noFill/>
        </p:spPr>
        <p:txBody>
          <a:bodyPr wrap="none" rtlCol="0">
            <a:spAutoFit/>
          </a:bodyPr>
          <a:lstStyle/>
          <a:p>
            <a:r>
              <a:rPr lang="en-US" sz="4400" b="1" dirty="0">
                <a:solidFill>
                  <a:srgbClr val="21AA21"/>
                </a:solidFill>
              </a:rPr>
              <a:t>+US$4 billion</a:t>
            </a:r>
            <a:endParaRPr lang="en-US" sz="4400" b="1" i="0" dirty="0">
              <a:solidFill>
                <a:srgbClr val="21AA21"/>
              </a:solidFill>
              <a:effectLst/>
            </a:endParaRPr>
          </a:p>
          <a:p>
            <a:r>
              <a:rPr lang="en-US" sz="1400" dirty="0">
                <a:solidFill>
                  <a:srgbClr val="1D1C1D"/>
                </a:solidFill>
              </a:rPr>
              <a:t>Increase in GDP</a:t>
            </a:r>
            <a:endParaRPr lang="en-US" sz="1400" dirty="0"/>
          </a:p>
        </p:txBody>
      </p:sp>
      <p:grpSp>
        <p:nvGrpSpPr>
          <p:cNvPr id="3" name="Group 2">
            <a:extLst>
              <a:ext uri="{FF2B5EF4-FFF2-40B4-BE49-F238E27FC236}">
                <a16:creationId xmlns:a16="http://schemas.microsoft.com/office/drawing/2014/main" id="{A09E0F67-5A8B-59C8-94D1-7D119E8584B1}"/>
              </a:ext>
            </a:extLst>
          </p:cNvPr>
          <p:cNvGrpSpPr/>
          <p:nvPr/>
        </p:nvGrpSpPr>
        <p:grpSpPr>
          <a:xfrm>
            <a:off x="7681543" y="4442141"/>
            <a:ext cx="1280487" cy="319904"/>
            <a:chOff x="6238016" y="4541532"/>
            <a:chExt cx="1280487" cy="319904"/>
          </a:xfrm>
        </p:grpSpPr>
        <p:grpSp>
          <p:nvGrpSpPr>
            <p:cNvPr id="4" name="Group 3">
              <a:extLst>
                <a:ext uri="{FF2B5EF4-FFF2-40B4-BE49-F238E27FC236}">
                  <a16:creationId xmlns:a16="http://schemas.microsoft.com/office/drawing/2014/main" id="{DC50103F-99AC-33C6-53C0-9BAFDB09E197}"/>
                </a:ext>
              </a:extLst>
            </p:cNvPr>
            <p:cNvGrpSpPr/>
            <p:nvPr/>
          </p:nvGrpSpPr>
          <p:grpSpPr>
            <a:xfrm>
              <a:off x="6238016" y="4541532"/>
              <a:ext cx="1280487" cy="319904"/>
              <a:chOff x="6916249" y="4483106"/>
              <a:chExt cx="1280487" cy="319904"/>
            </a:xfrm>
          </p:grpSpPr>
          <p:sp>
            <p:nvSpPr>
              <p:cNvPr id="6" name="Rectangle: Rounded Corners 108">
                <a:extLst>
                  <a:ext uri="{FF2B5EF4-FFF2-40B4-BE49-F238E27FC236}">
                    <a16:creationId xmlns:a16="http://schemas.microsoft.com/office/drawing/2014/main" id="{734E7982-A3CD-E5EB-8A4A-A22FF8E7B171}"/>
                  </a:ext>
                </a:extLst>
              </p:cNvPr>
              <p:cNvSpPr/>
              <p:nvPr/>
            </p:nvSpPr>
            <p:spPr>
              <a:xfrm>
                <a:off x="6916249" y="4483106"/>
                <a:ext cx="1280487" cy="315599"/>
              </a:xfrm>
              <a:prstGeom prst="roundRect">
                <a:avLst>
                  <a:gd name="adj" fmla="val 50000"/>
                </a:avLst>
              </a:prstGeom>
              <a:noFill/>
              <a:ln w="15875">
                <a:solidFill>
                  <a:srgbClr val="E9E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endParaRPr lang="en-GB" sz="500" dirty="0">
                  <a:solidFill>
                    <a:prstClr val="white"/>
                  </a:solidFill>
                  <a:latin typeface="Arial" panose="020B0604020202020204" pitchFamily="34" charset="0"/>
                  <a:cs typeface="Arial" panose="020B0604020202020204" pitchFamily="34" charset="0"/>
                </a:endParaRPr>
              </a:p>
            </p:txBody>
          </p:sp>
          <p:sp>
            <p:nvSpPr>
              <p:cNvPr id="7" name="TextBox 500">
                <a:extLst>
                  <a:ext uri="{FF2B5EF4-FFF2-40B4-BE49-F238E27FC236}">
                    <a16:creationId xmlns:a16="http://schemas.microsoft.com/office/drawing/2014/main" id="{21A73A60-FE71-E8F3-C263-2AA64282F5FE}"/>
                  </a:ext>
                </a:extLst>
              </p:cNvPr>
              <p:cNvSpPr txBox="1"/>
              <p:nvPr/>
            </p:nvSpPr>
            <p:spPr>
              <a:xfrm>
                <a:off x="7134975" y="4495233"/>
                <a:ext cx="1052666" cy="307777"/>
              </a:xfrm>
              <a:prstGeom prst="rect">
                <a:avLst/>
              </a:prstGeom>
              <a:noFill/>
            </p:spPr>
            <p:txBody>
              <a:bodyPr wrap="square" rtlCol="0">
                <a:spAutoFit/>
              </a:bodyPr>
              <a:lstStyle/>
              <a:p>
                <a:pPr defTabSz="514313">
                  <a:defRPr sz="1800" b="0" i="0" u="none" strike="noStrike" kern="0" cap="none" spc="0" baseline="0">
                    <a:solidFill>
                      <a:srgbClr val="000000"/>
                    </a:solidFill>
                    <a:uFillTx/>
                  </a:defRPr>
                </a:pPr>
                <a:r>
                  <a:rPr lang="en-GB" sz="700" dirty="0">
                    <a:solidFill>
                      <a:srgbClr val="000000"/>
                    </a:solidFill>
                    <a:latin typeface="Arial" panose="020B0604020202020204" pitchFamily="34" charset="0"/>
                    <a:cs typeface="Arial" panose="020B0604020202020204" pitchFamily="34" charset="0"/>
                  </a:rPr>
                  <a:t>Source: African Civil Aviation Commission.</a:t>
                </a:r>
              </a:p>
            </p:txBody>
          </p:sp>
        </p:grpSp>
        <p:pic>
          <p:nvPicPr>
            <p:cNvPr id="5" name="Imagen 356">
              <a:extLst>
                <a:ext uri="{FF2B5EF4-FFF2-40B4-BE49-F238E27FC236}">
                  <a16:creationId xmlns:a16="http://schemas.microsoft.com/office/drawing/2014/main" id="{A88738AB-87DC-9697-84D0-D327B81F308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399988" y="4643531"/>
              <a:ext cx="111600" cy="111600"/>
            </a:xfrm>
            <a:prstGeom prst="rect">
              <a:avLst/>
            </a:prstGeom>
          </p:spPr>
        </p:pic>
      </p:grpSp>
      <p:sp>
        <p:nvSpPr>
          <p:cNvPr id="9" name="Oval 8">
            <a:extLst>
              <a:ext uri="{FF2B5EF4-FFF2-40B4-BE49-F238E27FC236}">
                <a16:creationId xmlns:a16="http://schemas.microsoft.com/office/drawing/2014/main" id="{ECBD9005-47B0-FE4B-D968-5979C72EE944}"/>
              </a:ext>
            </a:extLst>
          </p:cNvPr>
          <p:cNvSpPr/>
          <p:nvPr/>
        </p:nvSpPr>
        <p:spPr>
          <a:xfrm>
            <a:off x="3419061" y="1066615"/>
            <a:ext cx="811033" cy="811033"/>
          </a:xfrm>
          <a:prstGeom prst="ellipse">
            <a:avLst/>
          </a:prstGeom>
          <a:solidFill>
            <a:schemeClr val="bg1"/>
          </a:solidFill>
          <a:ln w="22225">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C22F985-40FD-5FBE-2922-228134ECBE07}"/>
              </a:ext>
            </a:extLst>
          </p:cNvPr>
          <p:cNvSpPr/>
          <p:nvPr/>
        </p:nvSpPr>
        <p:spPr>
          <a:xfrm>
            <a:off x="3419060" y="2283253"/>
            <a:ext cx="811033" cy="811033"/>
          </a:xfrm>
          <a:prstGeom prst="ellipse">
            <a:avLst/>
          </a:prstGeom>
          <a:solidFill>
            <a:schemeClr val="bg1"/>
          </a:solidFill>
          <a:ln w="22225">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16019B8-076E-3AC7-2006-C1DEF43E2A6D}"/>
              </a:ext>
            </a:extLst>
          </p:cNvPr>
          <p:cNvSpPr/>
          <p:nvPr/>
        </p:nvSpPr>
        <p:spPr>
          <a:xfrm>
            <a:off x="3419060" y="3542816"/>
            <a:ext cx="811033" cy="811033"/>
          </a:xfrm>
          <a:prstGeom prst="ellipse">
            <a:avLst/>
          </a:prstGeom>
          <a:solidFill>
            <a:schemeClr val="bg1"/>
          </a:solidFill>
          <a:ln w="22225">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a:extLst>
              <a:ext uri="{FF2B5EF4-FFF2-40B4-BE49-F238E27FC236}">
                <a16:creationId xmlns:a16="http://schemas.microsoft.com/office/drawing/2014/main" id="{049E99E1-74A9-492F-0393-3F2F0A1B92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554231" y="1201786"/>
            <a:ext cx="540690" cy="540690"/>
          </a:xfrm>
          <a:prstGeom prst="rect">
            <a:avLst/>
          </a:prstGeom>
        </p:spPr>
      </p:pic>
      <p:pic>
        <p:nvPicPr>
          <p:cNvPr id="15" name="Graphic 14">
            <a:extLst>
              <a:ext uri="{FF2B5EF4-FFF2-40B4-BE49-F238E27FC236}">
                <a16:creationId xmlns:a16="http://schemas.microsoft.com/office/drawing/2014/main" id="{7146D766-B69B-0399-28F4-E846A6228A8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3554231" y="2418424"/>
            <a:ext cx="540690" cy="540690"/>
          </a:xfrm>
          <a:prstGeom prst="rect">
            <a:avLst/>
          </a:prstGeom>
        </p:spPr>
      </p:pic>
      <p:pic>
        <p:nvPicPr>
          <p:cNvPr id="19" name="Graphic 18">
            <a:extLst>
              <a:ext uri="{FF2B5EF4-FFF2-40B4-BE49-F238E27FC236}">
                <a16:creationId xmlns:a16="http://schemas.microsoft.com/office/drawing/2014/main" id="{A09C6346-B0B5-30AE-C322-2A7032A086BB}"/>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554231" y="3677987"/>
            <a:ext cx="540690" cy="540690"/>
          </a:xfrm>
          <a:prstGeom prst="rect">
            <a:avLst/>
          </a:prstGeom>
        </p:spPr>
      </p:pic>
      <p:grpSp>
        <p:nvGrpSpPr>
          <p:cNvPr id="23" name="Group 22">
            <a:extLst>
              <a:ext uri="{FF2B5EF4-FFF2-40B4-BE49-F238E27FC236}">
                <a16:creationId xmlns:a16="http://schemas.microsoft.com/office/drawing/2014/main" id="{CD8B4737-61FC-FDEE-0C92-37E632E2599A}"/>
              </a:ext>
            </a:extLst>
          </p:cNvPr>
          <p:cNvGrpSpPr/>
          <p:nvPr/>
        </p:nvGrpSpPr>
        <p:grpSpPr>
          <a:xfrm>
            <a:off x="699714" y="1862689"/>
            <a:ext cx="1645920" cy="1645920"/>
            <a:chOff x="993913" y="1788671"/>
            <a:chExt cx="1770584" cy="1770584"/>
          </a:xfrm>
        </p:grpSpPr>
        <p:sp>
          <p:nvSpPr>
            <p:cNvPr id="21" name="Oval 20">
              <a:extLst>
                <a:ext uri="{FF2B5EF4-FFF2-40B4-BE49-F238E27FC236}">
                  <a16:creationId xmlns:a16="http://schemas.microsoft.com/office/drawing/2014/main" id="{90DA399A-EE92-A9F7-CD65-A10541E4F04E}"/>
                </a:ext>
              </a:extLst>
            </p:cNvPr>
            <p:cNvSpPr/>
            <p:nvPr/>
          </p:nvSpPr>
          <p:spPr>
            <a:xfrm>
              <a:off x="993913" y="1788671"/>
              <a:ext cx="1770584" cy="1770584"/>
            </a:xfrm>
            <a:prstGeom prst="ellipse">
              <a:avLst/>
            </a:prstGeom>
            <a:solidFill>
              <a:srgbClr val="055736"/>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7C1B20DA-7A79-3E5B-744E-AF85CAE3E30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1274906" y="2041221"/>
              <a:ext cx="1208598" cy="1265485"/>
            </a:xfrm>
            <a:prstGeom prst="ellipse">
              <a:avLst/>
            </a:prstGeom>
          </p:spPr>
        </p:pic>
      </p:grpSp>
    </p:spTree>
    <p:extLst>
      <p:ext uri="{BB962C8B-B14F-4D97-AF65-F5344CB8AC3E}">
        <p14:creationId xmlns:p14="http://schemas.microsoft.com/office/powerpoint/2010/main" val="1228018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7D5259-094B-20CB-4AF0-EFB1E54B7838}"/>
              </a:ext>
            </a:extLst>
          </p:cNvPr>
          <p:cNvSpPr txBox="1"/>
          <p:nvPr/>
        </p:nvSpPr>
        <p:spPr>
          <a:xfrm>
            <a:off x="586853" y="605051"/>
            <a:ext cx="6027761" cy="769441"/>
          </a:xfrm>
          <a:prstGeom prst="rect">
            <a:avLst/>
          </a:prstGeom>
          <a:noFill/>
        </p:spPr>
        <p:txBody>
          <a:bodyPr wrap="square" rtlCol="0">
            <a:spAutoFit/>
          </a:bodyPr>
          <a:lstStyle/>
          <a:p>
            <a:r>
              <a:rPr lang="en-GB" sz="4400" b="1" dirty="0">
                <a:solidFill>
                  <a:schemeClr val="bg1"/>
                </a:solidFill>
                <a:latin typeface="Arial" panose="020B0604020202020204" pitchFamily="34" charset="0"/>
                <a:cs typeface="Arial" panose="020B0604020202020204" pitchFamily="34" charset="0"/>
              </a:rPr>
              <a:t>SUSTAINABILITY</a:t>
            </a:r>
            <a:endParaRPr kumimoji="0" lang="en-GB" sz="36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1756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857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32329" y="369517"/>
            <a:ext cx="7174997" cy="277408"/>
          </a:xfrm>
        </p:spPr>
        <p:txBody>
          <a:bodyPr>
            <a:noAutofit/>
          </a:bodyPr>
          <a:lstStyle/>
          <a:p>
            <a:r>
              <a:rPr lang="en-US" dirty="0">
                <a:latin typeface="+mn-lt"/>
              </a:rPr>
              <a:t>REDUCTION IN CABIN WASTE: AN OPPORTUNITY TO CUT COSTS</a:t>
            </a:r>
          </a:p>
        </p:txBody>
      </p:sp>
      <p:sp>
        <p:nvSpPr>
          <p:cNvPr id="5" name="TextBox 4">
            <a:extLst>
              <a:ext uri="{FF2B5EF4-FFF2-40B4-BE49-F238E27FC236}">
                <a16:creationId xmlns:a16="http://schemas.microsoft.com/office/drawing/2014/main" id="{7E10DBBB-42EF-ED64-1879-247450675C7E}"/>
              </a:ext>
            </a:extLst>
          </p:cNvPr>
          <p:cNvSpPr txBox="1"/>
          <p:nvPr/>
        </p:nvSpPr>
        <p:spPr>
          <a:xfrm>
            <a:off x="2257507" y="2650347"/>
            <a:ext cx="4591879" cy="1138773"/>
          </a:xfrm>
          <a:prstGeom prst="rect">
            <a:avLst/>
          </a:prstGeom>
          <a:noFill/>
        </p:spPr>
        <p:txBody>
          <a:bodyPr wrap="square" rtlCol="0">
            <a:spAutoFit/>
          </a:bodyPr>
          <a:lstStyle/>
          <a:p>
            <a:r>
              <a:rPr lang="en-US" sz="1600" dirty="0"/>
              <a:t>The average passenger generates approximately 1.43kg of waste per flight, equating to nearly </a:t>
            </a:r>
            <a:r>
              <a:rPr lang="en-US" sz="2000" b="1" dirty="0"/>
              <a:t>6 million tons </a:t>
            </a:r>
            <a:r>
              <a:rPr lang="en-US" sz="1600" dirty="0"/>
              <a:t>of waste per year once traffic fully recovers in 2024</a:t>
            </a:r>
          </a:p>
        </p:txBody>
      </p:sp>
      <p:sp>
        <p:nvSpPr>
          <p:cNvPr id="7" name="TextBox 6">
            <a:extLst>
              <a:ext uri="{FF2B5EF4-FFF2-40B4-BE49-F238E27FC236}">
                <a16:creationId xmlns:a16="http://schemas.microsoft.com/office/drawing/2014/main" id="{3797B61D-36D7-A7F6-E358-F530B6124171}"/>
              </a:ext>
            </a:extLst>
          </p:cNvPr>
          <p:cNvSpPr txBox="1"/>
          <p:nvPr/>
        </p:nvSpPr>
        <p:spPr>
          <a:xfrm>
            <a:off x="3450204" y="1428279"/>
            <a:ext cx="2836033" cy="1015663"/>
          </a:xfrm>
          <a:prstGeom prst="rect">
            <a:avLst/>
          </a:prstGeom>
          <a:noFill/>
        </p:spPr>
        <p:txBody>
          <a:bodyPr wrap="none" rtlCol="0">
            <a:spAutoFit/>
          </a:bodyPr>
          <a:lstStyle/>
          <a:p>
            <a:pPr algn="ctr"/>
            <a:r>
              <a:rPr lang="en-US" sz="6000" b="1" dirty="0">
                <a:solidFill>
                  <a:schemeClr val="accent5"/>
                </a:solidFill>
                <a:latin typeface="+mj-lt"/>
              </a:rPr>
              <a:t>1.43KG</a:t>
            </a:r>
            <a:endParaRPr lang="en-US" sz="6000" b="1" i="0" dirty="0">
              <a:solidFill>
                <a:schemeClr val="accent5"/>
              </a:solidFill>
              <a:effectLst/>
              <a:latin typeface="+mj-lt"/>
            </a:endParaRPr>
          </a:p>
        </p:txBody>
      </p:sp>
      <p:grpSp>
        <p:nvGrpSpPr>
          <p:cNvPr id="10" name="Group 9">
            <a:extLst>
              <a:ext uri="{FF2B5EF4-FFF2-40B4-BE49-F238E27FC236}">
                <a16:creationId xmlns:a16="http://schemas.microsoft.com/office/drawing/2014/main" id="{66B69A90-B0E4-B1E4-3A90-E0AE0E1D8848}"/>
              </a:ext>
            </a:extLst>
          </p:cNvPr>
          <p:cNvGrpSpPr/>
          <p:nvPr/>
        </p:nvGrpSpPr>
        <p:grpSpPr>
          <a:xfrm>
            <a:off x="7986342" y="4444860"/>
            <a:ext cx="969338" cy="315599"/>
            <a:chOff x="6288058" y="4541532"/>
            <a:chExt cx="969338" cy="315599"/>
          </a:xfrm>
        </p:grpSpPr>
        <p:grpSp>
          <p:nvGrpSpPr>
            <p:cNvPr id="11" name="Group 10">
              <a:extLst>
                <a:ext uri="{FF2B5EF4-FFF2-40B4-BE49-F238E27FC236}">
                  <a16:creationId xmlns:a16="http://schemas.microsoft.com/office/drawing/2014/main" id="{532C2A1B-3329-7C37-2CCC-5540DD6E86F7}"/>
                </a:ext>
              </a:extLst>
            </p:cNvPr>
            <p:cNvGrpSpPr/>
            <p:nvPr/>
          </p:nvGrpSpPr>
          <p:grpSpPr>
            <a:xfrm>
              <a:off x="6288058" y="4541532"/>
              <a:ext cx="969338" cy="315599"/>
              <a:chOff x="6966291" y="4483106"/>
              <a:chExt cx="969338" cy="315599"/>
            </a:xfrm>
          </p:grpSpPr>
          <p:sp>
            <p:nvSpPr>
              <p:cNvPr id="13" name="Rectangle: Rounded Corners 108">
                <a:extLst>
                  <a:ext uri="{FF2B5EF4-FFF2-40B4-BE49-F238E27FC236}">
                    <a16:creationId xmlns:a16="http://schemas.microsoft.com/office/drawing/2014/main" id="{25BF05DD-505C-7B0D-F4EE-6F35F2CA70B5}"/>
                  </a:ext>
                </a:extLst>
              </p:cNvPr>
              <p:cNvSpPr/>
              <p:nvPr/>
            </p:nvSpPr>
            <p:spPr>
              <a:xfrm>
                <a:off x="6966291" y="4483106"/>
                <a:ext cx="969337" cy="315599"/>
              </a:xfrm>
              <a:prstGeom prst="roundRect">
                <a:avLst>
                  <a:gd name="adj" fmla="val 50000"/>
                </a:avLst>
              </a:prstGeom>
              <a:noFill/>
              <a:ln w="15875">
                <a:solidFill>
                  <a:srgbClr val="E9E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25">
                  <a:defRPr/>
                </a:pPr>
                <a:endParaRPr lang="en-GB" sz="700" dirty="0">
                  <a:solidFill>
                    <a:prstClr val="white"/>
                  </a:solidFill>
                  <a:latin typeface="Arial" panose="020B0604020202020204" pitchFamily="34" charset="0"/>
                  <a:cs typeface="Arial" panose="020B0604020202020204" pitchFamily="34" charset="0"/>
                </a:endParaRPr>
              </a:p>
            </p:txBody>
          </p:sp>
          <p:sp>
            <p:nvSpPr>
              <p:cNvPr id="14" name="TextBox 500">
                <a:extLst>
                  <a:ext uri="{FF2B5EF4-FFF2-40B4-BE49-F238E27FC236}">
                    <a16:creationId xmlns:a16="http://schemas.microsoft.com/office/drawing/2014/main" id="{0567D892-46FD-1942-7DE1-0ADFB3A56EC2}"/>
                  </a:ext>
                </a:extLst>
              </p:cNvPr>
              <p:cNvSpPr txBox="1"/>
              <p:nvPr/>
            </p:nvSpPr>
            <p:spPr>
              <a:xfrm>
                <a:off x="7160469" y="4548572"/>
                <a:ext cx="775160" cy="200055"/>
              </a:xfrm>
              <a:prstGeom prst="rect">
                <a:avLst/>
              </a:prstGeom>
              <a:noFill/>
            </p:spPr>
            <p:txBody>
              <a:bodyPr wrap="square" rtlCol="0">
                <a:spAutoFit/>
              </a:bodyPr>
              <a:lstStyle/>
              <a:p>
                <a:pPr defTabSz="514313">
                  <a:defRPr sz="1800" b="0" i="0" u="none" strike="noStrike" kern="0" cap="none" spc="0" baseline="0">
                    <a:solidFill>
                      <a:srgbClr val="000000"/>
                    </a:solidFill>
                    <a:uFillTx/>
                  </a:defRPr>
                </a:pPr>
                <a:r>
                  <a:rPr lang="en-GB" sz="700" dirty="0">
                    <a:solidFill>
                      <a:srgbClr val="000000"/>
                    </a:solidFill>
                    <a:latin typeface="Arial" panose="020B0604020202020204" pitchFamily="34" charset="0"/>
                    <a:cs typeface="Arial" panose="020B0604020202020204" pitchFamily="34" charset="0"/>
                  </a:rPr>
                  <a:t>Source: IATA.</a:t>
                </a:r>
              </a:p>
            </p:txBody>
          </p:sp>
        </p:grpSp>
        <p:pic>
          <p:nvPicPr>
            <p:cNvPr id="12" name="Imagen 356">
              <a:extLst>
                <a:ext uri="{FF2B5EF4-FFF2-40B4-BE49-F238E27FC236}">
                  <a16:creationId xmlns:a16="http://schemas.microsoft.com/office/drawing/2014/main" id="{A863E5A0-EAD7-F65E-6BD8-CAD52E2EC89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399988" y="4643531"/>
              <a:ext cx="111600" cy="111600"/>
            </a:xfrm>
            <a:prstGeom prst="rect">
              <a:avLst/>
            </a:prstGeom>
          </p:spPr>
        </p:pic>
      </p:grpSp>
      <p:grpSp>
        <p:nvGrpSpPr>
          <p:cNvPr id="18" name="Group 17">
            <a:extLst>
              <a:ext uri="{FF2B5EF4-FFF2-40B4-BE49-F238E27FC236}">
                <a16:creationId xmlns:a16="http://schemas.microsoft.com/office/drawing/2014/main" id="{219B2E18-24A5-532F-E78D-D4174920CCAD}"/>
              </a:ext>
            </a:extLst>
          </p:cNvPr>
          <p:cNvGrpSpPr/>
          <p:nvPr/>
        </p:nvGrpSpPr>
        <p:grpSpPr>
          <a:xfrm>
            <a:off x="2257507" y="1379189"/>
            <a:ext cx="1113846" cy="1113846"/>
            <a:chOff x="3419061" y="1066615"/>
            <a:chExt cx="811033" cy="811033"/>
          </a:xfrm>
        </p:grpSpPr>
        <p:sp>
          <p:nvSpPr>
            <p:cNvPr id="16" name="Oval 15">
              <a:extLst>
                <a:ext uri="{FF2B5EF4-FFF2-40B4-BE49-F238E27FC236}">
                  <a16:creationId xmlns:a16="http://schemas.microsoft.com/office/drawing/2014/main" id="{AF6E78E7-6746-4FF3-857D-CAE0E3D0D3DE}"/>
                </a:ext>
              </a:extLst>
            </p:cNvPr>
            <p:cNvSpPr/>
            <p:nvPr/>
          </p:nvSpPr>
          <p:spPr>
            <a:xfrm>
              <a:off x="3419061" y="1066615"/>
              <a:ext cx="811033" cy="811033"/>
            </a:xfrm>
            <a:prstGeom prst="ellipse">
              <a:avLst/>
            </a:prstGeom>
            <a:solidFill>
              <a:schemeClr val="bg1"/>
            </a:solidFill>
            <a:ln w="222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a:extLst>
                <a:ext uri="{FF2B5EF4-FFF2-40B4-BE49-F238E27FC236}">
                  <a16:creationId xmlns:a16="http://schemas.microsoft.com/office/drawing/2014/main" id="{6EE105D1-6BB9-3420-77C9-D254877A4738}"/>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554231" y="1201786"/>
              <a:ext cx="540690" cy="540690"/>
            </a:xfrm>
            <a:prstGeom prst="rect">
              <a:avLst/>
            </a:prstGeom>
          </p:spPr>
        </p:pic>
      </p:grpSp>
    </p:spTree>
    <p:extLst>
      <p:ext uri="{BB962C8B-B14F-4D97-AF65-F5344CB8AC3E}">
        <p14:creationId xmlns:p14="http://schemas.microsoft.com/office/powerpoint/2010/main" val="3243211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latin typeface="+mn-lt"/>
              </a:rPr>
              <a:t>SIGNIFICANT INCREASE IN THE USE OF FUEL-EFFICIENT AIRCRAFT</a:t>
            </a:r>
          </a:p>
        </p:txBody>
      </p:sp>
      <p:sp>
        <p:nvSpPr>
          <p:cNvPr id="10" name="Text Placeholder 1">
            <a:extLst>
              <a:ext uri="{FF2B5EF4-FFF2-40B4-BE49-F238E27FC236}">
                <a16:creationId xmlns:a16="http://schemas.microsoft.com/office/drawing/2014/main" id="{F0FDACD3-E572-39E8-F93D-7FB1F682432B}"/>
              </a:ext>
            </a:extLst>
          </p:cNvPr>
          <p:cNvSpPr>
            <a:spLocks noGrp="1"/>
          </p:cNvSpPr>
          <p:nvPr>
            <p:ph type="body" sz="quarter" idx="12"/>
          </p:nvPr>
        </p:nvSpPr>
        <p:spPr>
          <a:xfrm>
            <a:off x="432330" y="535910"/>
            <a:ext cx="7838493" cy="235540"/>
          </a:xfrm>
        </p:spPr>
        <p:txBody>
          <a:bodyPr/>
          <a:lstStyle/>
          <a:p>
            <a:r>
              <a:rPr lang="en-US" sz="1000" b="0" i="1" dirty="0">
                <a:solidFill>
                  <a:schemeClr val="tx1"/>
                </a:solidFill>
              </a:rPr>
              <a:t>Number of flights by African Carriers, January to December 2022; vs 2019 </a:t>
            </a:r>
          </a:p>
        </p:txBody>
      </p:sp>
      <p:grpSp>
        <p:nvGrpSpPr>
          <p:cNvPr id="14" name="Grupo 354">
            <a:extLst>
              <a:ext uri="{FF2B5EF4-FFF2-40B4-BE49-F238E27FC236}">
                <a16:creationId xmlns:a16="http://schemas.microsoft.com/office/drawing/2014/main" id="{BE55DD67-7212-FBBC-8A52-DDCA3F979A72}"/>
              </a:ext>
            </a:extLst>
          </p:cNvPr>
          <p:cNvGrpSpPr/>
          <p:nvPr/>
        </p:nvGrpSpPr>
        <p:grpSpPr>
          <a:xfrm>
            <a:off x="6906431" y="4456810"/>
            <a:ext cx="2066420" cy="304184"/>
            <a:chOff x="-108976" y="5742394"/>
            <a:chExt cx="2647327" cy="391154"/>
          </a:xfrm>
        </p:grpSpPr>
        <p:grpSp>
          <p:nvGrpSpPr>
            <p:cNvPr id="15" name="Group 65">
              <a:extLst>
                <a:ext uri="{FF2B5EF4-FFF2-40B4-BE49-F238E27FC236}">
                  <a16:creationId xmlns:a16="http://schemas.microsoft.com/office/drawing/2014/main" id="{37D31063-9B01-AE81-61DF-1A0A145C2611}"/>
                </a:ext>
              </a:extLst>
            </p:cNvPr>
            <p:cNvGrpSpPr/>
            <p:nvPr/>
          </p:nvGrpSpPr>
          <p:grpSpPr>
            <a:xfrm>
              <a:off x="-108976" y="5742394"/>
              <a:ext cx="2647327" cy="391154"/>
              <a:chOff x="216534" y="5749493"/>
              <a:chExt cx="2647327" cy="391154"/>
            </a:xfrm>
          </p:grpSpPr>
          <p:sp>
            <p:nvSpPr>
              <p:cNvPr id="17" name="Rectangle: Rounded Corners 108">
                <a:extLst>
                  <a:ext uri="{FF2B5EF4-FFF2-40B4-BE49-F238E27FC236}">
                    <a16:creationId xmlns:a16="http://schemas.microsoft.com/office/drawing/2014/main" id="{38D8757C-3978-9144-B231-D5D995F743C7}"/>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18" name="TextBox 500">
                <a:extLst>
                  <a:ext uri="{FF2B5EF4-FFF2-40B4-BE49-F238E27FC236}">
                    <a16:creationId xmlns:a16="http://schemas.microsoft.com/office/drawing/2014/main" id="{6DC63DC9-0A05-10BF-5304-C53B5BC46CBB}"/>
                  </a:ext>
                </a:extLst>
              </p:cNvPr>
              <p:cNvSpPr txBox="1"/>
              <p:nvPr/>
            </p:nvSpPr>
            <p:spPr>
              <a:xfrm>
                <a:off x="543087" y="5821784"/>
                <a:ext cx="2320774" cy="252306"/>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Seat Capacity Data.</a:t>
                </a:r>
              </a:p>
            </p:txBody>
          </p:sp>
        </p:grpSp>
        <p:pic>
          <p:nvPicPr>
            <p:cNvPr id="16" name="Imagen 356">
              <a:extLst>
                <a:ext uri="{FF2B5EF4-FFF2-40B4-BE49-F238E27FC236}">
                  <a16:creationId xmlns:a16="http://schemas.microsoft.com/office/drawing/2014/main" id="{FC64C1BE-C5D1-21C6-951E-2285425F8E0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7158" y="5857505"/>
              <a:ext cx="166222" cy="166667"/>
            </a:xfrm>
            <a:prstGeom prst="rect">
              <a:avLst/>
            </a:prstGeom>
          </p:spPr>
        </p:pic>
      </p:grpSp>
      <p:sp>
        <p:nvSpPr>
          <p:cNvPr id="19" name="TextBox 18">
            <a:extLst>
              <a:ext uri="{FF2B5EF4-FFF2-40B4-BE49-F238E27FC236}">
                <a16:creationId xmlns:a16="http://schemas.microsoft.com/office/drawing/2014/main" id="{DF8053CD-77D1-3E54-517B-D798559C3605}"/>
              </a:ext>
            </a:extLst>
          </p:cNvPr>
          <p:cNvSpPr txBox="1"/>
          <p:nvPr/>
        </p:nvSpPr>
        <p:spPr>
          <a:xfrm>
            <a:off x="2290333" y="905444"/>
            <a:ext cx="4563335" cy="1354217"/>
          </a:xfrm>
          <a:prstGeom prst="rect">
            <a:avLst/>
          </a:prstGeom>
          <a:noFill/>
        </p:spPr>
        <p:txBody>
          <a:bodyPr wrap="square" rtlCol="0">
            <a:spAutoFit/>
          </a:bodyPr>
          <a:lstStyle/>
          <a:p>
            <a:pPr algn="ctr"/>
            <a:r>
              <a:rPr lang="en-US" sz="5400" b="1" i="0" dirty="0">
                <a:solidFill>
                  <a:srgbClr val="00B050"/>
                </a:solidFill>
                <a:effectLst/>
              </a:rPr>
              <a:t>+22 p.p.</a:t>
            </a:r>
          </a:p>
          <a:p>
            <a:pPr algn="ctr"/>
            <a:r>
              <a:rPr lang="en-US" sz="1400" dirty="0">
                <a:solidFill>
                  <a:schemeClr val="tx2"/>
                </a:solidFill>
              </a:rPr>
              <a:t>Increase in the share of flights operated by</a:t>
            </a:r>
          </a:p>
          <a:p>
            <a:pPr algn="ctr"/>
            <a:r>
              <a:rPr lang="en-US" sz="1400" b="1" dirty="0">
                <a:solidFill>
                  <a:schemeClr val="tx2"/>
                </a:solidFill>
              </a:rPr>
              <a:t>new generation aircraft by African Carriers vs 2019</a:t>
            </a:r>
            <a:endParaRPr lang="en-US" sz="1400" b="1" i="0" dirty="0">
              <a:solidFill>
                <a:schemeClr val="tx2"/>
              </a:solidFill>
              <a:effectLst/>
            </a:endParaRPr>
          </a:p>
        </p:txBody>
      </p:sp>
    </p:spTree>
    <p:extLst>
      <p:ext uri="{BB962C8B-B14F-4D97-AF65-F5344CB8AC3E}">
        <p14:creationId xmlns:p14="http://schemas.microsoft.com/office/powerpoint/2010/main" val="2214047493"/>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latin typeface="+mn-lt"/>
              </a:rPr>
              <a:t>SIGNIFICANT INCREASE IN THE USE OF FUEL-EFFICIENT AIRCRAFT</a:t>
            </a:r>
          </a:p>
        </p:txBody>
      </p:sp>
      <p:sp>
        <p:nvSpPr>
          <p:cNvPr id="10" name="Text Placeholder 1">
            <a:extLst>
              <a:ext uri="{FF2B5EF4-FFF2-40B4-BE49-F238E27FC236}">
                <a16:creationId xmlns:a16="http://schemas.microsoft.com/office/drawing/2014/main" id="{F0FDACD3-E572-39E8-F93D-7FB1F682432B}"/>
              </a:ext>
            </a:extLst>
          </p:cNvPr>
          <p:cNvSpPr>
            <a:spLocks noGrp="1"/>
          </p:cNvSpPr>
          <p:nvPr>
            <p:ph type="body" sz="quarter" idx="12"/>
          </p:nvPr>
        </p:nvSpPr>
        <p:spPr>
          <a:xfrm>
            <a:off x="432330" y="535910"/>
            <a:ext cx="7838493" cy="235540"/>
          </a:xfrm>
        </p:spPr>
        <p:txBody>
          <a:bodyPr/>
          <a:lstStyle/>
          <a:p>
            <a:r>
              <a:rPr lang="en-US" sz="1000" b="0" i="1" dirty="0">
                <a:solidFill>
                  <a:schemeClr val="tx1"/>
                </a:solidFill>
              </a:rPr>
              <a:t>Number of flights by African Carriers, January to December 2022; vs 2019 </a:t>
            </a:r>
          </a:p>
        </p:txBody>
      </p:sp>
      <p:grpSp>
        <p:nvGrpSpPr>
          <p:cNvPr id="23" name="Group 22">
            <a:extLst>
              <a:ext uri="{FF2B5EF4-FFF2-40B4-BE49-F238E27FC236}">
                <a16:creationId xmlns:a16="http://schemas.microsoft.com/office/drawing/2014/main" id="{FEF7C277-ACA1-0585-23C1-0C775CAB51F0}"/>
              </a:ext>
            </a:extLst>
          </p:cNvPr>
          <p:cNvGrpSpPr/>
          <p:nvPr/>
        </p:nvGrpSpPr>
        <p:grpSpPr>
          <a:xfrm>
            <a:off x="571977" y="2457868"/>
            <a:ext cx="2391228" cy="1610668"/>
            <a:chOff x="507464" y="930250"/>
            <a:chExt cx="3063485" cy="2063484"/>
          </a:xfrm>
        </p:grpSpPr>
        <p:pic>
          <p:nvPicPr>
            <p:cNvPr id="1026" name="Picture 2" descr="boeing-737-max-8">
              <a:extLst>
                <a:ext uri="{FF2B5EF4-FFF2-40B4-BE49-F238E27FC236}">
                  <a16:creationId xmlns:a16="http://schemas.microsoft.com/office/drawing/2014/main" id="{AB14FA56-582F-AF71-795A-D79EADB8614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7464" y="930250"/>
              <a:ext cx="2932386" cy="180772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2E1064D-6B2F-559B-0878-3BE3BBDDBC06}"/>
                </a:ext>
              </a:extLst>
            </p:cNvPr>
            <p:cNvSpPr txBox="1"/>
            <p:nvPr/>
          </p:nvSpPr>
          <p:spPr>
            <a:xfrm>
              <a:off x="1178802" y="2227264"/>
              <a:ext cx="2392147" cy="766470"/>
            </a:xfrm>
            <a:prstGeom prst="roundRect">
              <a:avLst>
                <a:gd name="adj" fmla="val 23061"/>
              </a:avLst>
            </a:prstGeom>
            <a:solidFill>
              <a:schemeClr val="bg1"/>
            </a:solidFill>
          </p:spPr>
          <p:txBody>
            <a:bodyPr wrap="square" lIns="36000" tIns="0" rIns="36000" bIns="0" rtlCol="0">
              <a:spAutoFit/>
            </a:bodyPr>
            <a:lstStyle/>
            <a:p>
              <a:pPr algn="ctr"/>
              <a:r>
                <a:rPr lang="en-GB" sz="1400" b="1" dirty="0"/>
                <a:t>Boeing 737-MAX 8</a:t>
              </a:r>
            </a:p>
            <a:p>
              <a:pPr algn="ctr"/>
              <a:r>
                <a:rPr lang="en-GB" sz="2000" b="1" dirty="0">
                  <a:solidFill>
                    <a:srgbClr val="21AA21"/>
                  </a:solidFill>
                </a:rPr>
                <a:t>+6 p.p.</a:t>
              </a:r>
            </a:p>
          </p:txBody>
        </p:sp>
      </p:grpSp>
      <p:grpSp>
        <p:nvGrpSpPr>
          <p:cNvPr id="22" name="Group 21">
            <a:extLst>
              <a:ext uri="{FF2B5EF4-FFF2-40B4-BE49-F238E27FC236}">
                <a16:creationId xmlns:a16="http://schemas.microsoft.com/office/drawing/2014/main" id="{120A75CC-ADC8-E3B1-CA6C-4306A3BC8692}"/>
              </a:ext>
            </a:extLst>
          </p:cNvPr>
          <p:cNvGrpSpPr/>
          <p:nvPr/>
        </p:nvGrpSpPr>
        <p:grpSpPr>
          <a:xfrm>
            <a:off x="3372680" y="2457868"/>
            <a:ext cx="2398640" cy="1610668"/>
            <a:chOff x="5979418" y="930907"/>
            <a:chExt cx="3072981" cy="2063484"/>
          </a:xfrm>
        </p:grpSpPr>
        <p:pic>
          <p:nvPicPr>
            <p:cNvPr id="1028" name="Picture 4">
              <a:extLst>
                <a:ext uri="{FF2B5EF4-FFF2-40B4-BE49-F238E27FC236}">
                  <a16:creationId xmlns:a16="http://schemas.microsoft.com/office/drawing/2014/main" id="{0AEA2524-104F-D4F2-6EB2-EF25A00518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979418" y="930907"/>
              <a:ext cx="2932385" cy="168024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45F77F2-4857-B27F-A6A5-24C9C921EEEA}"/>
                </a:ext>
              </a:extLst>
            </p:cNvPr>
            <p:cNvSpPr txBox="1"/>
            <p:nvPr/>
          </p:nvSpPr>
          <p:spPr>
            <a:xfrm>
              <a:off x="6660252" y="2227921"/>
              <a:ext cx="2392147" cy="766470"/>
            </a:xfrm>
            <a:prstGeom prst="roundRect">
              <a:avLst>
                <a:gd name="adj" fmla="val 23061"/>
              </a:avLst>
            </a:prstGeom>
            <a:solidFill>
              <a:schemeClr val="bg1"/>
            </a:solidFill>
          </p:spPr>
          <p:txBody>
            <a:bodyPr wrap="square" lIns="36000" tIns="0" rIns="36000" bIns="0" rtlCol="0">
              <a:spAutoFit/>
            </a:bodyPr>
            <a:lstStyle/>
            <a:p>
              <a:pPr algn="ctr"/>
              <a:r>
                <a:rPr lang="en-GB" sz="1400" b="1" dirty="0"/>
                <a:t>Airbus A320neo</a:t>
              </a:r>
            </a:p>
            <a:p>
              <a:pPr algn="ctr"/>
              <a:r>
                <a:rPr lang="en-GB" sz="2000" b="1" dirty="0">
                  <a:solidFill>
                    <a:srgbClr val="21AA21"/>
                  </a:solidFill>
                </a:rPr>
                <a:t>+4 p.p.</a:t>
              </a:r>
              <a:endParaRPr lang="en-GB" sz="1400" b="1" dirty="0">
                <a:solidFill>
                  <a:srgbClr val="21AA21"/>
                </a:solidFill>
              </a:endParaRPr>
            </a:p>
          </p:txBody>
        </p:sp>
      </p:grpSp>
      <p:grpSp>
        <p:nvGrpSpPr>
          <p:cNvPr id="15" name="Group 14">
            <a:extLst>
              <a:ext uri="{FF2B5EF4-FFF2-40B4-BE49-F238E27FC236}">
                <a16:creationId xmlns:a16="http://schemas.microsoft.com/office/drawing/2014/main" id="{900ACB81-3FCA-E889-DBCC-805C4E7D7CFD}"/>
              </a:ext>
            </a:extLst>
          </p:cNvPr>
          <p:cNvGrpSpPr/>
          <p:nvPr/>
        </p:nvGrpSpPr>
        <p:grpSpPr>
          <a:xfrm>
            <a:off x="6283127" y="2463927"/>
            <a:ext cx="2437749" cy="1600151"/>
            <a:chOff x="3102211" y="2737970"/>
            <a:chExt cx="3123085" cy="2050009"/>
          </a:xfrm>
        </p:grpSpPr>
        <p:pic>
          <p:nvPicPr>
            <p:cNvPr id="20" name="Picture 19">
              <a:extLst>
                <a:ext uri="{FF2B5EF4-FFF2-40B4-BE49-F238E27FC236}">
                  <a16:creationId xmlns:a16="http://schemas.microsoft.com/office/drawing/2014/main" id="{EC05A8F3-7CD3-A11B-2B8D-E186C22F370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95"/>
            <a:stretch/>
          </p:blipFill>
          <p:spPr>
            <a:xfrm>
              <a:off x="3102211" y="2737970"/>
              <a:ext cx="2932386" cy="1807064"/>
            </a:xfrm>
            <a:prstGeom prst="rect">
              <a:avLst/>
            </a:prstGeom>
          </p:spPr>
        </p:pic>
        <p:sp>
          <p:nvSpPr>
            <p:cNvPr id="21" name="TextBox 20">
              <a:extLst>
                <a:ext uri="{FF2B5EF4-FFF2-40B4-BE49-F238E27FC236}">
                  <a16:creationId xmlns:a16="http://schemas.microsoft.com/office/drawing/2014/main" id="{AC42CC4F-297B-0704-A481-7BB1C93CA62E}"/>
                </a:ext>
              </a:extLst>
            </p:cNvPr>
            <p:cNvSpPr txBox="1"/>
            <p:nvPr/>
          </p:nvSpPr>
          <p:spPr>
            <a:xfrm>
              <a:off x="3833151" y="4021508"/>
              <a:ext cx="2392145" cy="766471"/>
            </a:xfrm>
            <a:prstGeom prst="roundRect">
              <a:avLst>
                <a:gd name="adj" fmla="val 23061"/>
              </a:avLst>
            </a:prstGeom>
            <a:solidFill>
              <a:schemeClr val="bg1"/>
            </a:solidFill>
          </p:spPr>
          <p:txBody>
            <a:bodyPr wrap="square" lIns="36000" tIns="0" rIns="36000" bIns="0" rtlCol="0">
              <a:spAutoFit/>
            </a:bodyPr>
            <a:lstStyle/>
            <a:p>
              <a:pPr algn="ctr"/>
              <a:r>
                <a:rPr lang="en-GB" sz="1400" b="1" dirty="0"/>
                <a:t>Airbus A220-300</a:t>
              </a:r>
            </a:p>
            <a:p>
              <a:pPr algn="ctr"/>
              <a:r>
                <a:rPr lang="en-GB" sz="2000" b="1" dirty="0">
                  <a:solidFill>
                    <a:srgbClr val="21AA21"/>
                  </a:solidFill>
                </a:rPr>
                <a:t>+4 p.p.</a:t>
              </a:r>
            </a:p>
          </p:txBody>
        </p:sp>
      </p:grpSp>
      <p:sp>
        <p:nvSpPr>
          <p:cNvPr id="25" name="TextBox 24">
            <a:extLst>
              <a:ext uri="{FF2B5EF4-FFF2-40B4-BE49-F238E27FC236}">
                <a16:creationId xmlns:a16="http://schemas.microsoft.com/office/drawing/2014/main" id="{74FFF6CD-115A-03B5-9D4E-CCA16547D48F}"/>
              </a:ext>
            </a:extLst>
          </p:cNvPr>
          <p:cNvSpPr txBox="1"/>
          <p:nvPr/>
        </p:nvSpPr>
        <p:spPr>
          <a:xfrm>
            <a:off x="2290333" y="905444"/>
            <a:ext cx="4563335" cy="1354217"/>
          </a:xfrm>
          <a:prstGeom prst="rect">
            <a:avLst/>
          </a:prstGeom>
          <a:noFill/>
        </p:spPr>
        <p:txBody>
          <a:bodyPr wrap="square" rtlCol="0">
            <a:spAutoFit/>
          </a:bodyPr>
          <a:lstStyle/>
          <a:p>
            <a:pPr algn="ctr"/>
            <a:r>
              <a:rPr lang="en-US" sz="5400" b="1" i="0" dirty="0">
                <a:solidFill>
                  <a:srgbClr val="00B050"/>
                </a:solidFill>
                <a:effectLst/>
              </a:rPr>
              <a:t>+22 p.p.</a:t>
            </a:r>
          </a:p>
          <a:p>
            <a:pPr algn="ctr"/>
            <a:r>
              <a:rPr lang="en-US" sz="1400" dirty="0">
                <a:solidFill>
                  <a:schemeClr val="tx2"/>
                </a:solidFill>
              </a:rPr>
              <a:t>Increase in the share of flights operated by</a:t>
            </a:r>
          </a:p>
          <a:p>
            <a:pPr algn="ctr"/>
            <a:r>
              <a:rPr lang="en-US" sz="1400" b="1" dirty="0">
                <a:solidFill>
                  <a:schemeClr val="tx2"/>
                </a:solidFill>
              </a:rPr>
              <a:t>new generation aircraft by African Carriers vs 2019</a:t>
            </a:r>
            <a:endParaRPr lang="en-US" sz="1400" b="1" i="0" dirty="0">
              <a:solidFill>
                <a:schemeClr val="tx2"/>
              </a:solidFill>
              <a:effectLst/>
            </a:endParaRPr>
          </a:p>
        </p:txBody>
      </p:sp>
      <p:grpSp>
        <p:nvGrpSpPr>
          <p:cNvPr id="5" name="Grupo 354">
            <a:extLst>
              <a:ext uri="{FF2B5EF4-FFF2-40B4-BE49-F238E27FC236}">
                <a16:creationId xmlns:a16="http://schemas.microsoft.com/office/drawing/2014/main" id="{44C594CC-ECCE-A39E-08EA-AD602CD7C978}"/>
              </a:ext>
            </a:extLst>
          </p:cNvPr>
          <p:cNvGrpSpPr/>
          <p:nvPr/>
        </p:nvGrpSpPr>
        <p:grpSpPr>
          <a:xfrm>
            <a:off x="6906431" y="4456810"/>
            <a:ext cx="2066420" cy="304184"/>
            <a:chOff x="-108976" y="5742394"/>
            <a:chExt cx="2647327" cy="391154"/>
          </a:xfrm>
        </p:grpSpPr>
        <p:grpSp>
          <p:nvGrpSpPr>
            <p:cNvPr id="7" name="Group 65">
              <a:extLst>
                <a:ext uri="{FF2B5EF4-FFF2-40B4-BE49-F238E27FC236}">
                  <a16:creationId xmlns:a16="http://schemas.microsoft.com/office/drawing/2014/main" id="{8001EB7B-A91A-9361-23F5-FD9B2D0F5EFD}"/>
                </a:ext>
              </a:extLst>
            </p:cNvPr>
            <p:cNvGrpSpPr/>
            <p:nvPr/>
          </p:nvGrpSpPr>
          <p:grpSpPr>
            <a:xfrm>
              <a:off x="-108976" y="5742394"/>
              <a:ext cx="2647327" cy="391154"/>
              <a:chOff x="216534" y="5749493"/>
              <a:chExt cx="2647327" cy="391154"/>
            </a:xfrm>
          </p:grpSpPr>
          <p:sp>
            <p:nvSpPr>
              <p:cNvPr id="13" name="Rectangle: Rounded Corners 108">
                <a:extLst>
                  <a:ext uri="{FF2B5EF4-FFF2-40B4-BE49-F238E27FC236}">
                    <a16:creationId xmlns:a16="http://schemas.microsoft.com/office/drawing/2014/main" id="{DFF55B2F-620D-91C7-A3DC-C61BA1B6D866}"/>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14" name="TextBox 500">
                <a:extLst>
                  <a:ext uri="{FF2B5EF4-FFF2-40B4-BE49-F238E27FC236}">
                    <a16:creationId xmlns:a16="http://schemas.microsoft.com/office/drawing/2014/main" id="{DA85EE54-5A84-35F5-8FAD-BCFA37DCB7D2}"/>
                  </a:ext>
                </a:extLst>
              </p:cNvPr>
              <p:cNvSpPr txBox="1"/>
              <p:nvPr/>
            </p:nvSpPr>
            <p:spPr>
              <a:xfrm>
                <a:off x="543087" y="5821784"/>
                <a:ext cx="2320774" cy="252306"/>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Seat Capacity Data.</a:t>
                </a:r>
              </a:p>
            </p:txBody>
          </p:sp>
        </p:grpSp>
        <p:pic>
          <p:nvPicPr>
            <p:cNvPr id="11" name="Imagen 356">
              <a:extLst>
                <a:ext uri="{FF2B5EF4-FFF2-40B4-BE49-F238E27FC236}">
                  <a16:creationId xmlns:a16="http://schemas.microsoft.com/office/drawing/2014/main" id="{F37143B6-887C-D889-7CA0-DBA6606CB127}"/>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2289978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47569" y="367625"/>
            <a:ext cx="7174997" cy="277408"/>
          </a:xfrm>
        </p:spPr>
        <p:txBody>
          <a:bodyPr>
            <a:noAutofit/>
          </a:bodyPr>
          <a:lstStyle/>
          <a:p>
            <a:r>
              <a:rPr lang="en-US" dirty="0">
                <a:latin typeface="+mn-lt"/>
              </a:rPr>
              <a:t>JOB CREATION FROM SAF PRODUCTION	</a:t>
            </a:r>
          </a:p>
        </p:txBody>
      </p:sp>
      <p:grpSp>
        <p:nvGrpSpPr>
          <p:cNvPr id="2" name="Grupo 354">
            <a:extLst>
              <a:ext uri="{FF2B5EF4-FFF2-40B4-BE49-F238E27FC236}">
                <a16:creationId xmlns:a16="http://schemas.microsoft.com/office/drawing/2014/main" id="{B4A130F5-9669-2069-D85B-16B384789BDF}"/>
              </a:ext>
            </a:extLst>
          </p:cNvPr>
          <p:cNvGrpSpPr/>
          <p:nvPr/>
        </p:nvGrpSpPr>
        <p:grpSpPr>
          <a:xfrm>
            <a:off x="6819347" y="4380693"/>
            <a:ext cx="2068685" cy="304184"/>
            <a:chOff x="-108976" y="5742394"/>
            <a:chExt cx="2650229" cy="391154"/>
          </a:xfrm>
        </p:grpSpPr>
        <p:grpSp>
          <p:nvGrpSpPr>
            <p:cNvPr id="4" name="Group 65">
              <a:extLst>
                <a:ext uri="{FF2B5EF4-FFF2-40B4-BE49-F238E27FC236}">
                  <a16:creationId xmlns:a16="http://schemas.microsoft.com/office/drawing/2014/main" id="{8FE7669A-D04C-5C12-468A-87CE37698172}"/>
                </a:ext>
              </a:extLst>
            </p:cNvPr>
            <p:cNvGrpSpPr/>
            <p:nvPr/>
          </p:nvGrpSpPr>
          <p:grpSpPr>
            <a:xfrm>
              <a:off x="-108976" y="5742394"/>
              <a:ext cx="2650229" cy="391154"/>
              <a:chOff x="216534" y="5749493"/>
              <a:chExt cx="2650229" cy="391154"/>
            </a:xfrm>
          </p:grpSpPr>
          <p:sp>
            <p:nvSpPr>
              <p:cNvPr id="8" name="Rectangle: Rounded Corners 108">
                <a:extLst>
                  <a:ext uri="{FF2B5EF4-FFF2-40B4-BE49-F238E27FC236}">
                    <a16:creationId xmlns:a16="http://schemas.microsoft.com/office/drawing/2014/main" id="{8BDCD774-1083-BC9E-5198-18E7F75535C8}"/>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9" name="TextBox 500">
                <a:extLst>
                  <a:ext uri="{FF2B5EF4-FFF2-40B4-BE49-F238E27FC236}">
                    <a16:creationId xmlns:a16="http://schemas.microsoft.com/office/drawing/2014/main" id="{4520C75E-6DFA-7C30-7175-BBBF25B2AD77}"/>
                  </a:ext>
                </a:extLst>
              </p:cNvPr>
              <p:cNvSpPr txBox="1"/>
              <p:nvPr/>
            </p:nvSpPr>
            <p:spPr>
              <a:xfrm>
                <a:off x="545989" y="5752130"/>
                <a:ext cx="2320774" cy="385879"/>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Air Transport Action </a:t>
                </a:r>
                <a:r>
                  <a:rPr kumimoji="0" lang="en-GB" sz="675" b="0" i="0" u="none" strike="noStrike" kern="0" cap="none" spc="0" normalizeH="0" baseline="0" noProof="0" dirty="0" err="1">
                    <a:ln>
                      <a:noFill/>
                    </a:ln>
                    <a:solidFill>
                      <a:srgbClr val="000000"/>
                    </a:solidFill>
                    <a:effectLst/>
                    <a:uLnTx/>
                    <a:uFillTx/>
                    <a:latin typeface="Arial"/>
                    <a:ea typeface="+mn-ea"/>
                    <a:cs typeface="Arial" pitchFamily="34"/>
                  </a:rPr>
                  <a:t>Grou</a:t>
                </a:r>
                <a:r>
                  <a:rPr lang="en-GB" sz="675" kern="0" dirty="0">
                    <a:solidFill>
                      <a:srgbClr val="000000"/>
                    </a:solidFill>
                    <a:latin typeface="Arial"/>
                    <a:cs typeface="Arial" pitchFamily="34"/>
                  </a:rPr>
                  <a:t>p:</a:t>
                </a: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 WAYPOINT 50.</a:t>
                </a:r>
              </a:p>
            </p:txBody>
          </p:sp>
        </p:grpSp>
        <p:pic>
          <p:nvPicPr>
            <p:cNvPr id="6" name="Imagen 356">
              <a:extLst>
                <a:ext uri="{FF2B5EF4-FFF2-40B4-BE49-F238E27FC236}">
                  <a16:creationId xmlns:a16="http://schemas.microsoft.com/office/drawing/2014/main" id="{1B4741E4-72BE-660E-5B65-661FC152F9F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7158" y="5857505"/>
              <a:ext cx="166222" cy="166667"/>
            </a:xfrm>
            <a:prstGeom prst="rect">
              <a:avLst/>
            </a:prstGeom>
          </p:spPr>
        </p:pic>
      </p:grpSp>
      <p:grpSp>
        <p:nvGrpSpPr>
          <p:cNvPr id="5" name="Group 4">
            <a:extLst>
              <a:ext uri="{FF2B5EF4-FFF2-40B4-BE49-F238E27FC236}">
                <a16:creationId xmlns:a16="http://schemas.microsoft.com/office/drawing/2014/main" id="{E3CA181E-FC40-7F94-A4AF-4742D7C0324E}"/>
              </a:ext>
            </a:extLst>
          </p:cNvPr>
          <p:cNvGrpSpPr/>
          <p:nvPr/>
        </p:nvGrpSpPr>
        <p:grpSpPr>
          <a:xfrm>
            <a:off x="3280696" y="1485374"/>
            <a:ext cx="4073421" cy="1607622"/>
            <a:chOff x="2162162" y="1560333"/>
            <a:chExt cx="4073421" cy="1607622"/>
          </a:xfrm>
        </p:grpSpPr>
        <p:sp>
          <p:nvSpPr>
            <p:cNvPr id="11" name="TextBox 10">
              <a:extLst>
                <a:ext uri="{FF2B5EF4-FFF2-40B4-BE49-F238E27FC236}">
                  <a16:creationId xmlns:a16="http://schemas.microsoft.com/office/drawing/2014/main" id="{C423067B-3950-A107-0A17-EBAC06B57E71}"/>
                </a:ext>
              </a:extLst>
            </p:cNvPr>
            <p:cNvSpPr txBox="1"/>
            <p:nvPr/>
          </p:nvSpPr>
          <p:spPr>
            <a:xfrm>
              <a:off x="2162162" y="1560333"/>
              <a:ext cx="3943708" cy="1015663"/>
            </a:xfrm>
            <a:prstGeom prst="rect">
              <a:avLst/>
            </a:prstGeom>
            <a:noFill/>
          </p:spPr>
          <p:txBody>
            <a:bodyPr wrap="none" rtlCol="0">
              <a:spAutoFit/>
            </a:bodyPr>
            <a:lstStyle/>
            <a:p>
              <a:r>
                <a:rPr lang="en-US" sz="6000" b="1" dirty="0">
                  <a:solidFill>
                    <a:schemeClr val="accent1"/>
                  </a:solidFill>
                  <a:latin typeface="+mj-lt"/>
                </a:rPr>
                <a:t>1.2 million</a:t>
              </a:r>
              <a:endParaRPr lang="en-US" sz="6000" b="1" i="0" dirty="0">
                <a:solidFill>
                  <a:schemeClr val="accent1"/>
                </a:solidFill>
                <a:effectLst/>
                <a:latin typeface="+mj-lt"/>
              </a:endParaRPr>
            </a:p>
          </p:txBody>
        </p:sp>
        <p:sp>
          <p:nvSpPr>
            <p:cNvPr id="12" name="TextBox 11">
              <a:extLst>
                <a:ext uri="{FF2B5EF4-FFF2-40B4-BE49-F238E27FC236}">
                  <a16:creationId xmlns:a16="http://schemas.microsoft.com/office/drawing/2014/main" id="{1FEED5BB-E99C-4FD1-8AB7-3216E2D2FDCD}"/>
                </a:ext>
              </a:extLst>
            </p:cNvPr>
            <p:cNvSpPr txBox="1"/>
            <p:nvPr/>
          </p:nvSpPr>
          <p:spPr>
            <a:xfrm>
              <a:off x="2204603" y="2583180"/>
              <a:ext cx="4030980" cy="584775"/>
            </a:xfrm>
            <a:prstGeom prst="rect">
              <a:avLst/>
            </a:prstGeom>
            <a:noFill/>
          </p:spPr>
          <p:txBody>
            <a:bodyPr wrap="square" rtlCol="0">
              <a:spAutoFit/>
            </a:bodyPr>
            <a:lstStyle/>
            <a:p>
              <a:r>
                <a:rPr lang="en-US" sz="1600" dirty="0"/>
                <a:t>Potential jobs that could be created in Africa from SAF production</a:t>
              </a:r>
            </a:p>
          </p:txBody>
        </p:sp>
      </p:grpSp>
      <p:grpSp>
        <p:nvGrpSpPr>
          <p:cNvPr id="7" name="Group 6">
            <a:extLst>
              <a:ext uri="{FF2B5EF4-FFF2-40B4-BE49-F238E27FC236}">
                <a16:creationId xmlns:a16="http://schemas.microsoft.com/office/drawing/2014/main" id="{33170727-2D21-E5EB-2F85-B0C30BDE4BA2}"/>
              </a:ext>
            </a:extLst>
          </p:cNvPr>
          <p:cNvGrpSpPr/>
          <p:nvPr/>
        </p:nvGrpSpPr>
        <p:grpSpPr>
          <a:xfrm>
            <a:off x="1836088" y="1490507"/>
            <a:ext cx="1113846" cy="1113846"/>
            <a:chOff x="3419061" y="1066615"/>
            <a:chExt cx="811033" cy="811033"/>
          </a:xfrm>
        </p:grpSpPr>
        <p:sp>
          <p:nvSpPr>
            <p:cNvPr id="10" name="Oval 9">
              <a:extLst>
                <a:ext uri="{FF2B5EF4-FFF2-40B4-BE49-F238E27FC236}">
                  <a16:creationId xmlns:a16="http://schemas.microsoft.com/office/drawing/2014/main" id="{190DF6AE-D941-6F57-C42F-DE31D80DEC4A}"/>
                </a:ext>
              </a:extLst>
            </p:cNvPr>
            <p:cNvSpPr/>
            <p:nvPr/>
          </p:nvSpPr>
          <p:spPr>
            <a:xfrm>
              <a:off x="3419061" y="1066615"/>
              <a:ext cx="811033" cy="811033"/>
            </a:xfrm>
            <a:prstGeom prst="ellipse">
              <a:avLst/>
            </a:prstGeom>
            <a:solidFill>
              <a:schemeClr val="bg1"/>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10F69C2F-675A-07D0-7DAB-B8D26C8710D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554231" y="1201786"/>
              <a:ext cx="540690" cy="540690"/>
            </a:xfrm>
            <a:prstGeom prst="rect">
              <a:avLst/>
            </a:prstGeom>
          </p:spPr>
        </p:pic>
      </p:grpSp>
    </p:spTree>
    <p:extLst>
      <p:ext uri="{BB962C8B-B14F-4D97-AF65-F5344CB8AC3E}">
        <p14:creationId xmlns:p14="http://schemas.microsoft.com/office/powerpoint/2010/main" val="4101273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170239-1CA8-86CA-6336-A0E70D3749DE}"/>
              </a:ext>
            </a:extLst>
          </p:cNvPr>
          <p:cNvSpPr txBox="1"/>
          <p:nvPr/>
        </p:nvSpPr>
        <p:spPr>
          <a:xfrm>
            <a:off x="586853" y="605051"/>
            <a:ext cx="6027761" cy="769441"/>
          </a:xfrm>
          <a:prstGeom prst="rect">
            <a:avLst/>
          </a:prstGeom>
          <a:noFill/>
        </p:spPr>
        <p:txBody>
          <a:bodyPr wrap="square" rtlCol="0">
            <a:spAutoFit/>
          </a:bodyPr>
          <a:lstStyle/>
          <a:p>
            <a:r>
              <a:rPr kumimoji="0" lang="en-GB" sz="44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OPORTUNITIES</a:t>
            </a:r>
            <a:endParaRPr kumimoji="0" lang="en-GB" sz="36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5643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E8BE2C-EAF7-900C-69E4-0F18C98A58D6}"/>
              </a:ext>
            </a:extLst>
          </p:cNvPr>
          <p:cNvSpPr>
            <a:spLocks noGrp="1"/>
          </p:cNvSpPr>
          <p:nvPr>
            <p:ph type="body" sz="quarter" idx="12"/>
          </p:nvPr>
        </p:nvSpPr>
        <p:spPr/>
        <p:txBody>
          <a:bodyPr/>
          <a:lstStyle/>
          <a:p>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International transfers </a:t>
            </a:r>
            <a:r>
              <a:rPr lang="en-US" sz="1000" b="0" i="1" dirty="0">
                <a:solidFill>
                  <a:prstClr val="black"/>
                </a:solidFill>
              </a:rPr>
              <a:t>in Africa airports </a:t>
            </a:r>
            <a:r>
              <a:rPr lang="en-US" sz="1000" b="0" i="1" dirty="0" err="1">
                <a:solidFill>
                  <a:prstClr val="black"/>
                </a:solidFill>
              </a:rPr>
              <a:t>i</a:t>
            </a: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 Q</a:t>
            </a:r>
            <a:r>
              <a:rPr lang="en-US" sz="1000" b="0" i="1" dirty="0">
                <a:solidFill>
                  <a:prstClr val="black"/>
                </a:solidFill>
              </a:rPr>
              <a:t>3</a:t>
            </a: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2023, as of </a:t>
            </a:r>
            <a:r>
              <a:rPr lang="en-US" sz="1000" b="0" i="1" dirty="0">
                <a:solidFill>
                  <a:prstClr val="black"/>
                </a:solidFill>
              </a:rPr>
              <a:t>23</a:t>
            </a: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May 2023; vs 2019 levels</a:t>
            </a:r>
          </a:p>
        </p:txBody>
      </p:sp>
      <p:sp>
        <p:nvSpPr>
          <p:cNvPr id="2" name="Title 1">
            <a:extLst>
              <a:ext uri="{FF2B5EF4-FFF2-40B4-BE49-F238E27FC236}">
                <a16:creationId xmlns:a16="http://schemas.microsoft.com/office/drawing/2014/main" id="{F8625767-09DD-14B5-6A10-4CFDA6706525}"/>
              </a:ext>
            </a:extLst>
          </p:cNvPr>
          <p:cNvSpPr>
            <a:spLocks noGrp="1"/>
          </p:cNvSpPr>
          <p:nvPr>
            <p:ph type="title"/>
          </p:nvPr>
        </p:nvSpPr>
        <p:spPr>
          <a:xfrm>
            <a:off x="432329" y="257053"/>
            <a:ext cx="7743931" cy="277408"/>
          </a:xfrm>
        </p:spPr>
        <p:txBody>
          <a:bodyPr>
            <a:noAutofit/>
          </a:bodyPr>
          <a:lstStyle/>
          <a:p>
            <a:r>
              <a:rPr lang="en-GB" dirty="0">
                <a:latin typeface="Arial" panose="020B0604020202020204" pitchFamily="34" charset="0"/>
                <a:cs typeface="Arial" panose="020B0604020202020204" pitchFamily="34" charset="0"/>
              </a:rPr>
              <a:t>AIRPORT SHOPS COULD BENEFIT FROM LONGER DWELLING TIMES</a:t>
            </a:r>
            <a:endParaRPr lang="es-ES"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D10A1D71-9856-3767-55F4-91BD5AEE3D1E}"/>
              </a:ext>
            </a:extLst>
          </p:cNvPr>
          <p:cNvGraphicFramePr>
            <a:graphicFrameLocks/>
          </p:cNvGraphicFramePr>
          <p:nvPr>
            <p:extLst>
              <p:ext uri="{D42A27DB-BD31-4B8C-83A1-F6EECF244321}">
                <p14:modId xmlns:p14="http://schemas.microsoft.com/office/powerpoint/2010/main" val="2789373053"/>
              </p:ext>
            </p:extLst>
          </p:nvPr>
        </p:nvGraphicFramePr>
        <p:xfrm>
          <a:off x="1112520" y="967740"/>
          <a:ext cx="6017097" cy="335702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862686E5-983D-9AE8-C0CD-26F169F34F47}"/>
              </a:ext>
            </a:extLst>
          </p:cNvPr>
          <p:cNvSpPr txBox="1"/>
          <p:nvPr/>
        </p:nvSpPr>
        <p:spPr>
          <a:xfrm>
            <a:off x="392240" y="3404154"/>
            <a:ext cx="1141111" cy="438582"/>
          </a:xfrm>
          <a:prstGeom prst="rect">
            <a:avLst/>
          </a:prstGeom>
          <a:noFill/>
        </p:spPr>
        <p:txBody>
          <a:bodyPr wrap="square" rtlCol="0">
            <a:spAutoFit/>
          </a:bodyPr>
          <a:lstStyle/>
          <a:p>
            <a:pPr algn="r"/>
            <a:r>
              <a:rPr lang="en-GB" b="1" dirty="0">
                <a:solidFill>
                  <a:srgbClr val="C00000"/>
                </a:solidFill>
              </a:rPr>
              <a:t>-11 p.p.</a:t>
            </a:r>
          </a:p>
          <a:p>
            <a:pPr algn="r"/>
            <a:r>
              <a:rPr lang="en-GB" sz="900" dirty="0"/>
              <a:t>vs 2019</a:t>
            </a:r>
          </a:p>
        </p:txBody>
      </p:sp>
      <p:sp>
        <p:nvSpPr>
          <p:cNvPr id="11" name="TextBox 10">
            <a:extLst>
              <a:ext uri="{FF2B5EF4-FFF2-40B4-BE49-F238E27FC236}">
                <a16:creationId xmlns:a16="http://schemas.microsoft.com/office/drawing/2014/main" id="{968700A9-6867-90EA-DEC0-56CEF29D906C}"/>
              </a:ext>
            </a:extLst>
          </p:cNvPr>
          <p:cNvSpPr txBox="1"/>
          <p:nvPr/>
        </p:nvSpPr>
        <p:spPr>
          <a:xfrm>
            <a:off x="392240" y="2133168"/>
            <a:ext cx="1141111" cy="438582"/>
          </a:xfrm>
          <a:prstGeom prst="rect">
            <a:avLst/>
          </a:prstGeom>
          <a:noFill/>
        </p:spPr>
        <p:txBody>
          <a:bodyPr wrap="square" rtlCol="0">
            <a:spAutoFit/>
          </a:bodyPr>
          <a:lstStyle/>
          <a:p>
            <a:pPr algn="r"/>
            <a:r>
              <a:rPr lang="en-GB" b="1" dirty="0">
                <a:solidFill>
                  <a:srgbClr val="21AA21"/>
                </a:solidFill>
              </a:rPr>
              <a:t>+12 p.p.</a:t>
            </a:r>
          </a:p>
          <a:p>
            <a:pPr algn="r"/>
            <a:r>
              <a:rPr lang="en-GB" sz="900" dirty="0"/>
              <a:t>vs 2019</a:t>
            </a:r>
          </a:p>
        </p:txBody>
      </p:sp>
      <p:sp>
        <p:nvSpPr>
          <p:cNvPr id="12" name="TextBox 11">
            <a:extLst>
              <a:ext uri="{FF2B5EF4-FFF2-40B4-BE49-F238E27FC236}">
                <a16:creationId xmlns:a16="http://schemas.microsoft.com/office/drawing/2014/main" id="{0C8EB7BF-FE77-C3C8-A8DE-4EF34BE6C306}"/>
              </a:ext>
            </a:extLst>
          </p:cNvPr>
          <p:cNvSpPr txBox="1"/>
          <p:nvPr/>
        </p:nvSpPr>
        <p:spPr>
          <a:xfrm>
            <a:off x="392240" y="1057188"/>
            <a:ext cx="1141111" cy="438582"/>
          </a:xfrm>
          <a:prstGeom prst="rect">
            <a:avLst/>
          </a:prstGeom>
          <a:noFill/>
        </p:spPr>
        <p:txBody>
          <a:bodyPr wrap="square" rtlCol="0">
            <a:spAutoFit/>
          </a:bodyPr>
          <a:lstStyle/>
          <a:p>
            <a:pPr algn="r"/>
            <a:r>
              <a:rPr lang="en-GB" b="1" dirty="0">
                <a:solidFill>
                  <a:srgbClr val="21AA21"/>
                </a:solidFill>
              </a:rPr>
              <a:t>+1 p.p.</a:t>
            </a:r>
          </a:p>
          <a:p>
            <a:pPr algn="r"/>
            <a:r>
              <a:rPr lang="en-GB" sz="900" dirty="0"/>
              <a:t>vs 2019</a:t>
            </a:r>
          </a:p>
        </p:txBody>
      </p:sp>
      <p:sp>
        <p:nvSpPr>
          <p:cNvPr id="13" name="Rectangle 12">
            <a:extLst>
              <a:ext uri="{FF2B5EF4-FFF2-40B4-BE49-F238E27FC236}">
                <a16:creationId xmlns:a16="http://schemas.microsoft.com/office/drawing/2014/main" id="{9C9C6026-0E46-57AC-FF91-2A0FBC94D6A0}"/>
              </a:ext>
            </a:extLst>
          </p:cNvPr>
          <p:cNvSpPr/>
          <p:nvPr/>
        </p:nvSpPr>
        <p:spPr>
          <a:xfrm>
            <a:off x="4744567" y="1866900"/>
            <a:ext cx="2329250" cy="1059180"/>
          </a:xfrm>
          <a:prstGeom prst="rect">
            <a:avLst/>
          </a:prstGeom>
          <a:noFill/>
          <a:ln w="31750" cap="rnd">
            <a:solidFill>
              <a:schemeClr val="accent3">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FCD380E5-C75D-2832-4737-E42446DE2AEC}"/>
              </a:ext>
            </a:extLst>
          </p:cNvPr>
          <p:cNvSpPr/>
          <p:nvPr/>
        </p:nvSpPr>
        <p:spPr>
          <a:xfrm rot="5400000">
            <a:off x="996062" y="1704728"/>
            <a:ext cx="2296987" cy="922966"/>
          </a:xfrm>
          <a:prstGeom prst="rect">
            <a:avLst/>
          </a:prstGeom>
          <a:noFill/>
          <a:ln w="31750" cap="rnd">
            <a:solidFill>
              <a:schemeClr val="accent3">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20" name="Grupo 354">
            <a:extLst>
              <a:ext uri="{FF2B5EF4-FFF2-40B4-BE49-F238E27FC236}">
                <a16:creationId xmlns:a16="http://schemas.microsoft.com/office/drawing/2014/main" id="{04D6EA3D-09B9-25F0-AF84-AB08393F19BA}"/>
              </a:ext>
            </a:extLst>
          </p:cNvPr>
          <p:cNvGrpSpPr/>
          <p:nvPr/>
        </p:nvGrpSpPr>
        <p:grpSpPr>
          <a:xfrm>
            <a:off x="7064826" y="4447362"/>
            <a:ext cx="1896846" cy="304184"/>
            <a:chOff x="-108976" y="5742394"/>
            <a:chExt cx="2430083" cy="391154"/>
          </a:xfrm>
        </p:grpSpPr>
        <p:grpSp>
          <p:nvGrpSpPr>
            <p:cNvPr id="21" name="Group 65">
              <a:extLst>
                <a:ext uri="{FF2B5EF4-FFF2-40B4-BE49-F238E27FC236}">
                  <a16:creationId xmlns:a16="http://schemas.microsoft.com/office/drawing/2014/main" id="{221BB332-81E3-868E-0087-783E4B2B7603}"/>
                </a:ext>
              </a:extLst>
            </p:cNvPr>
            <p:cNvGrpSpPr/>
            <p:nvPr/>
          </p:nvGrpSpPr>
          <p:grpSpPr>
            <a:xfrm>
              <a:off x="-108976" y="5742394"/>
              <a:ext cx="2430083" cy="391154"/>
              <a:chOff x="216534" y="5749493"/>
              <a:chExt cx="2430083" cy="391154"/>
            </a:xfrm>
          </p:grpSpPr>
          <p:sp>
            <p:nvSpPr>
              <p:cNvPr id="23" name="Rectangle: Rounded Corners 108">
                <a:extLst>
                  <a:ext uri="{FF2B5EF4-FFF2-40B4-BE49-F238E27FC236}">
                    <a16:creationId xmlns:a16="http://schemas.microsoft.com/office/drawing/2014/main" id="{EDC4AF81-79E9-E189-129A-1D6B0473EED4}"/>
                  </a:ext>
                </a:extLst>
              </p:cNvPr>
              <p:cNvSpPr/>
              <p:nvPr/>
            </p:nvSpPr>
            <p:spPr>
              <a:xfrm>
                <a:off x="216534" y="5749493"/>
                <a:ext cx="2430083"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4" name="TextBox 500">
                <a:extLst>
                  <a:ext uri="{FF2B5EF4-FFF2-40B4-BE49-F238E27FC236}">
                    <a16:creationId xmlns:a16="http://schemas.microsoft.com/office/drawing/2014/main" id="{C4F252D6-6493-FD6B-437B-02E5DD0D30A8}"/>
                  </a:ext>
                </a:extLst>
              </p:cNvPr>
              <p:cNvSpPr txBox="1"/>
              <p:nvPr/>
            </p:nvSpPr>
            <p:spPr>
              <a:xfrm>
                <a:off x="543087" y="5821784"/>
                <a:ext cx="2103528" cy="252306"/>
              </a:xfrm>
              <a:prstGeom prst="rect">
                <a:avLst/>
              </a:prstGeom>
              <a:noFill/>
            </p:spPr>
            <p:txBody>
              <a:bodyPr wrap="square" rtlCol="0">
                <a:spAutoFit/>
              </a:bodyPr>
              <a:lstStyle/>
              <a:p>
                <a:pPr marL="0" marR="0" lvl="0" indent="0" defTabSz="514313"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cs typeface="Arial" pitchFamily="34"/>
                  </a:rPr>
                  <a:t>Source: ForwardKeys Air Ticket Data.</a:t>
                </a:r>
              </a:p>
            </p:txBody>
          </p:sp>
        </p:grpSp>
        <p:pic>
          <p:nvPicPr>
            <p:cNvPr id="22" name="Imagen 356">
              <a:extLst>
                <a:ext uri="{FF2B5EF4-FFF2-40B4-BE49-F238E27FC236}">
                  <a16:creationId xmlns:a16="http://schemas.microsoft.com/office/drawing/2014/main" id="{87858FD2-D85B-0492-2676-AD6608EC48C3}"/>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1721586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32329" y="257053"/>
            <a:ext cx="8138357" cy="277408"/>
          </a:xfrm>
        </p:spPr>
        <p:txBody>
          <a:bodyPr>
            <a:noAutofit/>
          </a:bodyPr>
          <a:lstStyle/>
          <a:p>
            <a:r>
              <a:rPr lang="en-US" dirty="0">
                <a:latin typeface="+mn-lt"/>
              </a:rPr>
              <a:t>BUSINESS CLASS TRAVEL WILL CONTINUE TO LEAD RECOVERY INTO Q3</a:t>
            </a:r>
          </a:p>
        </p:txBody>
      </p:sp>
      <p:sp>
        <p:nvSpPr>
          <p:cNvPr id="33" name="Text Placeholder 1">
            <a:extLst>
              <a:ext uri="{FF2B5EF4-FFF2-40B4-BE49-F238E27FC236}">
                <a16:creationId xmlns:a16="http://schemas.microsoft.com/office/drawing/2014/main" id="{75F77FF5-2530-4AAC-A484-30130B8B8974}"/>
              </a:ext>
            </a:extLst>
          </p:cNvPr>
          <p:cNvSpPr>
            <a:spLocks noGrp="1"/>
          </p:cNvSpPr>
          <p:nvPr>
            <p:ph type="body" sz="quarter" idx="12"/>
          </p:nvPr>
        </p:nvSpPr>
        <p:spPr>
          <a:xfrm>
            <a:off x="432330" y="535910"/>
            <a:ext cx="7456802" cy="235540"/>
          </a:xfrm>
        </p:spPr>
        <p:txBody>
          <a:bodyPr/>
          <a:lstStyle/>
          <a:p>
            <a:r>
              <a:rPr lang="en-US" sz="1000" b="0" i="1" dirty="0">
                <a:solidFill>
                  <a:schemeClr val="tx1"/>
                </a:solidFill>
              </a:rPr>
              <a:t>On the Book arrivals for International travel to Africa January to September 2023 as of 23 May; % of 2019 volumes</a:t>
            </a:r>
            <a:endParaRPr lang="es-ES" sz="1000" b="0" i="1" dirty="0">
              <a:solidFill>
                <a:schemeClr val="tx1"/>
              </a:solidFill>
            </a:endParaRPr>
          </a:p>
        </p:txBody>
      </p:sp>
      <p:graphicFrame>
        <p:nvGraphicFramePr>
          <p:cNvPr id="4" name="Chart 3">
            <a:extLst>
              <a:ext uri="{FF2B5EF4-FFF2-40B4-BE49-F238E27FC236}">
                <a16:creationId xmlns:a16="http://schemas.microsoft.com/office/drawing/2014/main" id="{EDFEF458-B364-014C-8369-52C5BE316719}"/>
              </a:ext>
            </a:extLst>
          </p:cNvPr>
          <p:cNvGraphicFramePr>
            <a:graphicFrameLocks/>
          </p:cNvGraphicFramePr>
          <p:nvPr>
            <p:extLst>
              <p:ext uri="{D42A27DB-BD31-4B8C-83A1-F6EECF244321}">
                <p14:modId xmlns:p14="http://schemas.microsoft.com/office/powerpoint/2010/main" val="3472538443"/>
              </p:ext>
            </p:extLst>
          </p:nvPr>
        </p:nvGraphicFramePr>
        <p:xfrm>
          <a:off x="3310787" y="922080"/>
          <a:ext cx="4840322" cy="334567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833B9945-2CC7-8A4A-797D-FFF3523E3262}"/>
              </a:ext>
            </a:extLst>
          </p:cNvPr>
          <p:cNvSpPr/>
          <p:nvPr/>
        </p:nvSpPr>
        <p:spPr>
          <a:xfrm>
            <a:off x="6668813" y="960118"/>
            <a:ext cx="1450427" cy="2518117"/>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a:extLst>
              <a:ext uri="{FF2B5EF4-FFF2-40B4-BE49-F238E27FC236}">
                <a16:creationId xmlns:a16="http://schemas.microsoft.com/office/drawing/2014/main" id="{60F8D607-0A29-3E89-ABCA-4D4641BEEDF7}"/>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28627" y="846293"/>
            <a:ext cx="2472227" cy="3368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upo 354">
            <a:extLst>
              <a:ext uri="{FF2B5EF4-FFF2-40B4-BE49-F238E27FC236}">
                <a16:creationId xmlns:a16="http://schemas.microsoft.com/office/drawing/2014/main" id="{1C905242-A9AE-B6A5-6921-E5B6C31622A6}"/>
              </a:ext>
            </a:extLst>
          </p:cNvPr>
          <p:cNvGrpSpPr/>
          <p:nvPr/>
        </p:nvGrpSpPr>
        <p:grpSpPr>
          <a:xfrm>
            <a:off x="7064826" y="4447362"/>
            <a:ext cx="1896846" cy="304184"/>
            <a:chOff x="-108976" y="5742394"/>
            <a:chExt cx="2430083" cy="391154"/>
          </a:xfrm>
        </p:grpSpPr>
        <p:grpSp>
          <p:nvGrpSpPr>
            <p:cNvPr id="7" name="Group 65">
              <a:extLst>
                <a:ext uri="{FF2B5EF4-FFF2-40B4-BE49-F238E27FC236}">
                  <a16:creationId xmlns:a16="http://schemas.microsoft.com/office/drawing/2014/main" id="{A7B311EF-13EA-7771-ADCF-CDB506FCE27E}"/>
                </a:ext>
              </a:extLst>
            </p:cNvPr>
            <p:cNvGrpSpPr/>
            <p:nvPr/>
          </p:nvGrpSpPr>
          <p:grpSpPr>
            <a:xfrm>
              <a:off x="-108976" y="5742394"/>
              <a:ext cx="2430083" cy="391154"/>
              <a:chOff x="216534" y="5749493"/>
              <a:chExt cx="2430083" cy="391154"/>
            </a:xfrm>
          </p:grpSpPr>
          <p:sp>
            <p:nvSpPr>
              <p:cNvPr id="9" name="Rectangle: Rounded Corners 108">
                <a:extLst>
                  <a:ext uri="{FF2B5EF4-FFF2-40B4-BE49-F238E27FC236}">
                    <a16:creationId xmlns:a16="http://schemas.microsoft.com/office/drawing/2014/main" id="{77B5744D-E088-2E4B-CD78-D2CD2F803C71}"/>
                  </a:ext>
                </a:extLst>
              </p:cNvPr>
              <p:cNvSpPr/>
              <p:nvPr/>
            </p:nvSpPr>
            <p:spPr>
              <a:xfrm>
                <a:off x="216534" y="5749493"/>
                <a:ext cx="2430083"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10" name="TextBox 500">
                <a:extLst>
                  <a:ext uri="{FF2B5EF4-FFF2-40B4-BE49-F238E27FC236}">
                    <a16:creationId xmlns:a16="http://schemas.microsoft.com/office/drawing/2014/main" id="{703242FA-610D-FB6F-C566-A3F097CAFD2F}"/>
                  </a:ext>
                </a:extLst>
              </p:cNvPr>
              <p:cNvSpPr txBox="1"/>
              <p:nvPr/>
            </p:nvSpPr>
            <p:spPr>
              <a:xfrm>
                <a:off x="543087" y="5821784"/>
                <a:ext cx="2103528" cy="252306"/>
              </a:xfrm>
              <a:prstGeom prst="rect">
                <a:avLst/>
              </a:prstGeom>
              <a:noFill/>
            </p:spPr>
            <p:txBody>
              <a:bodyPr wrap="square" rtlCol="0">
                <a:spAutoFit/>
              </a:bodyPr>
              <a:lstStyle/>
              <a:p>
                <a:pPr marL="0" marR="0" lvl="0" indent="0" defTabSz="514313"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cs typeface="Arial" pitchFamily="34"/>
                  </a:rPr>
                  <a:t>Source: ForwardKeys Air Ticket Data.</a:t>
                </a:r>
              </a:p>
            </p:txBody>
          </p:sp>
        </p:grpSp>
        <p:pic>
          <p:nvPicPr>
            <p:cNvPr id="8" name="Imagen 356">
              <a:extLst>
                <a:ext uri="{FF2B5EF4-FFF2-40B4-BE49-F238E27FC236}">
                  <a16:creationId xmlns:a16="http://schemas.microsoft.com/office/drawing/2014/main" id="{10813920-9A35-AC4A-71F4-65ECE5879878}"/>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2722743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32329" y="257053"/>
            <a:ext cx="8138357" cy="277408"/>
          </a:xfrm>
        </p:spPr>
        <p:txBody>
          <a:bodyPr>
            <a:noAutofit/>
          </a:bodyPr>
          <a:lstStyle/>
          <a:p>
            <a:r>
              <a:rPr lang="en-US" dirty="0">
                <a:latin typeface="+mn-lt"/>
              </a:rPr>
              <a:t>OPPORTUNITIES EXIST TO INCREASE DIRECT CONNECTIVTY BETWEEN CITIES</a:t>
            </a:r>
          </a:p>
        </p:txBody>
      </p:sp>
      <p:sp>
        <p:nvSpPr>
          <p:cNvPr id="33" name="Text Placeholder 1">
            <a:extLst>
              <a:ext uri="{FF2B5EF4-FFF2-40B4-BE49-F238E27FC236}">
                <a16:creationId xmlns:a16="http://schemas.microsoft.com/office/drawing/2014/main" id="{75F77FF5-2530-4AAC-A484-30130B8B8974}"/>
              </a:ext>
            </a:extLst>
          </p:cNvPr>
          <p:cNvSpPr>
            <a:spLocks noGrp="1"/>
          </p:cNvSpPr>
          <p:nvPr>
            <p:ph type="body" sz="quarter" idx="12"/>
          </p:nvPr>
        </p:nvSpPr>
        <p:spPr>
          <a:xfrm>
            <a:off x="432330" y="535909"/>
            <a:ext cx="7916540" cy="339841"/>
          </a:xfrm>
        </p:spPr>
        <p:txBody>
          <a:bodyPr/>
          <a:lstStyle/>
          <a:p>
            <a:r>
              <a:rPr lang="en-US" sz="1000" b="0" i="1" dirty="0">
                <a:solidFill>
                  <a:schemeClr val="tx1"/>
                </a:solidFill>
              </a:rPr>
              <a:t>Tickets issued between 1 January to 31 May 2022 for Intra-Africa and Intra Europe travel at any time in the future; % share of pax arrivals</a:t>
            </a:r>
            <a:endParaRPr lang="es-ES" sz="1000" b="0" i="1" dirty="0">
              <a:solidFill>
                <a:schemeClr val="tx1"/>
              </a:solidFill>
            </a:endParaRPr>
          </a:p>
        </p:txBody>
      </p:sp>
      <p:graphicFrame>
        <p:nvGraphicFramePr>
          <p:cNvPr id="4" name="Chart 3">
            <a:extLst>
              <a:ext uri="{FF2B5EF4-FFF2-40B4-BE49-F238E27FC236}">
                <a16:creationId xmlns:a16="http://schemas.microsoft.com/office/drawing/2014/main" id="{5EC247B0-2A91-0942-5D8D-A4EEA24BFBE7}"/>
              </a:ext>
            </a:extLst>
          </p:cNvPr>
          <p:cNvGraphicFramePr>
            <a:graphicFrameLocks/>
          </p:cNvGraphicFramePr>
          <p:nvPr>
            <p:extLst>
              <p:ext uri="{D42A27DB-BD31-4B8C-83A1-F6EECF244321}">
                <p14:modId xmlns:p14="http://schemas.microsoft.com/office/powerpoint/2010/main" val="3664053956"/>
              </p:ext>
            </p:extLst>
          </p:nvPr>
        </p:nvGraphicFramePr>
        <p:xfrm>
          <a:off x="1120140" y="771450"/>
          <a:ext cx="6324600" cy="3496299"/>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C1F36251-CE5C-AFF1-4ED8-9603CA4C034C}"/>
              </a:ext>
            </a:extLst>
          </p:cNvPr>
          <p:cNvSpPr txBox="1"/>
          <p:nvPr/>
        </p:nvSpPr>
        <p:spPr>
          <a:xfrm>
            <a:off x="813329" y="3501525"/>
            <a:ext cx="1141111" cy="438582"/>
          </a:xfrm>
          <a:prstGeom prst="rect">
            <a:avLst/>
          </a:prstGeom>
          <a:noFill/>
        </p:spPr>
        <p:txBody>
          <a:bodyPr wrap="square" rtlCol="0">
            <a:spAutoFit/>
          </a:bodyPr>
          <a:lstStyle/>
          <a:p>
            <a:pPr algn="ctr"/>
            <a:r>
              <a:rPr lang="en-GB" b="1" dirty="0">
                <a:solidFill>
                  <a:srgbClr val="21AA21"/>
                </a:solidFill>
              </a:rPr>
              <a:t>+4 p.p</a:t>
            </a:r>
            <a:r>
              <a:rPr lang="en-GB" b="1" dirty="0">
                <a:solidFill>
                  <a:srgbClr val="C00000"/>
                </a:solidFill>
              </a:rPr>
              <a:t>.</a:t>
            </a:r>
          </a:p>
          <a:p>
            <a:pPr algn="ctr"/>
            <a:r>
              <a:rPr lang="en-GB" sz="900" dirty="0"/>
              <a:t>vs 2019</a:t>
            </a:r>
          </a:p>
        </p:txBody>
      </p:sp>
      <p:sp>
        <p:nvSpPr>
          <p:cNvPr id="11" name="TextBox 10">
            <a:extLst>
              <a:ext uri="{FF2B5EF4-FFF2-40B4-BE49-F238E27FC236}">
                <a16:creationId xmlns:a16="http://schemas.microsoft.com/office/drawing/2014/main" id="{69202D1B-F00D-3884-0F0F-57A0C3D60314}"/>
              </a:ext>
            </a:extLst>
          </p:cNvPr>
          <p:cNvSpPr txBox="1"/>
          <p:nvPr/>
        </p:nvSpPr>
        <p:spPr>
          <a:xfrm>
            <a:off x="813328" y="2927297"/>
            <a:ext cx="1141111" cy="438582"/>
          </a:xfrm>
          <a:prstGeom prst="rect">
            <a:avLst/>
          </a:prstGeom>
          <a:noFill/>
        </p:spPr>
        <p:txBody>
          <a:bodyPr wrap="square" rtlCol="0">
            <a:spAutoFit/>
          </a:bodyPr>
          <a:lstStyle/>
          <a:p>
            <a:pPr algn="ctr"/>
            <a:r>
              <a:rPr lang="en-GB" b="1" dirty="0">
                <a:solidFill>
                  <a:srgbClr val="21AA21"/>
                </a:solidFill>
              </a:rPr>
              <a:t>+3 p.p.</a:t>
            </a:r>
          </a:p>
          <a:p>
            <a:pPr algn="ctr"/>
            <a:r>
              <a:rPr lang="en-GB" sz="900" dirty="0"/>
              <a:t>vs 2019</a:t>
            </a:r>
          </a:p>
        </p:txBody>
      </p:sp>
      <p:sp>
        <p:nvSpPr>
          <p:cNvPr id="18" name="TextBox 17">
            <a:extLst>
              <a:ext uri="{FF2B5EF4-FFF2-40B4-BE49-F238E27FC236}">
                <a16:creationId xmlns:a16="http://schemas.microsoft.com/office/drawing/2014/main" id="{083F101D-E8A5-5C6E-E6A6-5E59B6094AFA}"/>
              </a:ext>
            </a:extLst>
          </p:cNvPr>
          <p:cNvSpPr txBox="1"/>
          <p:nvPr/>
        </p:nvSpPr>
        <p:spPr>
          <a:xfrm>
            <a:off x="813328" y="1791878"/>
            <a:ext cx="1141111" cy="438582"/>
          </a:xfrm>
          <a:prstGeom prst="rect">
            <a:avLst/>
          </a:prstGeom>
          <a:noFill/>
        </p:spPr>
        <p:txBody>
          <a:bodyPr wrap="square" rtlCol="0">
            <a:spAutoFit/>
          </a:bodyPr>
          <a:lstStyle/>
          <a:p>
            <a:pPr algn="ctr"/>
            <a:r>
              <a:rPr lang="en-GB" b="1" dirty="0">
                <a:solidFill>
                  <a:srgbClr val="FF0000"/>
                </a:solidFill>
              </a:rPr>
              <a:t>-7 p.p.</a:t>
            </a:r>
          </a:p>
          <a:p>
            <a:pPr algn="ctr"/>
            <a:r>
              <a:rPr lang="en-GB" sz="900" dirty="0"/>
              <a:t>vs 2019</a:t>
            </a:r>
          </a:p>
        </p:txBody>
      </p:sp>
      <p:grpSp>
        <p:nvGrpSpPr>
          <p:cNvPr id="2" name="Grupo 354">
            <a:extLst>
              <a:ext uri="{FF2B5EF4-FFF2-40B4-BE49-F238E27FC236}">
                <a16:creationId xmlns:a16="http://schemas.microsoft.com/office/drawing/2014/main" id="{F272F5B0-8982-9588-E5BB-92311F1234D4}"/>
              </a:ext>
            </a:extLst>
          </p:cNvPr>
          <p:cNvGrpSpPr/>
          <p:nvPr/>
        </p:nvGrpSpPr>
        <p:grpSpPr>
          <a:xfrm>
            <a:off x="7064826" y="4447362"/>
            <a:ext cx="1896846" cy="304184"/>
            <a:chOff x="-108976" y="5742394"/>
            <a:chExt cx="2430083" cy="391154"/>
          </a:xfrm>
        </p:grpSpPr>
        <p:grpSp>
          <p:nvGrpSpPr>
            <p:cNvPr id="5" name="Group 65">
              <a:extLst>
                <a:ext uri="{FF2B5EF4-FFF2-40B4-BE49-F238E27FC236}">
                  <a16:creationId xmlns:a16="http://schemas.microsoft.com/office/drawing/2014/main" id="{3543E802-FFD1-FE43-89B5-8868B343ECDC}"/>
                </a:ext>
              </a:extLst>
            </p:cNvPr>
            <p:cNvGrpSpPr/>
            <p:nvPr/>
          </p:nvGrpSpPr>
          <p:grpSpPr>
            <a:xfrm>
              <a:off x="-108976" y="5742394"/>
              <a:ext cx="2430083" cy="391154"/>
              <a:chOff x="216534" y="5749493"/>
              <a:chExt cx="2430083" cy="391154"/>
            </a:xfrm>
          </p:grpSpPr>
          <p:sp>
            <p:nvSpPr>
              <p:cNvPr id="7" name="Rectangle: Rounded Corners 108">
                <a:extLst>
                  <a:ext uri="{FF2B5EF4-FFF2-40B4-BE49-F238E27FC236}">
                    <a16:creationId xmlns:a16="http://schemas.microsoft.com/office/drawing/2014/main" id="{4806974D-3A4A-D95A-303B-CE37EC2747A2}"/>
                  </a:ext>
                </a:extLst>
              </p:cNvPr>
              <p:cNvSpPr/>
              <p:nvPr/>
            </p:nvSpPr>
            <p:spPr>
              <a:xfrm>
                <a:off x="216534" y="5749493"/>
                <a:ext cx="2430083"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8" name="TextBox 500">
                <a:extLst>
                  <a:ext uri="{FF2B5EF4-FFF2-40B4-BE49-F238E27FC236}">
                    <a16:creationId xmlns:a16="http://schemas.microsoft.com/office/drawing/2014/main" id="{BA7D0C8B-5FC5-154B-8AC9-877E878AA714}"/>
                  </a:ext>
                </a:extLst>
              </p:cNvPr>
              <p:cNvSpPr txBox="1"/>
              <p:nvPr/>
            </p:nvSpPr>
            <p:spPr>
              <a:xfrm>
                <a:off x="543087" y="5821784"/>
                <a:ext cx="2103528" cy="252306"/>
              </a:xfrm>
              <a:prstGeom prst="rect">
                <a:avLst/>
              </a:prstGeom>
              <a:noFill/>
            </p:spPr>
            <p:txBody>
              <a:bodyPr wrap="square" rtlCol="0">
                <a:spAutoFit/>
              </a:bodyPr>
              <a:lstStyle/>
              <a:p>
                <a:pPr marL="0" marR="0" lvl="0" indent="0" defTabSz="514313"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cs typeface="Arial" pitchFamily="34"/>
                  </a:rPr>
                  <a:t>Source: ForwardKeys Air Ticket Data.</a:t>
                </a:r>
              </a:p>
            </p:txBody>
          </p:sp>
        </p:grpSp>
        <p:pic>
          <p:nvPicPr>
            <p:cNvPr id="6" name="Imagen 356">
              <a:extLst>
                <a:ext uri="{FF2B5EF4-FFF2-40B4-BE49-F238E27FC236}">
                  <a16:creationId xmlns:a16="http://schemas.microsoft.com/office/drawing/2014/main" id="{F6ADB3CA-D582-8C14-9BE1-9DB41CDF303D}"/>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3776237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CFA8B0-813F-4281-87AC-10AA6907DE9A}"/>
              </a:ext>
            </a:extLst>
          </p:cNvPr>
          <p:cNvSpPr>
            <a:spLocks noGrp="1"/>
          </p:cNvSpPr>
          <p:nvPr>
            <p:ph type="body" sz="quarter" idx="12"/>
          </p:nvPr>
        </p:nvSpPr>
        <p:spPr/>
        <p:txBody>
          <a:bodyPr/>
          <a:lstStyle/>
          <a:p>
            <a:r>
              <a:rPr lang="en-US" sz="1000" b="0" i="1" dirty="0">
                <a:solidFill>
                  <a:schemeClr val="tx1"/>
                </a:solidFill>
              </a:rPr>
              <a:t>Flight searches for travel to South Africa made in Jan-Apr 2023</a:t>
            </a:r>
          </a:p>
        </p:txBody>
      </p:sp>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32329" y="257053"/>
            <a:ext cx="8059664" cy="277408"/>
          </a:xfrm>
        </p:spPr>
        <p:txBody>
          <a:bodyPr>
            <a:noAutofit/>
          </a:bodyPr>
          <a:lstStyle/>
          <a:p>
            <a:r>
              <a:rPr lang="en-US" dirty="0">
                <a:latin typeface="+mn-lt"/>
              </a:rPr>
              <a:t>OPPORTUNITES EXIST TO RE-ESTABLISH PRE-PANDEMIC AIR CONNECTIVITY</a:t>
            </a:r>
          </a:p>
        </p:txBody>
      </p:sp>
      <p:graphicFrame>
        <p:nvGraphicFramePr>
          <p:cNvPr id="5" name="Table 1">
            <a:extLst>
              <a:ext uri="{FF2B5EF4-FFF2-40B4-BE49-F238E27FC236}">
                <a16:creationId xmlns:a16="http://schemas.microsoft.com/office/drawing/2014/main" id="{D4209761-2CD0-2229-806D-80BE2ACFD622}"/>
              </a:ext>
            </a:extLst>
          </p:cNvPr>
          <p:cNvGraphicFramePr>
            <a:graphicFrameLocks noGrp="1"/>
          </p:cNvGraphicFramePr>
          <p:nvPr>
            <p:extLst>
              <p:ext uri="{D42A27DB-BD31-4B8C-83A1-F6EECF244321}">
                <p14:modId xmlns:p14="http://schemas.microsoft.com/office/powerpoint/2010/main" val="1998317192"/>
              </p:ext>
            </p:extLst>
          </p:nvPr>
        </p:nvGraphicFramePr>
        <p:xfrm>
          <a:off x="2629406" y="936630"/>
          <a:ext cx="3679954" cy="3592080"/>
        </p:xfrm>
        <a:graphic>
          <a:graphicData uri="http://schemas.openxmlformats.org/drawingml/2006/table">
            <a:tbl>
              <a:tblPr firstRow="1" bandRow="1">
                <a:tableStyleId>{0E3FDE45-AF77-4B5C-9715-49D594BDF05E}</a:tableStyleId>
              </a:tblPr>
              <a:tblGrid>
                <a:gridCol w="2667366">
                  <a:extLst>
                    <a:ext uri="{9D8B030D-6E8A-4147-A177-3AD203B41FA5}">
                      <a16:colId xmlns:a16="http://schemas.microsoft.com/office/drawing/2014/main" val="3645193432"/>
                    </a:ext>
                  </a:extLst>
                </a:gridCol>
                <a:gridCol w="1012588">
                  <a:extLst>
                    <a:ext uri="{9D8B030D-6E8A-4147-A177-3AD203B41FA5}">
                      <a16:colId xmlns:a16="http://schemas.microsoft.com/office/drawing/2014/main" val="3447850259"/>
                    </a:ext>
                  </a:extLst>
                </a:gridCol>
              </a:tblGrid>
              <a:tr h="504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50" dirty="0">
                          <a:solidFill>
                            <a:schemeClr val="bg1"/>
                          </a:solidFill>
                          <a:latin typeface="+mn-lt"/>
                          <a:cs typeface="Arial" panose="020B0604020202020204" pitchFamily="34" charset="0"/>
                        </a:rPr>
                        <a:t>Top source markets with no direct connectivity, making internet searches for travel to South Africa</a:t>
                      </a:r>
                    </a:p>
                  </a:txBody>
                  <a:tcPr marL="72000" marR="72000" marT="36000" marB="36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50" dirty="0">
                          <a:solidFill>
                            <a:schemeClr val="bg1"/>
                          </a:solidFill>
                          <a:latin typeface="+mn-lt"/>
                          <a:cs typeface="Arial" panose="020B0604020202020204" pitchFamily="34" charset="0"/>
                        </a:rPr>
                        <a:t>Direct Connectivity in 2019</a:t>
                      </a:r>
                      <a:br>
                        <a:rPr lang="en-GB" sz="1050" dirty="0">
                          <a:solidFill>
                            <a:schemeClr val="bg1"/>
                          </a:solidFill>
                          <a:latin typeface="+mn-lt"/>
                          <a:cs typeface="Arial" panose="020B0604020202020204" pitchFamily="34" charset="0"/>
                        </a:rPr>
                      </a:br>
                      <a:r>
                        <a:rPr lang="en-GB" sz="1050" dirty="0">
                          <a:solidFill>
                            <a:schemeClr val="bg1"/>
                          </a:solidFill>
                          <a:latin typeface="+mn-lt"/>
                          <a:cs typeface="Arial" panose="020B0604020202020204" pitchFamily="34" charset="0"/>
                        </a:rPr>
                        <a:t>Y/N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63931409"/>
                  </a:ext>
                </a:extLst>
              </a:tr>
              <a:tr h="288000">
                <a:tc>
                  <a:txBody>
                    <a:bodyPr/>
                    <a:lstStyle/>
                    <a:p>
                      <a:pPr algn="ctr" fontAlgn="b"/>
                      <a:r>
                        <a:rPr lang="en-US" sz="1400" b="1" i="0" u="none" strike="noStrike" dirty="0">
                          <a:solidFill>
                            <a:srgbClr val="000000"/>
                          </a:solidFill>
                          <a:effectLst/>
                          <a:latin typeface="+mn-lt"/>
                        </a:rPr>
                        <a:t>Spain</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21AA21"/>
                          </a:solidFill>
                          <a:effectLst/>
                          <a:latin typeface="+mn-lt"/>
                        </a:rPr>
                        <a:t>Y</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0445750"/>
                  </a:ext>
                </a:extLst>
              </a:tr>
              <a:tr h="288000">
                <a:tc>
                  <a:txBody>
                    <a:bodyPr/>
                    <a:lstStyle/>
                    <a:p>
                      <a:pPr algn="ctr" fontAlgn="b"/>
                      <a:r>
                        <a:rPr lang="en-US" sz="1400" b="1" i="0" u="none" strike="noStrike" dirty="0">
                          <a:solidFill>
                            <a:srgbClr val="000000"/>
                          </a:solidFill>
                          <a:effectLst/>
                          <a:latin typeface="+mn-lt"/>
                        </a:rPr>
                        <a:t>India</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21AA21"/>
                          </a:solidFill>
                          <a:effectLst/>
                          <a:latin typeface="+mn-lt"/>
                        </a:rPr>
                        <a:t>Y</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5364396"/>
                  </a:ext>
                </a:extLst>
              </a:tr>
              <a:tr h="288000">
                <a:tc>
                  <a:txBody>
                    <a:bodyPr/>
                    <a:lstStyle/>
                    <a:p>
                      <a:pPr algn="ctr" fontAlgn="b"/>
                      <a:r>
                        <a:rPr lang="en-US" sz="1400" b="1" i="0" u="none" strike="noStrike" dirty="0">
                          <a:solidFill>
                            <a:srgbClr val="000000"/>
                          </a:solidFill>
                          <a:effectLst/>
                          <a:latin typeface="+mn-lt"/>
                        </a:rPr>
                        <a:t>Italy</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21AA21"/>
                          </a:solidFill>
                          <a:effectLst/>
                          <a:latin typeface="+mn-lt"/>
                        </a:rPr>
                        <a:t>Y</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1121415"/>
                  </a:ext>
                </a:extLst>
              </a:tr>
              <a:tr h="288000">
                <a:tc>
                  <a:txBody>
                    <a:bodyPr/>
                    <a:lstStyle/>
                    <a:p>
                      <a:pPr algn="ctr" fontAlgn="b"/>
                      <a:r>
                        <a:rPr lang="en-US" sz="1400" b="1" i="0" u="none" strike="noStrike">
                          <a:solidFill>
                            <a:srgbClr val="000000"/>
                          </a:solidFill>
                          <a:effectLst/>
                          <a:latin typeface="+mn-lt"/>
                        </a:rPr>
                        <a:t>Ireland</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FF0000"/>
                          </a:solidFill>
                          <a:effectLst/>
                          <a:latin typeface="+mn-lt"/>
                        </a:rPr>
                        <a:t>N</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6930144"/>
                  </a:ext>
                </a:extLst>
              </a:tr>
              <a:tr h="288000">
                <a:tc>
                  <a:txBody>
                    <a:bodyPr/>
                    <a:lstStyle/>
                    <a:p>
                      <a:pPr algn="ctr" fontAlgn="b"/>
                      <a:r>
                        <a:rPr lang="en-US" sz="1400" b="1" i="0" u="none" strike="noStrike">
                          <a:solidFill>
                            <a:srgbClr val="000000"/>
                          </a:solidFill>
                          <a:effectLst/>
                          <a:latin typeface="+mn-lt"/>
                        </a:rPr>
                        <a:t>Thailand</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FF0000"/>
                          </a:solidFill>
                          <a:effectLst/>
                          <a:latin typeface="+mn-lt"/>
                        </a:rPr>
                        <a:t>N</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0522467"/>
                  </a:ext>
                </a:extLst>
              </a:tr>
              <a:tr h="288000">
                <a:tc>
                  <a:txBody>
                    <a:bodyPr/>
                    <a:lstStyle/>
                    <a:p>
                      <a:pPr algn="ctr" fontAlgn="b"/>
                      <a:r>
                        <a:rPr lang="en-US" sz="1400" b="1" i="0" u="none" strike="noStrike">
                          <a:solidFill>
                            <a:srgbClr val="000000"/>
                          </a:solidFill>
                          <a:effectLst/>
                          <a:latin typeface="+mn-lt"/>
                        </a:rPr>
                        <a:t>New Zealand</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FF0000"/>
                          </a:solidFill>
                          <a:effectLst/>
                          <a:latin typeface="+mn-lt"/>
                        </a:rPr>
                        <a:t>N</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713466"/>
                  </a:ext>
                </a:extLst>
              </a:tr>
              <a:tr h="288000">
                <a:tc>
                  <a:txBody>
                    <a:bodyPr/>
                    <a:lstStyle/>
                    <a:p>
                      <a:pPr algn="ctr" fontAlgn="b"/>
                      <a:r>
                        <a:rPr lang="en-US" sz="1400" b="1" i="0" u="none" strike="noStrike" dirty="0">
                          <a:solidFill>
                            <a:srgbClr val="000000"/>
                          </a:solidFill>
                          <a:effectLst/>
                          <a:latin typeface="+mn-lt"/>
                        </a:rPr>
                        <a:t>Austria</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21AA21"/>
                          </a:solidFill>
                          <a:effectLst/>
                          <a:latin typeface="+mn-lt"/>
                        </a:rPr>
                        <a:t>Y</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0241256"/>
                  </a:ext>
                </a:extLst>
              </a:tr>
              <a:tr h="288000">
                <a:tc>
                  <a:txBody>
                    <a:bodyPr/>
                    <a:lstStyle/>
                    <a:p>
                      <a:pPr algn="ctr" fontAlgn="b"/>
                      <a:r>
                        <a:rPr lang="en-US" sz="1400" b="1" i="0" u="none" strike="noStrike">
                          <a:solidFill>
                            <a:srgbClr val="000000"/>
                          </a:solidFill>
                          <a:effectLst/>
                          <a:latin typeface="+mn-lt"/>
                        </a:rPr>
                        <a:t>Denmark</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FF0000"/>
                          </a:solidFill>
                          <a:effectLst/>
                          <a:latin typeface="+mn-lt"/>
                        </a:rPr>
                        <a:t>N</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5491793"/>
                  </a:ext>
                </a:extLst>
              </a:tr>
              <a:tr h="288000">
                <a:tc>
                  <a:txBody>
                    <a:bodyPr/>
                    <a:lstStyle/>
                    <a:p>
                      <a:pPr algn="ctr" fontAlgn="b"/>
                      <a:r>
                        <a:rPr lang="en-US" sz="1400" b="1" i="0" u="none" strike="noStrike">
                          <a:solidFill>
                            <a:srgbClr val="000000"/>
                          </a:solidFill>
                          <a:effectLst/>
                          <a:latin typeface="+mn-lt"/>
                        </a:rPr>
                        <a:t>Canada</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FF0000"/>
                          </a:solidFill>
                          <a:effectLst/>
                          <a:latin typeface="+mn-lt"/>
                        </a:rPr>
                        <a:t>N</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758294"/>
                  </a:ext>
                </a:extLst>
              </a:tr>
              <a:tr h="288000">
                <a:tc>
                  <a:txBody>
                    <a:bodyPr/>
                    <a:lstStyle/>
                    <a:p>
                      <a:pPr algn="ctr" fontAlgn="b"/>
                      <a:r>
                        <a:rPr lang="en-US" sz="1400" b="1" i="0" u="none" strike="noStrike" dirty="0">
                          <a:solidFill>
                            <a:srgbClr val="000000"/>
                          </a:solidFill>
                          <a:effectLst/>
                          <a:latin typeface="+mn-lt"/>
                        </a:rPr>
                        <a:t>Portugal</a:t>
                      </a:r>
                    </a:p>
                  </a:txBody>
                  <a:tcPr marL="0" marR="0" marT="0" marB="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FF0000"/>
                          </a:solidFill>
                          <a:effectLst/>
                          <a:latin typeface="+mn-lt"/>
                        </a:rPr>
                        <a:t>N</a:t>
                      </a:r>
                    </a:p>
                  </a:txBody>
                  <a:tcPr marL="0" marR="0" marT="0" marB="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8814162"/>
                  </a:ext>
                </a:extLst>
              </a:tr>
            </a:tbl>
          </a:graphicData>
        </a:graphic>
      </p:graphicFrame>
      <p:grpSp>
        <p:nvGrpSpPr>
          <p:cNvPr id="4" name="Grupo 354">
            <a:extLst>
              <a:ext uri="{FF2B5EF4-FFF2-40B4-BE49-F238E27FC236}">
                <a16:creationId xmlns:a16="http://schemas.microsoft.com/office/drawing/2014/main" id="{AE4621BB-E825-7552-CD33-D46166E1EA4C}"/>
              </a:ext>
            </a:extLst>
          </p:cNvPr>
          <p:cNvGrpSpPr/>
          <p:nvPr/>
        </p:nvGrpSpPr>
        <p:grpSpPr>
          <a:xfrm>
            <a:off x="6906431" y="4440482"/>
            <a:ext cx="2066420" cy="435586"/>
            <a:chOff x="-108976" y="5742394"/>
            <a:chExt cx="2647327" cy="525404"/>
          </a:xfrm>
        </p:grpSpPr>
        <p:grpSp>
          <p:nvGrpSpPr>
            <p:cNvPr id="6" name="Group 65">
              <a:extLst>
                <a:ext uri="{FF2B5EF4-FFF2-40B4-BE49-F238E27FC236}">
                  <a16:creationId xmlns:a16="http://schemas.microsoft.com/office/drawing/2014/main" id="{99EB93EC-25A2-402D-92D2-AA5209B93890}"/>
                </a:ext>
              </a:extLst>
            </p:cNvPr>
            <p:cNvGrpSpPr/>
            <p:nvPr/>
          </p:nvGrpSpPr>
          <p:grpSpPr>
            <a:xfrm>
              <a:off x="-108976" y="5742394"/>
              <a:ext cx="2647327" cy="525404"/>
              <a:chOff x="216534" y="5749493"/>
              <a:chExt cx="2647327" cy="525404"/>
            </a:xfrm>
          </p:grpSpPr>
          <p:sp>
            <p:nvSpPr>
              <p:cNvPr id="8" name="Rectangle: Rounded Corners 108">
                <a:extLst>
                  <a:ext uri="{FF2B5EF4-FFF2-40B4-BE49-F238E27FC236}">
                    <a16:creationId xmlns:a16="http://schemas.microsoft.com/office/drawing/2014/main" id="{B9F5BACA-4EF1-177F-5352-598CE31B145C}"/>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9" name="TextBox 500">
                <a:extLst>
                  <a:ext uri="{FF2B5EF4-FFF2-40B4-BE49-F238E27FC236}">
                    <a16:creationId xmlns:a16="http://schemas.microsoft.com/office/drawing/2014/main" id="{60DA826A-C66C-A1A1-81A3-1EC192E4276D}"/>
                  </a:ext>
                </a:extLst>
              </p:cNvPr>
              <p:cNvSpPr txBox="1"/>
              <p:nvPr/>
            </p:nvSpPr>
            <p:spPr>
              <a:xfrm>
                <a:off x="545989" y="5787644"/>
                <a:ext cx="2076919" cy="487253"/>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Flight Search Data and Seat Capacity</a:t>
                </a:r>
                <a:br>
                  <a:rPr kumimoji="0" lang="en-GB" sz="675" b="0" i="0" u="none" strike="noStrike" kern="0" cap="none" spc="0" normalizeH="0" baseline="0" noProof="0" dirty="0">
                    <a:ln>
                      <a:noFill/>
                    </a:ln>
                    <a:solidFill>
                      <a:srgbClr val="000000"/>
                    </a:solidFill>
                    <a:effectLst/>
                    <a:uLnTx/>
                    <a:uFillTx/>
                    <a:latin typeface="Arial"/>
                    <a:ea typeface="+mn-ea"/>
                    <a:cs typeface="Arial" pitchFamily="34"/>
                  </a:rPr>
                </a:b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a:t>
                </a:r>
              </a:p>
            </p:txBody>
          </p:sp>
        </p:grpSp>
        <p:pic>
          <p:nvPicPr>
            <p:cNvPr id="7" name="Imagen 356">
              <a:extLst>
                <a:ext uri="{FF2B5EF4-FFF2-40B4-BE49-F238E27FC236}">
                  <a16:creationId xmlns:a16="http://schemas.microsoft.com/office/drawing/2014/main" id="{43AA42B9-B269-77AF-1886-1EA4E9277F0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4004668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815AD27-F8B2-481F-AF93-C20D6BAC2CF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0"/>
            <a:ext cx="9144000" cy="5143500"/>
          </a:xfrm>
          <a:prstGeom prst="rect">
            <a:avLst/>
          </a:prstGeom>
        </p:spPr>
      </p:pic>
      <p:sp>
        <p:nvSpPr>
          <p:cNvPr id="3" name="Rectangle 2">
            <a:extLst>
              <a:ext uri="{FF2B5EF4-FFF2-40B4-BE49-F238E27FC236}">
                <a16:creationId xmlns:a16="http://schemas.microsoft.com/office/drawing/2014/main" id="{50424F40-7A3B-4D36-B197-EF3C52F069D0}"/>
              </a:ext>
            </a:extLst>
          </p:cNvPr>
          <p:cNvSpPr/>
          <p:nvPr/>
        </p:nvSpPr>
        <p:spPr>
          <a:xfrm>
            <a:off x="0" y="-3349"/>
            <a:ext cx="9143999" cy="5143499"/>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 Placeholder 2">
            <a:extLst>
              <a:ext uri="{FF2B5EF4-FFF2-40B4-BE49-F238E27FC236}">
                <a16:creationId xmlns:a16="http://schemas.microsoft.com/office/drawing/2014/main" id="{FFB2CDE1-770B-46B6-B594-DA4A983A2419}"/>
              </a:ext>
            </a:extLst>
          </p:cNvPr>
          <p:cNvSpPr txBox="1">
            <a:spLocks/>
          </p:cNvSpPr>
          <p:nvPr/>
        </p:nvSpPr>
        <p:spPr>
          <a:xfrm>
            <a:off x="482331" y="212979"/>
            <a:ext cx="3227937" cy="1507497"/>
          </a:xfrm>
          <a:prstGeom prst="rect">
            <a:avLst/>
          </a:prstGeom>
          <a:noFill/>
          <a:ln>
            <a:noFill/>
          </a:ln>
        </p:spPr>
        <p:txBody>
          <a:bodyPr vert="horz" lIns="91440" tIns="45720" rIns="91440" bIns="45720" rtlCol="0" anchor="ctr" anchorCtr="0">
            <a:noAutofit/>
          </a:bodyPr>
          <a:lstStyle>
            <a:lvl1pPr marL="0" indent="0" algn="l" defTabSz="514337" rtl="0" eaLnBrk="1" latinLnBrk="0" hangingPunct="1">
              <a:lnSpc>
                <a:spcPct val="90000"/>
              </a:lnSpc>
              <a:spcBef>
                <a:spcPts val="563"/>
              </a:spcBef>
              <a:buFont typeface="Arial" panose="020B0604020202020204" pitchFamily="34" charset="0"/>
              <a:buNone/>
              <a:defRPr sz="1600" b="1" i="0" kern="1200">
                <a:solidFill>
                  <a:schemeClr val="accent1"/>
                </a:solidFill>
                <a:latin typeface="Arial" panose="020B0604020202020204" pitchFamily="34" charset="0"/>
                <a:ea typeface="+mn-ea"/>
                <a:cs typeface="Arial" panose="020B0604020202020204" pitchFamily="34" charset="0"/>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37" rtl="0" eaLnBrk="1" fontAlgn="auto" latinLnBrk="0" hangingPunct="1">
              <a:lnSpc>
                <a:spcPct val="100000"/>
              </a:lnSpc>
              <a:spcBef>
                <a:spcPts val="563"/>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Take-Aways</a:t>
            </a:r>
          </a:p>
        </p:txBody>
      </p:sp>
      <p:pic>
        <p:nvPicPr>
          <p:cNvPr id="25" name="Picture 24">
            <a:extLst>
              <a:ext uri="{FF2B5EF4-FFF2-40B4-BE49-F238E27FC236}">
                <a16:creationId xmlns:a16="http://schemas.microsoft.com/office/drawing/2014/main" id="{6F6E5F93-5BB6-4EEC-B5E6-56239408B57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33" name="TextBox 32">
            <a:extLst>
              <a:ext uri="{FF2B5EF4-FFF2-40B4-BE49-F238E27FC236}">
                <a16:creationId xmlns:a16="http://schemas.microsoft.com/office/drawing/2014/main" id="{C3E33A04-EB3B-4C31-86B5-C479FAED6DE3}"/>
              </a:ext>
            </a:extLst>
          </p:cNvPr>
          <p:cNvSpPr txBox="1"/>
          <p:nvPr/>
        </p:nvSpPr>
        <p:spPr>
          <a:xfrm>
            <a:off x="4584373" y="1222678"/>
            <a:ext cx="3781090" cy="2246769"/>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800" dirty="0">
                <a:solidFill>
                  <a:schemeClr val="bg1"/>
                </a:solidFill>
                <a:latin typeface="Arial"/>
                <a:cs typeface="Arial"/>
              </a:rPr>
              <a:t>Improved air connectivity with key source markets is critical to the success of a destination</a:t>
            </a:r>
            <a:endParaRPr lang="en-US" dirty="0">
              <a:solidFill>
                <a:schemeClr val="bg1"/>
              </a:solidFill>
            </a:endParaRPr>
          </a:p>
        </p:txBody>
      </p:sp>
      <p:sp>
        <p:nvSpPr>
          <p:cNvPr id="35" name="Espace réservé du pied de page 2">
            <a:extLst>
              <a:ext uri="{FF2B5EF4-FFF2-40B4-BE49-F238E27FC236}">
                <a16:creationId xmlns:a16="http://schemas.microsoft.com/office/drawing/2014/main" id="{49907AC6-FE7D-41E4-AE08-FE99821EADD0}"/>
              </a:ext>
            </a:extLst>
          </p:cNvPr>
          <p:cNvSpPr txBox="1">
            <a:spLocks/>
          </p:cNvSpPr>
          <p:nvPr/>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36" name="Group 35">
            <a:extLst>
              <a:ext uri="{FF2B5EF4-FFF2-40B4-BE49-F238E27FC236}">
                <a16:creationId xmlns:a16="http://schemas.microsoft.com/office/drawing/2014/main" id="{CB81EF54-C3DD-4640-89F7-ABC1F07051DE}"/>
              </a:ext>
            </a:extLst>
          </p:cNvPr>
          <p:cNvGrpSpPr/>
          <p:nvPr/>
        </p:nvGrpSpPr>
        <p:grpSpPr>
          <a:xfrm>
            <a:off x="7877354" y="4733925"/>
            <a:ext cx="1030004" cy="217297"/>
            <a:chOff x="4289697" y="3718598"/>
            <a:chExt cx="819084" cy="172800"/>
          </a:xfrm>
        </p:grpSpPr>
        <p:pic>
          <p:nvPicPr>
            <p:cNvPr id="37" name="Picture 32">
              <a:extLst>
                <a:ext uri="{FF2B5EF4-FFF2-40B4-BE49-F238E27FC236}">
                  <a16:creationId xmlns:a16="http://schemas.microsoft.com/office/drawing/2014/main" id="{2A5B02D8-96BA-40D2-B79E-16D1FF0B4F89}"/>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935981" y="3718598"/>
              <a:ext cx="172800" cy="172800"/>
            </a:xfrm>
            <a:prstGeom prst="rect">
              <a:avLst/>
            </a:prstGeom>
          </p:spPr>
        </p:pic>
        <p:pic>
          <p:nvPicPr>
            <p:cNvPr id="38" name="image21.png">
              <a:extLst>
                <a:ext uri="{FF2B5EF4-FFF2-40B4-BE49-F238E27FC236}">
                  <a16:creationId xmlns:a16="http://schemas.microsoft.com/office/drawing/2014/main" id="{0E8B9F24-761F-4A53-8F28-FB6D98D012F6}"/>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505125" y="3718634"/>
              <a:ext cx="172728" cy="172728"/>
            </a:xfrm>
            <a:prstGeom prst="rect">
              <a:avLst/>
            </a:prstGeom>
            <a:ln w="12700" cap="flat">
              <a:noFill/>
              <a:miter lim="400000"/>
            </a:ln>
            <a:effectLst/>
          </p:spPr>
        </p:pic>
        <p:pic>
          <p:nvPicPr>
            <p:cNvPr id="39" name="image22.png">
              <a:extLst>
                <a:ext uri="{FF2B5EF4-FFF2-40B4-BE49-F238E27FC236}">
                  <a16:creationId xmlns:a16="http://schemas.microsoft.com/office/drawing/2014/main" id="{6D32B352-2007-4068-8D3D-3B02E093BFD8}"/>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720553" y="3718634"/>
              <a:ext cx="172728" cy="172728"/>
            </a:xfrm>
            <a:prstGeom prst="rect">
              <a:avLst/>
            </a:prstGeom>
            <a:ln w="12700" cap="flat">
              <a:noFill/>
              <a:miter lim="400000"/>
            </a:ln>
            <a:effectLst/>
          </p:spPr>
        </p:pic>
        <p:pic>
          <p:nvPicPr>
            <p:cNvPr id="40" name="image23.png">
              <a:extLst>
                <a:ext uri="{FF2B5EF4-FFF2-40B4-BE49-F238E27FC236}">
                  <a16:creationId xmlns:a16="http://schemas.microsoft.com/office/drawing/2014/main" id="{9E9D49E1-ED1F-4CBE-B5A5-997D3C8CE9EC}"/>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4289697" y="3718634"/>
              <a:ext cx="172728" cy="172728"/>
            </a:xfrm>
            <a:prstGeom prst="rect">
              <a:avLst/>
            </a:prstGeom>
            <a:ln w="12700" cap="flat">
              <a:noFill/>
              <a:miter lim="400000"/>
            </a:ln>
            <a:effectLst/>
          </p:spPr>
        </p:pic>
      </p:grpSp>
      <p:sp>
        <p:nvSpPr>
          <p:cNvPr id="6" name="TextBox 5">
            <a:extLst>
              <a:ext uri="{FF2B5EF4-FFF2-40B4-BE49-F238E27FC236}">
                <a16:creationId xmlns:a16="http://schemas.microsoft.com/office/drawing/2014/main" id="{8CA0D617-EFDC-45F3-A04C-975F620D6036}"/>
              </a:ext>
            </a:extLst>
          </p:cNvPr>
          <p:cNvSpPr txBox="1"/>
          <p:nvPr/>
        </p:nvSpPr>
        <p:spPr>
          <a:xfrm>
            <a:off x="3962028" y="1080411"/>
            <a:ext cx="307390" cy="1200329"/>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7200" b="1" dirty="0">
                <a:solidFill>
                  <a:schemeClr val="bg1"/>
                </a:solidFill>
                <a:latin typeface="Arial" panose="020B0604020202020204" pitchFamily="34" charset="0"/>
                <a:cs typeface="Arial" panose="020B0604020202020204" pitchFamily="34" charset="0"/>
              </a:rPr>
              <a:t>1</a:t>
            </a:r>
            <a:endParaRPr kumimoji="0" lang="en-GB" sz="7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5724387"/>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latin typeface="+mn-lt"/>
              </a:rPr>
              <a:t>INTERNATIONAL CAPACITY IS MAKING A REBOUND</a:t>
            </a:r>
            <a:endParaRPr lang="es-ES" dirty="0">
              <a:latin typeface="+mn-lt"/>
            </a:endParaRPr>
          </a:p>
        </p:txBody>
      </p:sp>
      <p:sp>
        <p:nvSpPr>
          <p:cNvPr id="15" name="Text Placeholder 1">
            <a:extLst>
              <a:ext uri="{FF2B5EF4-FFF2-40B4-BE49-F238E27FC236}">
                <a16:creationId xmlns:a16="http://schemas.microsoft.com/office/drawing/2014/main" id="{71520882-8609-4CAD-A93C-EB03CBE34A29}"/>
              </a:ext>
            </a:extLst>
          </p:cNvPr>
          <p:cNvSpPr>
            <a:spLocks noGrp="1"/>
          </p:cNvSpPr>
          <p:nvPr>
            <p:ph type="body" sz="quarter" idx="12"/>
          </p:nvPr>
        </p:nvSpPr>
        <p:spPr>
          <a:xfrm>
            <a:off x="432330" y="535910"/>
            <a:ext cx="7838493" cy="235540"/>
          </a:xfrm>
        </p:spPr>
        <p:txBody>
          <a:bodyPr/>
          <a:lstStyle/>
          <a:p>
            <a:r>
              <a:rPr lang="en-US" sz="1000" b="0" i="1" dirty="0">
                <a:solidFill>
                  <a:schemeClr val="tx1"/>
                </a:solidFill>
              </a:rPr>
              <a:t>Scheduled Seat Capacity H1 2023 for Intra and Extra Africa travel, % of 2019 levels</a:t>
            </a:r>
          </a:p>
        </p:txBody>
      </p:sp>
      <p:grpSp>
        <p:nvGrpSpPr>
          <p:cNvPr id="4" name="Grupo 354">
            <a:extLst>
              <a:ext uri="{FF2B5EF4-FFF2-40B4-BE49-F238E27FC236}">
                <a16:creationId xmlns:a16="http://schemas.microsoft.com/office/drawing/2014/main" id="{34119FDD-5E4F-13CD-41D9-8E8BA6CC9F21}"/>
              </a:ext>
            </a:extLst>
          </p:cNvPr>
          <p:cNvGrpSpPr/>
          <p:nvPr/>
        </p:nvGrpSpPr>
        <p:grpSpPr>
          <a:xfrm>
            <a:off x="6906431" y="4456810"/>
            <a:ext cx="2066420" cy="304184"/>
            <a:chOff x="-108976" y="5742394"/>
            <a:chExt cx="2647327" cy="391154"/>
          </a:xfrm>
        </p:grpSpPr>
        <p:grpSp>
          <p:nvGrpSpPr>
            <p:cNvPr id="5" name="Group 65">
              <a:extLst>
                <a:ext uri="{FF2B5EF4-FFF2-40B4-BE49-F238E27FC236}">
                  <a16:creationId xmlns:a16="http://schemas.microsoft.com/office/drawing/2014/main" id="{EB03145D-F384-2159-DD93-74EC5E7EADA7}"/>
                </a:ext>
              </a:extLst>
            </p:cNvPr>
            <p:cNvGrpSpPr/>
            <p:nvPr/>
          </p:nvGrpSpPr>
          <p:grpSpPr>
            <a:xfrm>
              <a:off x="-108976" y="5742394"/>
              <a:ext cx="2647327" cy="391154"/>
              <a:chOff x="216534" y="5749493"/>
              <a:chExt cx="2647327" cy="391154"/>
            </a:xfrm>
          </p:grpSpPr>
          <p:sp>
            <p:nvSpPr>
              <p:cNvPr id="7" name="Rectangle: Rounded Corners 108">
                <a:extLst>
                  <a:ext uri="{FF2B5EF4-FFF2-40B4-BE49-F238E27FC236}">
                    <a16:creationId xmlns:a16="http://schemas.microsoft.com/office/drawing/2014/main" id="{EB2129C0-3DE1-22E0-D8D3-E81A45322A97}"/>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8" name="TextBox 500">
                <a:extLst>
                  <a:ext uri="{FF2B5EF4-FFF2-40B4-BE49-F238E27FC236}">
                    <a16:creationId xmlns:a16="http://schemas.microsoft.com/office/drawing/2014/main" id="{B5DC015F-C58C-F2BB-D688-DBFF09248324}"/>
                  </a:ext>
                </a:extLst>
              </p:cNvPr>
              <p:cNvSpPr txBox="1"/>
              <p:nvPr/>
            </p:nvSpPr>
            <p:spPr>
              <a:xfrm>
                <a:off x="543087" y="5821784"/>
                <a:ext cx="2320774" cy="252306"/>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Seat Capacity Data.</a:t>
                </a:r>
              </a:p>
            </p:txBody>
          </p:sp>
        </p:grpSp>
        <p:pic>
          <p:nvPicPr>
            <p:cNvPr id="6" name="Imagen 356">
              <a:extLst>
                <a:ext uri="{FF2B5EF4-FFF2-40B4-BE49-F238E27FC236}">
                  <a16:creationId xmlns:a16="http://schemas.microsoft.com/office/drawing/2014/main" id="{0C5A7A36-A20F-1E97-6829-9D44B92D25B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7158" y="5857505"/>
              <a:ext cx="166222" cy="166667"/>
            </a:xfrm>
            <a:prstGeom prst="rect">
              <a:avLst/>
            </a:prstGeom>
          </p:spPr>
        </p:pic>
      </p:grpSp>
      <p:graphicFrame>
        <p:nvGraphicFramePr>
          <p:cNvPr id="9" name="Chart 8">
            <a:extLst>
              <a:ext uri="{FF2B5EF4-FFF2-40B4-BE49-F238E27FC236}">
                <a16:creationId xmlns:a16="http://schemas.microsoft.com/office/drawing/2014/main" id="{FECF21F5-489F-553F-DCB1-B40C866CA956}"/>
              </a:ext>
            </a:extLst>
          </p:cNvPr>
          <p:cNvGraphicFramePr>
            <a:graphicFrameLocks/>
          </p:cNvGraphicFramePr>
          <p:nvPr>
            <p:extLst>
              <p:ext uri="{D42A27DB-BD31-4B8C-83A1-F6EECF244321}">
                <p14:modId xmlns:p14="http://schemas.microsoft.com/office/powerpoint/2010/main" val="2765975047"/>
              </p:ext>
            </p:extLst>
          </p:nvPr>
        </p:nvGraphicFramePr>
        <p:xfrm>
          <a:off x="583324" y="1033670"/>
          <a:ext cx="7189076" cy="3235360"/>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9">
            <a:extLst>
              <a:ext uri="{FF2B5EF4-FFF2-40B4-BE49-F238E27FC236}">
                <a16:creationId xmlns:a16="http://schemas.microsoft.com/office/drawing/2014/main" id="{97F434B6-9C87-C99F-70E2-EF7559A19C78}"/>
              </a:ext>
            </a:extLst>
          </p:cNvPr>
          <p:cNvSpPr/>
          <p:nvPr/>
        </p:nvSpPr>
        <p:spPr>
          <a:xfrm>
            <a:off x="3609892" y="3967701"/>
            <a:ext cx="1844703" cy="214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0935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815AD27-F8B2-481F-AF93-C20D6BAC2CF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0"/>
            <a:ext cx="9144000" cy="5143500"/>
          </a:xfrm>
          <a:prstGeom prst="rect">
            <a:avLst/>
          </a:prstGeom>
        </p:spPr>
      </p:pic>
      <p:sp>
        <p:nvSpPr>
          <p:cNvPr id="3" name="Rectangle 2">
            <a:extLst>
              <a:ext uri="{FF2B5EF4-FFF2-40B4-BE49-F238E27FC236}">
                <a16:creationId xmlns:a16="http://schemas.microsoft.com/office/drawing/2014/main" id="{50424F40-7A3B-4D36-B197-EF3C52F069D0}"/>
              </a:ext>
            </a:extLst>
          </p:cNvPr>
          <p:cNvSpPr/>
          <p:nvPr/>
        </p:nvSpPr>
        <p:spPr>
          <a:xfrm>
            <a:off x="1" y="3350"/>
            <a:ext cx="9156372" cy="51401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 Placeholder 2">
            <a:extLst>
              <a:ext uri="{FF2B5EF4-FFF2-40B4-BE49-F238E27FC236}">
                <a16:creationId xmlns:a16="http://schemas.microsoft.com/office/drawing/2014/main" id="{FFB2CDE1-770B-46B6-B594-DA4A983A2419}"/>
              </a:ext>
            </a:extLst>
          </p:cNvPr>
          <p:cNvSpPr txBox="1">
            <a:spLocks/>
          </p:cNvSpPr>
          <p:nvPr/>
        </p:nvSpPr>
        <p:spPr>
          <a:xfrm>
            <a:off x="482331" y="212979"/>
            <a:ext cx="3227937" cy="1507497"/>
          </a:xfrm>
          <a:prstGeom prst="rect">
            <a:avLst/>
          </a:prstGeom>
          <a:noFill/>
          <a:ln>
            <a:noFill/>
          </a:ln>
        </p:spPr>
        <p:txBody>
          <a:bodyPr vert="horz" lIns="91440" tIns="45720" rIns="91440" bIns="45720" rtlCol="0" anchor="ctr" anchorCtr="0">
            <a:noAutofit/>
          </a:bodyPr>
          <a:lstStyle>
            <a:lvl1pPr marL="0" indent="0" algn="l" defTabSz="514337" rtl="0" eaLnBrk="1" latinLnBrk="0" hangingPunct="1">
              <a:lnSpc>
                <a:spcPct val="90000"/>
              </a:lnSpc>
              <a:spcBef>
                <a:spcPts val="563"/>
              </a:spcBef>
              <a:buFont typeface="Arial" panose="020B0604020202020204" pitchFamily="34" charset="0"/>
              <a:buNone/>
              <a:defRPr sz="1600" b="1" i="0" kern="1200">
                <a:solidFill>
                  <a:schemeClr val="accent1"/>
                </a:solidFill>
                <a:latin typeface="Arial" panose="020B0604020202020204" pitchFamily="34" charset="0"/>
                <a:ea typeface="+mn-ea"/>
                <a:cs typeface="Arial" panose="020B0604020202020204" pitchFamily="34" charset="0"/>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37" rtl="0" eaLnBrk="1" fontAlgn="auto" latinLnBrk="0" hangingPunct="1">
              <a:lnSpc>
                <a:spcPct val="100000"/>
              </a:lnSpc>
              <a:spcBef>
                <a:spcPts val="563"/>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Take-Aways</a:t>
            </a:r>
          </a:p>
        </p:txBody>
      </p:sp>
      <p:pic>
        <p:nvPicPr>
          <p:cNvPr id="25" name="Picture 24">
            <a:extLst>
              <a:ext uri="{FF2B5EF4-FFF2-40B4-BE49-F238E27FC236}">
                <a16:creationId xmlns:a16="http://schemas.microsoft.com/office/drawing/2014/main" id="{6F6E5F93-5BB6-4EEC-B5E6-56239408B57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33" name="TextBox 32">
            <a:extLst>
              <a:ext uri="{FF2B5EF4-FFF2-40B4-BE49-F238E27FC236}">
                <a16:creationId xmlns:a16="http://schemas.microsoft.com/office/drawing/2014/main" id="{C3E33A04-EB3B-4C31-86B5-C479FAED6DE3}"/>
              </a:ext>
            </a:extLst>
          </p:cNvPr>
          <p:cNvSpPr txBox="1"/>
          <p:nvPr/>
        </p:nvSpPr>
        <p:spPr>
          <a:xfrm>
            <a:off x="4584373" y="1222678"/>
            <a:ext cx="3781090" cy="2246769"/>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800" dirty="0">
                <a:solidFill>
                  <a:schemeClr val="bg1"/>
                </a:solidFill>
                <a:latin typeface="Arial"/>
                <a:cs typeface="Arial"/>
              </a:rPr>
              <a:t>Travel to Africa is rebounding; However connectivity still depends on connecting hubs</a:t>
            </a:r>
            <a:endParaRPr lang="en-US" dirty="0">
              <a:solidFill>
                <a:schemeClr val="bg1"/>
              </a:solidFill>
            </a:endParaRPr>
          </a:p>
        </p:txBody>
      </p:sp>
      <p:sp>
        <p:nvSpPr>
          <p:cNvPr id="35" name="Espace réservé du pied de page 2">
            <a:extLst>
              <a:ext uri="{FF2B5EF4-FFF2-40B4-BE49-F238E27FC236}">
                <a16:creationId xmlns:a16="http://schemas.microsoft.com/office/drawing/2014/main" id="{49907AC6-FE7D-41E4-AE08-FE99821EADD0}"/>
              </a:ext>
            </a:extLst>
          </p:cNvPr>
          <p:cNvSpPr txBox="1">
            <a:spLocks/>
          </p:cNvSpPr>
          <p:nvPr/>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36" name="Group 35">
            <a:extLst>
              <a:ext uri="{FF2B5EF4-FFF2-40B4-BE49-F238E27FC236}">
                <a16:creationId xmlns:a16="http://schemas.microsoft.com/office/drawing/2014/main" id="{CB81EF54-C3DD-4640-89F7-ABC1F07051DE}"/>
              </a:ext>
            </a:extLst>
          </p:cNvPr>
          <p:cNvGrpSpPr/>
          <p:nvPr/>
        </p:nvGrpSpPr>
        <p:grpSpPr>
          <a:xfrm>
            <a:off x="7877354" y="4733925"/>
            <a:ext cx="1030004" cy="217297"/>
            <a:chOff x="4289697" y="3718598"/>
            <a:chExt cx="819084" cy="172800"/>
          </a:xfrm>
        </p:grpSpPr>
        <p:pic>
          <p:nvPicPr>
            <p:cNvPr id="37" name="Picture 32">
              <a:extLst>
                <a:ext uri="{FF2B5EF4-FFF2-40B4-BE49-F238E27FC236}">
                  <a16:creationId xmlns:a16="http://schemas.microsoft.com/office/drawing/2014/main" id="{2A5B02D8-96BA-40D2-B79E-16D1FF0B4F8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935981" y="3718598"/>
              <a:ext cx="172800" cy="172800"/>
            </a:xfrm>
            <a:prstGeom prst="rect">
              <a:avLst/>
            </a:prstGeom>
          </p:spPr>
        </p:pic>
        <p:pic>
          <p:nvPicPr>
            <p:cNvPr id="38" name="image21.png">
              <a:extLst>
                <a:ext uri="{FF2B5EF4-FFF2-40B4-BE49-F238E27FC236}">
                  <a16:creationId xmlns:a16="http://schemas.microsoft.com/office/drawing/2014/main" id="{0E8B9F24-761F-4A53-8F28-FB6D98D012F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4505125" y="3718634"/>
              <a:ext cx="172728" cy="172728"/>
            </a:xfrm>
            <a:prstGeom prst="rect">
              <a:avLst/>
            </a:prstGeom>
            <a:ln w="12700" cap="flat">
              <a:noFill/>
              <a:miter lim="400000"/>
            </a:ln>
            <a:effectLst/>
          </p:spPr>
        </p:pic>
        <p:pic>
          <p:nvPicPr>
            <p:cNvPr id="39" name="image22.png">
              <a:extLst>
                <a:ext uri="{FF2B5EF4-FFF2-40B4-BE49-F238E27FC236}">
                  <a16:creationId xmlns:a16="http://schemas.microsoft.com/office/drawing/2014/main" id="{6D32B352-2007-4068-8D3D-3B02E093BFD8}"/>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720553" y="3718634"/>
              <a:ext cx="172728" cy="172728"/>
            </a:xfrm>
            <a:prstGeom prst="rect">
              <a:avLst/>
            </a:prstGeom>
            <a:ln w="12700" cap="flat">
              <a:noFill/>
              <a:miter lim="400000"/>
            </a:ln>
            <a:effectLst/>
          </p:spPr>
        </p:pic>
        <p:pic>
          <p:nvPicPr>
            <p:cNvPr id="40" name="image23.png">
              <a:extLst>
                <a:ext uri="{FF2B5EF4-FFF2-40B4-BE49-F238E27FC236}">
                  <a16:creationId xmlns:a16="http://schemas.microsoft.com/office/drawing/2014/main" id="{9E9D49E1-ED1F-4CBE-B5A5-997D3C8CE9EC}"/>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4289697" y="3718634"/>
              <a:ext cx="172728" cy="172728"/>
            </a:xfrm>
            <a:prstGeom prst="rect">
              <a:avLst/>
            </a:prstGeom>
            <a:ln w="12700" cap="flat">
              <a:noFill/>
              <a:miter lim="400000"/>
            </a:ln>
            <a:effectLst/>
          </p:spPr>
        </p:pic>
      </p:grpSp>
      <p:sp>
        <p:nvSpPr>
          <p:cNvPr id="6" name="TextBox 5">
            <a:extLst>
              <a:ext uri="{FF2B5EF4-FFF2-40B4-BE49-F238E27FC236}">
                <a16:creationId xmlns:a16="http://schemas.microsoft.com/office/drawing/2014/main" id="{8CA0D617-EFDC-45F3-A04C-975F620D6036}"/>
              </a:ext>
            </a:extLst>
          </p:cNvPr>
          <p:cNvSpPr txBox="1"/>
          <p:nvPr/>
        </p:nvSpPr>
        <p:spPr>
          <a:xfrm>
            <a:off x="3962028" y="1080411"/>
            <a:ext cx="307390" cy="1200329"/>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7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039433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815AD27-F8B2-481F-AF93-C20D6BAC2CF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flipH="1">
            <a:off x="1" y="0"/>
            <a:ext cx="9144000" cy="5143500"/>
          </a:xfrm>
          <a:prstGeom prst="rect">
            <a:avLst/>
          </a:prstGeom>
        </p:spPr>
      </p:pic>
      <p:sp>
        <p:nvSpPr>
          <p:cNvPr id="3" name="Rectangle 2">
            <a:extLst>
              <a:ext uri="{FF2B5EF4-FFF2-40B4-BE49-F238E27FC236}">
                <a16:creationId xmlns:a16="http://schemas.microsoft.com/office/drawing/2014/main" id="{50424F40-7A3B-4D36-B197-EF3C52F069D0}"/>
              </a:ext>
            </a:extLst>
          </p:cNvPr>
          <p:cNvSpPr/>
          <p:nvPr/>
        </p:nvSpPr>
        <p:spPr>
          <a:xfrm>
            <a:off x="0" y="0"/>
            <a:ext cx="9143999" cy="5143499"/>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 Placeholder 2">
            <a:extLst>
              <a:ext uri="{FF2B5EF4-FFF2-40B4-BE49-F238E27FC236}">
                <a16:creationId xmlns:a16="http://schemas.microsoft.com/office/drawing/2014/main" id="{FFB2CDE1-770B-46B6-B594-DA4A983A2419}"/>
              </a:ext>
            </a:extLst>
          </p:cNvPr>
          <p:cNvSpPr txBox="1">
            <a:spLocks/>
          </p:cNvSpPr>
          <p:nvPr/>
        </p:nvSpPr>
        <p:spPr>
          <a:xfrm>
            <a:off x="482331" y="212979"/>
            <a:ext cx="3227937" cy="1507497"/>
          </a:xfrm>
          <a:prstGeom prst="rect">
            <a:avLst/>
          </a:prstGeom>
          <a:noFill/>
          <a:ln>
            <a:noFill/>
          </a:ln>
        </p:spPr>
        <p:txBody>
          <a:bodyPr vert="horz" lIns="91440" tIns="45720" rIns="91440" bIns="45720" rtlCol="0" anchor="ctr" anchorCtr="0">
            <a:noAutofit/>
          </a:bodyPr>
          <a:lstStyle>
            <a:lvl1pPr marL="0" indent="0" algn="l" defTabSz="514337" rtl="0" eaLnBrk="1" latinLnBrk="0" hangingPunct="1">
              <a:lnSpc>
                <a:spcPct val="90000"/>
              </a:lnSpc>
              <a:spcBef>
                <a:spcPts val="563"/>
              </a:spcBef>
              <a:buFont typeface="Arial" panose="020B0604020202020204" pitchFamily="34" charset="0"/>
              <a:buNone/>
              <a:defRPr sz="1600" b="1" i="0" kern="1200">
                <a:solidFill>
                  <a:schemeClr val="accent1"/>
                </a:solidFill>
                <a:latin typeface="Arial" panose="020B0604020202020204" pitchFamily="34" charset="0"/>
                <a:ea typeface="+mn-ea"/>
                <a:cs typeface="Arial" panose="020B0604020202020204" pitchFamily="34" charset="0"/>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37" rtl="0" eaLnBrk="1" fontAlgn="auto" latinLnBrk="0" hangingPunct="1">
              <a:lnSpc>
                <a:spcPct val="100000"/>
              </a:lnSpc>
              <a:spcBef>
                <a:spcPts val="563"/>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Take-Aways</a:t>
            </a:r>
          </a:p>
        </p:txBody>
      </p:sp>
      <p:pic>
        <p:nvPicPr>
          <p:cNvPr id="25" name="Picture 24">
            <a:extLst>
              <a:ext uri="{FF2B5EF4-FFF2-40B4-BE49-F238E27FC236}">
                <a16:creationId xmlns:a16="http://schemas.microsoft.com/office/drawing/2014/main" id="{6F6E5F93-5BB6-4EEC-B5E6-56239408B57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33" name="TextBox 32">
            <a:extLst>
              <a:ext uri="{FF2B5EF4-FFF2-40B4-BE49-F238E27FC236}">
                <a16:creationId xmlns:a16="http://schemas.microsoft.com/office/drawing/2014/main" id="{C3E33A04-EB3B-4C31-86B5-C479FAED6DE3}"/>
              </a:ext>
            </a:extLst>
          </p:cNvPr>
          <p:cNvSpPr txBox="1"/>
          <p:nvPr/>
        </p:nvSpPr>
        <p:spPr>
          <a:xfrm>
            <a:off x="4584373" y="1222678"/>
            <a:ext cx="3781090" cy="1815882"/>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800" dirty="0">
                <a:solidFill>
                  <a:schemeClr val="bg1"/>
                </a:solidFill>
                <a:latin typeface="Arial"/>
                <a:cs typeface="Arial"/>
              </a:rPr>
              <a:t>The matter of sustainability will continue to gain importance</a:t>
            </a:r>
            <a:endParaRPr lang="en-US" dirty="0">
              <a:solidFill>
                <a:schemeClr val="bg1"/>
              </a:solidFill>
            </a:endParaRPr>
          </a:p>
        </p:txBody>
      </p:sp>
      <p:sp>
        <p:nvSpPr>
          <p:cNvPr id="35" name="Espace réservé du pied de page 2">
            <a:extLst>
              <a:ext uri="{FF2B5EF4-FFF2-40B4-BE49-F238E27FC236}">
                <a16:creationId xmlns:a16="http://schemas.microsoft.com/office/drawing/2014/main" id="{49907AC6-FE7D-41E4-AE08-FE99821EADD0}"/>
              </a:ext>
            </a:extLst>
          </p:cNvPr>
          <p:cNvSpPr txBox="1">
            <a:spLocks/>
          </p:cNvSpPr>
          <p:nvPr/>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36" name="Group 35">
            <a:extLst>
              <a:ext uri="{FF2B5EF4-FFF2-40B4-BE49-F238E27FC236}">
                <a16:creationId xmlns:a16="http://schemas.microsoft.com/office/drawing/2014/main" id="{CB81EF54-C3DD-4640-89F7-ABC1F07051DE}"/>
              </a:ext>
            </a:extLst>
          </p:cNvPr>
          <p:cNvGrpSpPr/>
          <p:nvPr/>
        </p:nvGrpSpPr>
        <p:grpSpPr>
          <a:xfrm>
            <a:off x="7877354" y="4733925"/>
            <a:ext cx="1030004" cy="217297"/>
            <a:chOff x="4289697" y="3718598"/>
            <a:chExt cx="819084" cy="172800"/>
          </a:xfrm>
        </p:grpSpPr>
        <p:pic>
          <p:nvPicPr>
            <p:cNvPr id="37" name="Picture 32">
              <a:extLst>
                <a:ext uri="{FF2B5EF4-FFF2-40B4-BE49-F238E27FC236}">
                  <a16:creationId xmlns:a16="http://schemas.microsoft.com/office/drawing/2014/main" id="{2A5B02D8-96BA-40D2-B79E-16D1FF0B4F8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935981" y="3718598"/>
              <a:ext cx="172800" cy="172800"/>
            </a:xfrm>
            <a:prstGeom prst="rect">
              <a:avLst/>
            </a:prstGeom>
          </p:spPr>
        </p:pic>
        <p:pic>
          <p:nvPicPr>
            <p:cNvPr id="38" name="image21.png">
              <a:extLst>
                <a:ext uri="{FF2B5EF4-FFF2-40B4-BE49-F238E27FC236}">
                  <a16:creationId xmlns:a16="http://schemas.microsoft.com/office/drawing/2014/main" id="{0E8B9F24-761F-4A53-8F28-FB6D98D012F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4505125" y="3718634"/>
              <a:ext cx="172728" cy="172728"/>
            </a:xfrm>
            <a:prstGeom prst="rect">
              <a:avLst/>
            </a:prstGeom>
            <a:ln w="12700" cap="flat">
              <a:noFill/>
              <a:miter lim="400000"/>
            </a:ln>
            <a:effectLst/>
          </p:spPr>
        </p:pic>
        <p:pic>
          <p:nvPicPr>
            <p:cNvPr id="39" name="image22.png">
              <a:extLst>
                <a:ext uri="{FF2B5EF4-FFF2-40B4-BE49-F238E27FC236}">
                  <a16:creationId xmlns:a16="http://schemas.microsoft.com/office/drawing/2014/main" id="{6D32B352-2007-4068-8D3D-3B02E093BFD8}"/>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720553" y="3718634"/>
              <a:ext cx="172728" cy="172728"/>
            </a:xfrm>
            <a:prstGeom prst="rect">
              <a:avLst/>
            </a:prstGeom>
            <a:ln w="12700" cap="flat">
              <a:noFill/>
              <a:miter lim="400000"/>
            </a:ln>
            <a:effectLst/>
          </p:spPr>
        </p:pic>
        <p:pic>
          <p:nvPicPr>
            <p:cNvPr id="40" name="image23.png">
              <a:extLst>
                <a:ext uri="{FF2B5EF4-FFF2-40B4-BE49-F238E27FC236}">
                  <a16:creationId xmlns:a16="http://schemas.microsoft.com/office/drawing/2014/main" id="{9E9D49E1-ED1F-4CBE-B5A5-997D3C8CE9EC}"/>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4289697" y="3718634"/>
              <a:ext cx="172728" cy="172728"/>
            </a:xfrm>
            <a:prstGeom prst="rect">
              <a:avLst/>
            </a:prstGeom>
            <a:ln w="12700" cap="flat">
              <a:noFill/>
              <a:miter lim="400000"/>
            </a:ln>
            <a:effectLst/>
          </p:spPr>
        </p:pic>
      </p:grpSp>
      <p:sp>
        <p:nvSpPr>
          <p:cNvPr id="6" name="TextBox 5">
            <a:extLst>
              <a:ext uri="{FF2B5EF4-FFF2-40B4-BE49-F238E27FC236}">
                <a16:creationId xmlns:a16="http://schemas.microsoft.com/office/drawing/2014/main" id="{8CA0D617-EFDC-45F3-A04C-975F620D6036}"/>
              </a:ext>
            </a:extLst>
          </p:cNvPr>
          <p:cNvSpPr txBox="1"/>
          <p:nvPr/>
        </p:nvSpPr>
        <p:spPr>
          <a:xfrm>
            <a:off x="3962028" y="1080411"/>
            <a:ext cx="307390" cy="1200329"/>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7200" b="1" dirty="0">
                <a:solidFill>
                  <a:schemeClr val="bg1"/>
                </a:solidFill>
                <a:latin typeface="Arial" panose="020B0604020202020204" pitchFamily="34" charset="0"/>
                <a:cs typeface="Arial" panose="020B0604020202020204" pitchFamily="34" charset="0"/>
              </a:rPr>
              <a:t>3</a:t>
            </a:r>
            <a:endParaRPr kumimoji="0" lang="en-GB" sz="7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143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815AD27-F8B2-481F-AF93-C20D6BAC2C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9144000" cy="5143500"/>
          </a:xfrm>
          <a:prstGeom prst="rect">
            <a:avLst/>
          </a:prstGeom>
        </p:spPr>
      </p:pic>
      <p:sp>
        <p:nvSpPr>
          <p:cNvPr id="3" name="Rectangle 2">
            <a:extLst>
              <a:ext uri="{FF2B5EF4-FFF2-40B4-BE49-F238E27FC236}">
                <a16:creationId xmlns:a16="http://schemas.microsoft.com/office/drawing/2014/main" id="{50424F40-7A3B-4D36-B197-EF3C52F069D0}"/>
              </a:ext>
            </a:extLst>
          </p:cNvPr>
          <p:cNvSpPr/>
          <p:nvPr/>
        </p:nvSpPr>
        <p:spPr>
          <a:xfrm>
            <a:off x="0" y="0"/>
            <a:ext cx="9143999" cy="514015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 Placeholder 2">
            <a:extLst>
              <a:ext uri="{FF2B5EF4-FFF2-40B4-BE49-F238E27FC236}">
                <a16:creationId xmlns:a16="http://schemas.microsoft.com/office/drawing/2014/main" id="{FFB2CDE1-770B-46B6-B594-DA4A983A2419}"/>
              </a:ext>
            </a:extLst>
          </p:cNvPr>
          <p:cNvSpPr txBox="1">
            <a:spLocks/>
          </p:cNvSpPr>
          <p:nvPr/>
        </p:nvSpPr>
        <p:spPr>
          <a:xfrm>
            <a:off x="482331" y="212979"/>
            <a:ext cx="3227937" cy="1507497"/>
          </a:xfrm>
          <a:prstGeom prst="rect">
            <a:avLst/>
          </a:prstGeom>
          <a:noFill/>
          <a:ln>
            <a:noFill/>
          </a:ln>
        </p:spPr>
        <p:txBody>
          <a:bodyPr vert="horz" lIns="91440" tIns="45720" rIns="91440" bIns="45720" rtlCol="0" anchor="ctr" anchorCtr="0">
            <a:noAutofit/>
          </a:bodyPr>
          <a:lstStyle>
            <a:lvl1pPr marL="0" indent="0" algn="l" defTabSz="514337" rtl="0" eaLnBrk="1" latinLnBrk="0" hangingPunct="1">
              <a:lnSpc>
                <a:spcPct val="90000"/>
              </a:lnSpc>
              <a:spcBef>
                <a:spcPts val="563"/>
              </a:spcBef>
              <a:buFont typeface="Arial" panose="020B0604020202020204" pitchFamily="34" charset="0"/>
              <a:buNone/>
              <a:defRPr sz="1600" b="1" i="0" kern="1200">
                <a:solidFill>
                  <a:schemeClr val="accent1"/>
                </a:solidFill>
                <a:latin typeface="Arial" panose="020B0604020202020204" pitchFamily="34" charset="0"/>
                <a:ea typeface="+mn-ea"/>
                <a:cs typeface="Arial" panose="020B0604020202020204" pitchFamily="34" charset="0"/>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37" rtl="0" eaLnBrk="1" fontAlgn="auto" latinLnBrk="0" hangingPunct="1">
              <a:lnSpc>
                <a:spcPct val="100000"/>
              </a:lnSpc>
              <a:spcBef>
                <a:spcPts val="563"/>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Take-Aways</a:t>
            </a:r>
          </a:p>
        </p:txBody>
      </p:sp>
      <p:pic>
        <p:nvPicPr>
          <p:cNvPr id="25" name="Picture 24">
            <a:extLst>
              <a:ext uri="{FF2B5EF4-FFF2-40B4-BE49-F238E27FC236}">
                <a16:creationId xmlns:a16="http://schemas.microsoft.com/office/drawing/2014/main" id="{6F6E5F93-5BB6-4EEC-B5E6-56239408B57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468639" y="128587"/>
            <a:ext cx="571776" cy="571776"/>
          </a:xfrm>
          <a:prstGeom prst="rect">
            <a:avLst/>
          </a:prstGeom>
          <a:solidFill>
            <a:schemeClr val="bg1">
              <a:alpha val="0"/>
            </a:schemeClr>
          </a:solidFill>
        </p:spPr>
      </p:pic>
      <p:sp>
        <p:nvSpPr>
          <p:cNvPr id="33" name="TextBox 32">
            <a:extLst>
              <a:ext uri="{FF2B5EF4-FFF2-40B4-BE49-F238E27FC236}">
                <a16:creationId xmlns:a16="http://schemas.microsoft.com/office/drawing/2014/main" id="{C3E33A04-EB3B-4C31-86B5-C479FAED6DE3}"/>
              </a:ext>
            </a:extLst>
          </p:cNvPr>
          <p:cNvSpPr txBox="1"/>
          <p:nvPr/>
        </p:nvSpPr>
        <p:spPr>
          <a:xfrm>
            <a:off x="4584373" y="1222678"/>
            <a:ext cx="3781090" cy="1815882"/>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800" dirty="0">
                <a:solidFill>
                  <a:schemeClr val="bg1"/>
                </a:solidFill>
                <a:latin typeface="Arial"/>
                <a:cs typeface="Arial"/>
              </a:rPr>
              <a:t>The industry must be attentive to changing consumer trends and buying habits.</a:t>
            </a:r>
            <a:endParaRPr lang="en-US" dirty="0">
              <a:solidFill>
                <a:schemeClr val="bg1"/>
              </a:solidFill>
            </a:endParaRPr>
          </a:p>
        </p:txBody>
      </p:sp>
      <p:sp>
        <p:nvSpPr>
          <p:cNvPr id="35" name="Espace réservé du pied de page 2">
            <a:extLst>
              <a:ext uri="{FF2B5EF4-FFF2-40B4-BE49-F238E27FC236}">
                <a16:creationId xmlns:a16="http://schemas.microsoft.com/office/drawing/2014/main" id="{49907AC6-FE7D-41E4-AE08-FE99821EADD0}"/>
              </a:ext>
            </a:extLst>
          </p:cNvPr>
          <p:cNvSpPr txBox="1">
            <a:spLocks/>
          </p:cNvSpPr>
          <p:nvPr/>
        </p:nvSpPr>
        <p:spPr>
          <a:xfrm>
            <a:off x="6779283" y="4668681"/>
            <a:ext cx="1044375" cy="340404"/>
          </a:xfrm>
          <a:prstGeom prst="rect">
            <a:avLst/>
          </a:prstGeom>
        </p:spPr>
        <p:txBody>
          <a:bodyPr vert="horz" lIns="51435" tIns="25718" rIns="51435" bIns="25718" rtlCol="0" anchor="ctr"/>
          <a:lstStyle>
            <a:defPPr>
              <a:defRPr lang="en-US"/>
            </a:defPPr>
            <a:lvl1pPr marL="0" algn="ctr" defTabSz="457200" rtl="0" eaLnBrk="1" latinLnBrk="0" hangingPunct="1">
              <a:defRPr kumimoji="0" sz="1200" kern="1200">
                <a:solidFill>
                  <a:schemeClr val="tx1">
                    <a:lumMod val="75000"/>
                    <a:lumOff val="25000"/>
                  </a:schemeClr>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1" i="0" dirty="0">
                <a:solidFill>
                  <a:srgbClr val="FFFFFF"/>
                </a:solidFill>
                <a:latin typeface="+mn-lt"/>
              </a:rPr>
              <a:t>Forwardkeys.com </a:t>
            </a:r>
            <a:br>
              <a:rPr lang="en-GB" sz="800" b="1" i="0" dirty="0">
                <a:solidFill>
                  <a:srgbClr val="FFFFFF"/>
                </a:solidFill>
                <a:latin typeface="+mn-lt"/>
              </a:rPr>
            </a:br>
            <a:r>
              <a:rPr lang="en-GB" sz="800" b="0" i="0" dirty="0">
                <a:solidFill>
                  <a:srgbClr val="FFFFFF"/>
                </a:solidFill>
                <a:latin typeface="+mn-lt"/>
              </a:rPr>
              <a:t>#ForwardKeys</a:t>
            </a:r>
            <a:endParaRPr lang="en-US" sz="800" b="0" i="0" dirty="0">
              <a:solidFill>
                <a:srgbClr val="FFFFFF"/>
              </a:solidFill>
              <a:latin typeface="+mn-lt"/>
            </a:endParaRPr>
          </a:p>
        </p:txBody>
      </p:sp>
      <p:grpSp>
        <p:nvGrpSpPr>
          <p:cNvPr id="36" name="Group 35">
            <a:extLst>
              <a:ext uri="{FF2B5EF4-FFF2-40B4-BE49-F238E27FC236}">
                <a16:creationId xmlns:a16="http://schemas.microsoft.com/office/drawing/2014/main" id="{CB81EF54-C3DD-4640-89F7-ABC1F07051DE}"/>
              </a:ext>
            </a:extLst>
          </p:cNvPr>
          <p:cNvGrpSpPr/>
          <p:nvPr/>
        </p:nvGrpSpPr>
        <p:grpSpPr>
          <a:xfrm>
            <a:off x="7877354" y="4733925"/>
            <a:ext cx="1030004" cy="217297"/>
            <a:chOff x="4289697" y="3718598"/>
            <a:chExt cx="819084" cy="172800"/>
          </a:xfrm>
        </p:grpSpPr>
        <p:pic>
          <p:nvPicPr>
            <p:cNvPr id="37" name="Picture 32">
              <a:extLst>
                <a:ext uri="{FF2B5EF4-FFF2-40B4-BE49-F238E27FC236}">
                  <a16:creationId xmlns:a16="http://schemas.microsoft.com/office/drawing/2014/main" id="{2A5B02D8-96BA-40D2-B79E-16D1FF0B4F8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935981" y="3718598"/>
              <a:ext cx="172800" cy="172800"/>
            </a:xfrm>
            <a:prstGeom prst="rect">
              <a:avLst/>
            </a:prstGeom>
          </p:spPr>
        </p:pic>
        <p:pic>
          <p:nvPicPr>
            <p:cNvPr id="38" name="image21.png">
              <a:extLst>
                <a:ext uri="{FF2B5EF4-FFF2-40B4-BE49-F238E27FC236}">
                  <a16:creationId xmlns:a16="http://schemas.microsoft.com/office/drawing/2014/main" id="{0E8B9F24-761F-4A53-8F28-FB6D98D012F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4505125" y="3718634"/>
              <a:ext cx="172728" cy="172728"/>
            </a:xfrm>
            <a:prstGeom prst="rect">
              <a:avLst/>
            </a:prstGeom>
            <a:ln w="12700" cap="flat">
              <a:noFill/>
              <a:miter lim="400000"/>
            </a:ln>
            <a:effectLst/>
          </p:spPr>
        </p:pic>
        <p:pic>
          <p:nvPicPr>
            <p:cNvPr id="39" name="image22.png">
              <a:extLst>
                <a:ext uri="{FF2B5EF4-FFF2-40B4-BE49-F238E27FC236}">
                  <a16:creationId xmlns:a16="http://schemas.microsoft.com/office/drawing/2014/main" id="{6D32B352-2007-4068-8D3D-3B02E093BFD8}"/>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720553" y="3718634"/>
              <a:ext cx="172728" cy="172728"/>
            </a:xfrm>
            <a:prstGeom prst="rect">
              <a:avLst/>
            </a:prstGeom>
            <a:ln w="12700" cap="flat">
              <a:noFill/>
              <a:miter lim="400000"/>
            </a:ln>
            <a:effectLst/>
          </p:spPr>
        </p:pic>
        <p:pic>
          <p:nvPicPr>
            <p:cNvPr id="40" name="image23.png">
              <a:extLst>
                <a:ext uri="{FF2B5EF4-FFF2-40B4-BE49-F238E27FC236}">
                  <a16:creationId xmlns:a16="http://schemas.microsoft.com/office/drawing/2014/main" id="{9E9D49E1-ED1F-4CBE-B5A5-997D3C8CE9EC}"/>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4289697" y="3718634"/>
              <a:ext cx="172728" cy="172728"/>
            </a:xfrm>
            <a:prstGeom prst="rect">
              <a:avLst/>
            </a:prstGeom>
            <a:ln w="12700" cap="flat">
              <a:noFill/>
              <a:miter lim="400000"/>
            </a:ln>
            <a:effectLst/>
          </p:spPr>
        </p:pic>
      </p:grpSp>
      <p:sp>
        <p:nvSpPr>
          <p:cNvPr id="6" name="TextBox 5">
            <a:extLst>
              <a:ext uri="{FF2B5EF4-FFF2-40B4-BE49-F238E27FC236}">
                <a16:creationId xmlns:a16="http://schemas.microsoft.com/office/drawing/2014/main" id="{8CA0D617-EFDC-45F3-A04C-975F620D6036}"/>
              </a:ext>
            </a:extLst>
          </p:cNvPr>
          <p:cNvSpPr txBox="1"/>
          <p:nvPr/>
        </p:nvSpPr>
        <p:spPr>
          <a:xfrm>
            <a:off x="3962028" y="1080411"/>
            <a:ext cx="307390" cy="1200329"/>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7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28322762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049AAF0-CCE6-640E-1CE2-6385B3F82DBE}"/>
              </a:ext>
            </a:extLst>
          </p:cNvPr>
          <p:cNvSpPr/>
          <p:nvPr/>
        </p:nvSpPr>
        <p:spPr>
          <a:xfrm>
            <a:off x="4896838" y="2087082"/>
            <a:ext cx="1754372" cy="446568"/>
          </a:xfrm>
          <a:prstGeom prst="roundRect">
            <a:avLst>
              <a:gd name="adj" fmla="val 50000"/>
            </a:avLst>
          </a:prstGeom>
          <a:solidFill>
            <a:schemeClr val="accent1"/>
          </a:solidFill>
          <a:ln>
            <a:noFill/>
          </a:ln>
          <a:effectLst>
            <a:outerShdw blurRad="508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READ IT NOW!</a:t>
            </a:r>
          </a:p>
        </p:txBody>
      </p:sp>
      <p:sp>
        <p:nvSpPr>
          <p:cNvPr id="3" name="TextBox 2">
            <a:extLst>
              <a:ext uri="{FF2B5EF4-FFF2-40B4-BE49-F238E27FC236}">
                <a16:creationId xmlns:a16="http://schemas.microsoft.com/office/drawing/2014/main" id="{D870E413-0DCF-A0C0-EC7B-64F33144AC14}"/>
              </a:ext>
            </a:extLst>
          </p:cNvPr>
          <p:cNvSpPr txBox="1"/>
          <p:nvPr/>
        </p:nvSpPr>
        <p:spPr>
          <a:xfrm>
            <a:off x="4328884" y="403516"/>
            <a:ext cx="4234091" cy="1384995"/>
          </a:xfrm>
          <a:prstGeom prst="rect">
            <a:avLst/>
          </a:prstGeom>
          <a:noFill/>
        </p:spPr>
        <p:txBody>
          <a:bodyPr wrap="square" rtlCol="0">
            <a:spAutoFit/>
          </a:bodyPr>
          <a:lstStyle/>
          <a:p>
            <a:pPr defTabSz="685800">
              <a:defRPr/>
            </a:pPr>
            <a:r>
              <a:rPr lang="en-US" sz="2800" b="1" i="0" u="none" strike="noStrike" baseline="0" dirty="0">
                <a:latin typeface="Roboto" panose="02000000000000000000" pitchFamily="2" charset="0"/>
              </a:rPr>
              <a:t>DISCOVER HOW TO NEGOTIATE NEW ROUTES DEVELOPMENT </a:t>
            </a:r>
            <a:endParaRPr kumimoji="0" lang="en-US" sz="4400" b="1" i="0" u="none" strike="noStrike" kern="1200" cap="none" spc="0" normalizeH="0" baseline="0" noProof="0" dirty="0">
              <a:ln>
                <a:noFill/>
              </a:ln>
              <a:uLnTx/>
              <a:uFillTx/>
              <a:latin typeface="Arial"/>
              <a:ea typeface="+mn-ea"/>
              <a:cs typeface="+mn-cs"/>
            </a:endParaRPr>
          </a:p>
        </p:txBody>
      </p:sp>
      <p:pic>
        <p:nvPicPr>
          <p:cNvPr id="4" name="Picture 3">
            <a:extLst>
              <a:ext uri="{FF2B5EF4-FFF2-40B4-BE49-F238E27FC236}">
                <a16:creationId xmlns:a16="http://schemas.microsoft.com/office/drawing/2014/main" id="{2320A34A-4237-115A-C8DF-C7D611B776C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817170" y="2784596"/>
            <a:ext cx="1913708" cy="1913708"/>
          </a:xfrm>
          <a:prstGeom prst="rect">
            <a:avLst/>
          </a:prstGeom>
        </p:spPr>
      </p:pic>
      <p:pic>
        <p:nvPicPr>
          <p:cNvPr id="6" name="Graphic 5">
            <a:extLst>
              <a:ext uri="{FF2B5EF4-FFF2-40B4-BE49-F238E27FC236}">
                <a16:creationId xmlns:a16="http://schemas.microsoft.com/office/drawing/2014/main" id="{00412DF3-E3CF-CAD7-C4D3-9F91E59598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rot="2067091" flipH="1" flipV="1">
            <a:off x="3798869" y="1709144"/>
            <a:ext cx="899841" cy="899841"/>
          </a:xfrm>
          <a:prstGeom prst="rect">
            <a:avLst/>
          </a:prstGeom>
        </p:spPr>
      </p:pic>
    </p:spTree>
    <p:extLst>
      <p:ext uri="{BB962C8B-B14F-4D97-AF65-F5344CB8AC3E}">
        <p14:creationId xmlns:p14="http://schemas.microsoft.com/office/powerpoint/2010/main" val="850925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latin typeface="+mn-lt"/>
              </a:rPr>
              <a:t>EXTRA REGIONAL CAPACITY IS DRIVING THE RECOVERY</a:t>
            </a:r>
            <a:endParaRPr lang="es-ES" dirty="0">
              <a:latin typeface="+mn-lt"/>
            </a:endParaRPr>
          </a:p>
        </p:txBody>
      </p:sp>
      <p:sp>
        <p:nvSpPr>
          <p:cNvPr id="15" name="Text Placeholder 1">
            <a:extLst>
              <a:ext uri="{FF2B5EF4-FFF2-40B4-BE49-F238E27FC236}">
                <a16:creationId xmlns:a16="http://schemas.microsoft.com/office/drawing/2014/main" id="{71520882-8609-4CAD-A93C-EB03CBE34A29}"/>
              </a:ext>
            </a:extLst>
          </p:cNvPr>
          <p:cNvSpPr>
            <a:spLocks noGrp="1"/>
          </p:cNvSpPr>
          <p:nvPr>
            <p:ph type="body" sz="quarter" idx="12"/>
          </p:nvPr>
        </p:nvSpPr>
        <p:spPr>
          <a:xfrm>
            <a:off x="432330" y="535910"/>
            <a:ext cx="7838493" cy="235540"/>
          </a:xfrm>
        </p:spPr>
        <p:txBody>
          <a:bodyPr/>
          <a:lstStyle/>
          <a:p>
            <a:r>
              <a:rPr lang="en-US" sz="1000" b="0" i="1" dirty="0">
                <a:solidFill>
                  <a:schemeClr val="tx1"/>
                </a:solidFill>
              </a:rPr>
              <a:t>Scheduled Seat Capacity H1 2023 for Intra and Extra Africa travel, % of 2019 levels</a:t>
            </a:r>
          </a:p>
        </p:txBody>
      </p:sp>
      <p:graphicFrame>
        <p:nvGraphicFramePr>
          <p:cNvPr id="2" name="Chart 1">
            <a:extLst>
              <a:ext uri="{FF2B5EF4-FFF2-40B4-BE49-F238E27FC236}">
                <a16:creationId xmlns:a16="http://schemas.microsoft.com/office/drawing/2014/main" id="{70766C24-168C-D98C-38AC-8FC2AA9C2108}"/>
              </a:ext>
            </a:extLst>
          </p:cNvPr>
          <p:cNvGraphicFramePr>
            <a:graphicFrameLocks/>
          </p:cNvGraphicFramePr>
          <p:nvPr>
            <p:extLst>
              <p:ext uri="{D42A27DB-BD31-4B8C-83A1-F6EECF244321}">
                <p14:modId xmlns:p14="http://schemas.microsoft.com/office/powerpoint/2010/main" val="1321523560"/>
              </p:ext>
            </p:extLst>
          </p:nvPr>
        </p:nvGraphicFramePr>
        <p:xfrm>
          <a:off x="583324" y="1033670"/>
          <a:ext cx="7189076" cy="323536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52A9821C-EE8D-F1FA-9AD3-08F6FE482025}"/>
              </a:ext>
            </a:extLst>
          </p:cNvPr>
          <p:cNvCxnSpPr>
            <a:cxnSpLocks/>
          </p:cNvCxnSpPr>
          <p:nvPr/>
        </p:nvCxnSpPr>
        <p:spPr>
          <a:xfrm>
            <a:off x="1057190" y="1934708"/>
            <a:ext cx="6486678" cy="0"/>
          </a:xfrm>
          <a:prstGeom prst="line">
            <a:avLst/>
          </a:prstGeom>
          <a:ln w="19050">
            <a:prstDash val="sysDash"/>
          </a:ln>
        </p:spPr>
        <p:style>
          <a:lnRef idx="1">
            <a:schemeClr val="dk1"/>
          </a:lnRef>
          <a:fillRef idx="0">
            <a:schemeClr val="dk1"/>
          </a:fillRef>
          <a:effectRef idx="0">
            <a:schemeClr val="dk1"/>
          </a:effectRef>
          <a:fontRef idx="minor">
            <a:schemeClr val="tx1"/>
          </a:fontRef>
        </p:style>
      </p:cxnSp>
      <p:grpSp>
        <p:nvGrpSpPr>
          <p:cNvPr id="5" name="Grupo 354">
            <a:extLst>
              <a:ext uri="{FF2B5EF4-FFF2-40B4-BE49-F238E27FC236}">
                <a16:creationId xmlns:a16="http://schemas.microsoft.com/office/drawing/2014/main" id="{3ACA7D20-0AE7-7853-195D-0825A13A01A8}"/>
              </a:ext>
            </a:extLst>
          </p:cNvPr>
          <p:cNvGrpSpPr/>
          <p:nvPr/>
        </p:nvGrpSpPr>
        <p:grpSpPr>
          <a:xfrm>
            <a:off x="6906431" y="4456810"/>
            <a:ext cx="2066420" cy="304184"/>
            <a:chOff x="-108976" y="5742394"/>
            <a:chExt cx="2647327" cy="391154"/>
          </a:xfrm>
        </p:grpSpPr>
        <p:grpSp>
          <p:nvGrpSpPr>
            <p:cNvPr id="6" name="Group 65">
              <a:extLst>
                <a:ext uri="{FF2B5EF4-FFF2-40B4-BE49-F238E27FC236}">
                  <a16:creationId xmlns:a16="http://schemas.microsoft.com/office/drawing/2014/main" id="{51A4AD87-35F8-CD44-0C83-4F68D66C3914}"/>
                </a:ext>
              </a:extLst>
            </p:cNvPr>
            <p:cNvGrpSpPr/>
            <p:nvPr/>
          </p:nvGrpSpPr>
          <p:grpSpPr>
            <a:xfrm>
              <a:off x="-108976" y="5742394"/>
              <a:ext cx="2647327" cy="391154"/>
              <a:chOff x="216534" y="5749493"/>
              <a:chExt cx="2647327" cy="391154"/>
            </a:xfrm>
          </p:grpSpPr>
          <p:sp>
            <p:nvSpPr>
              <p:cNvPr id="8" name="Rectangle: Rounded Corners 108">
                <a:extLst>
                  <a:ext uri="{FF2B5EF4-FFF2-40B4-BE49-F238E27FC236}">
                    <a16:creationId xmlns:a16="http://schemas.microsoft.com/office/drawing/2014/main" id="{A04C5518-FBF7-4F67-DFEA-C9AE0F2818CA}"/>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9" name="TextBox 500">
                <a:extLst>
                  <a:ext uri="{FF2B5EF4-FFF2-40B4-BE49-F238E27FC236}">
                    <a16:creationId xmlns:a16="http://schemas.microsoft.com/office/drawing/2014/main" id="{0B5BCFDD-E11B-BEEF-0A50-B75C443F8B8E}"/>
                  </a:ext>
                </a:extLst>
              </p:cNvPr>
              <p:cNvSpPr txBox="1"/>
              <p:nvPr/>
            </p:nvSpPr>
            <p:spPr>
              <a:xfrm>
                <a:off x="543087" y="5821784"/>
                <a:ext cx="2320774" cy="252306"/>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Seat Capacity Data.</a:t>
                </a:r>
              </a:p>
            </p:txBody>
          </p:sp>
        </p:grpSp>
        <p:pic>
          <p:nvPicPr>
            <p:cNvPr id="7" name="Imagen 356">
              <a:extLst>
                <a:ext uri="{FF2B5EF4-FFF2-40B4-BE49-F238E27FC236}">
                  <a16:creationId xmlns:a16="http://schemas.microsoft.com/office/drawing/2014/main" id="{B6E118E6-4ADB-60E8-9351-19C5AF87169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1765766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latin typeface="+mn-lt"/>
              </a:rPr>
              <a:t>THE TOP GATEWAYS ARE ON COURSE FOR RECOVERY</a:t>
            </a:r>
          </a:p>
        </p:txBody>
      </p:sp>
      <p:graphicFrame>
        <p:nvGraphicFramePr>
          <p:cNvPr id="5" name="Table 1">
            <a:extLst>
              <a:ext uri="{FF2B5EF4-FFF2-40B4-BE49-F238E27FC236}">
                <a16:creationId xmlns:a16="http://schemas.microsoft.com/office/drawing/2014/main" id="{D4209761-2CD0-2229-806D-80BE2ACFD622}"/>
              </a:ext>
            </a:extLst>
          </p:cNvPr>
          <p:cNvGraphicFramePr>
            <a:graphicFrameLocks noGrp="1"/>
          </p:cNvGraphicFramePr>
          <p:nvPr>
            <p:extLst>
              <p:ext uri="{D42A27DB-BD31-4B8C-83A1-F6EECF244321}">
                <p14:modId xmlns:p14="http://schemas.microsoft.com/office/powerpoint/2010/main" val="3121850602"/>
              </p:ext>
            </p:extLst>
          </p:nvPr>
        </p:nvGraphicFramePr>
        <p:xfrm>
          <a:off x="778506" y="1002924"/>
          <a:ext cx="2520000" cy="3384000"/>
        </p:xfrm>
        <a:graphic>
          <a:graphicData uri="http://schemas.openxmlformats.org/drawingml/2006/table">
            <a:tbl>
              <a:tblPr firstRow="1" bandRow="1">
                <a:tableStyleId>{0E3FDE45-AF77-4B5C-9715-49D594BDF05E}</a:tableStyleId>
              </a:tblPr>
              <a:tblGrid>
                <a:gridCol w="2520000">
                  <a:extLst>
                    <a:ext uri="{9D8B030D-6E8A-4147-A177-3AD203B41FA5}">
                      <a16:colId xmlns:a16="http://schemas.microsoft.com/office/drawing/2014/main" val="3645193432"/>
                    </a:ext>
                  </a:extLst>
                </a:gridCol>
              </a:tblGrid>
              <a:tr h="504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050" dirty="0">
                        <a:solidFill>
                          <a:schemeClr val="bg1"/>
                        </a:solidFill>
                        <a:latin typeface="+mj-lt"/>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050" dirty="0">
                          <a:solidFill>
                            <a:schemeClr val="bg1"/>
                          </a:solidFill>
                          <a:latin typeface="+mj-lt"/>
                          <a:cs typeface="Arial" panose="020B0604020202020204" pitchFamily="34" charset="0"/>
                        </a:rPr>
                        <a:t>2019</a:t>
                      </a:r>
                    </a:p>
                  </a:txBody>
                  <a:tcPr marL="72000" marR="72000" marT="36000" marB="36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63931409"/>
                  </a:ext>
                </a:extLst>
              </a:tr>
              <a:tr h="288000">
                <a:tc>
                  <a:txBody>
                    <a:bodyPr/>
                    <a:lstStyle/>
                    <a:p>
                      <a:pPr algn="ctr" fontAlgn="b"/>
                      <a:r>
                        <a:rPr lang="en-GB" sz="1050" b="1" i="0" u="none" strike="noStrike" dirty="0">
                          <a:solidFill>
                            <a:schemeClr val="tx1"/>
                          </a:solidFill>
                          <a:effectLst/>
                          <a:latin typeface="+mj-lt"/>
                        </a:rPr>
                        <a:t>Addis Ababa/ADD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0445750"/>
                  </a:ext>
                </a:extLst>
              </a:tr>
              <a:tr h="288000">
                <a:tc>
                  <a:txBody>
                    <a:bodyPr/>
                    <a:lstStyle/>
                    <a:p>
                      <a:pPr algn="ctr" fontAlgn="b"/>
                      <a:r>
                        <a:rPr lang="en-GB" sz="1050" b="1" i="0" u="none" strike="noStrike" dirty="0">
                          <a:solidFill>
                            <a:schemeClr val="tx1"/>
                          </a:solidFill>
                          <a:effectLst/>
                          <a:latin typeface="+mj-lt"/>
                        </a:rPr>
                        <a:t>Johannesburg/JNB</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5364396"/>
                  </a:ext>
                </a:extLst>
              </a:tr>
              <a:tr h="288000">
                <a:tc>
                  <a:txBody>
                    <a:bodyPr/>
                    <a:lstStyle/>
                    <a:p>
                      <a:pPr algn="ctr" fontAlgn="b"/>
                      <a:r>
                        <a:rPr lang="en-GB" sz="1050" b="1" i="0" u="none" strike="noStrike" dirty="0">
                          <a:solidFill>
                            <a:schemeClr val="tx1"/>
                          </a:solidFill>
                          <a:effectLst/>
                          <a:latin typeface="+mj-lt"/>
                        </a:rPr>
                        <a:t>Nairobi/NBO</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1121415"/>
                  </a:ext>
                </a:extLst>
              </a:tr>
              <a:tr h="288000">
                <a:tc>
                  <a:txBody>
                    <a:bodyPr/>
                    <a:lstStyle/>
                    <a:p>
                      <a:pPr algn="ctr" fontAlgn="b"/>
                      <a:r>
                        <a:rPr lang="en-GB" sz="1050" b="1" i="0" u="none" strike="noStrike" dirty="0">
                          <a:solidFill>
                            <a:schemeClr val="tx1"/>
                          </a:solidFill>
                          <a:effectLst/>
                          <a:latin typeface="+mj-lt"/>
                        </a:rPr>
                        <a:t>Mauritius/MRU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6930144"/>
                  </a:ext>
                </a:extLst>
              </a:tr>
              <a:tr h="288000">
                <a:tc>
                  <a:txBody>
                    <a:bodyPr/>
                    <a:lstStyle/>
                    <a:p>
                      <a:pPr algn="ctr" fontAlgn="b"/>
                      <a:r>
                        <a:rPr lang="en-GB" sz="1050" b="1" i="0" u="none" strike="noStrike" dirty="0">
                          <a:solidFill>
                            <a:schemeClr val="tx1"/>
                          </a:solidFill>
                          <a:effectLst/>
                          <a:latin typeface="+mj-lt"/>
                        </a:rPr>
                        <a:t>Lagos/LOS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0522467"/>
                  </a:ext>
                </a:extLst>
              </a:tr>
              <a:tr h="288000">
                <a:tc>
                  <a:txBody>
                    <a:bodyPr/>
                    <a:lstStyle/>
                    <a:p>
                      <a:pPr algn="ctr" fontAlgn="b"/>
                      <a:r>
                        <a:rPr lang="en-GB" sz="1050" b="1" i="0" u="none" strike="noStrike" dirty="0">
                          <a:solidFill>
                            <a:schemeClr val="tx1"/>
                          </a:solidFill>
                          <a:effectLst/>
                          <a:latin typeface="+mj-lt"/>
                        </a:rPr>
                        <a:t>Accra/ACC</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713466"/>
                  </a:ext>
                </a:extLst>
              </a:tr>
              <a:tr h="288000">
                <a:tc>
                  <a:txBody>
                    <a:bodyPr/>
                    <a:lstStyle/>
                    <a:p>
                      <a:pPr algn="ctr" fontAlgn="b"/>
                      <a:r>
                        <a:rPr lang="en-GB" sz="1050" b="1" i="0" u="none" strike="noStrike" dirty="0">
                          <a:solidFill>
                            <a:schemeClr val="tx1"/>
                          </a:solidFill>
                          <a:effectLst/>
                          <a:latin typeface="+mj-lt"/>
                        </a:rPr>
                        <a:t>Abidjan/ABJ</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0241256"/>
                  </a:ext>
                </a:extLst>
              </a:tr>
              <a:tr h="288000">
                <a:tc>
                  <a:txBody>
                    <a:bodyPr/>
                    <a:lstStyle/>
                    <a:p>
                      <a:pPr algn="ctr" fontAlgn="b"/>
                      <a:r>
                        <a:rPr lang="en-GB" sz="1050" b="1" i="0" u="none" strike="noStrike" dirty="0">
                          <a:solidFill>
                            <a:schemeClr val="tx1"/>
                          </a:solidFill>
                          <a:effectLst/>
                          <a:latin typeface="+mj-lt"/>
                        </a:rPr>
                        <a:t>Dakar/DSS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5491793"/>
                  </a:ext>
                </a:extLst>
              </a:tr>
              <a:tr h="288000">
                <a:tc>
                  <a:txBody>
                    <a:bodyPr/>
                    <a:lstStyle/>
                    <a:p>
                      <a:pPr algn="ctr" fontAlgn="b"/>
                      <a:r>
                        <a:rPr lang="en-GB" sz="1050" b="1" i="0" u="none" strike="noStrike" dirty="0">
                          <a:solidFill>
                            <a:schemeClr val="tx1"/>
                          </a:solidFill>
                          <a:effectLst/>
                          <a:latin typeface="+mj-lt"/>
                        </a:rPr>
                        <a:t>Cape Town/CPT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758294"/>
                  </a:ext>
                </a:extLst>
              </a:tr>
              <a:tr h="288000">
                <a:tc>
                  <a:txBody>
                    <a:bodyPr/>
                    <a:lstStyle/>
                    <a:p>
                      <a:pPr algn="ctr" fontAlgn="b"/>
                      <a:r>
                        <a:rPr lang="en-GB" sz="1050" b="1" i="0" u="none" strike="noStrike" dirty="0">
                          <a:solidFill>
                            <a:schemeClr val="tx1"/>
                          </a:solidFill>
                          <a:effectLst/>
                          <a:latin typeface="+mj-lt"/>
                        </a:rPr>
                        <a:t>Luanda/LAD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8814162"/>
                  </a:ext>
                </a:extLst>
              </a:tr>
            </a:tbl>
          </a:graphicData>
        </a:graphic>
      </p:graphicFrame>
      <p:sp>
        <p:nvSpPr>
          <p:cNvPr id="23" name="Text Placeholder 1">
            <a:extLst>
              <a:ext uri="{FF2B5EF4-FFF2-40B4-BE49-F238E27FC236}">
                <a16:creationId xmlns:a16="http://schemas.microsoft.com/office/drawing/2014/main" id="{6F7CF001-EF18-CDD6-EBF3-1A56939DA100}"/>
              </a:ext>
            </a:extLst>
          </p:cNvPr>
          <p:cNvSpPr>
            <a:spLocks noGrp="1"/>
          </p:cNvSpPr>
          <p:nvPr>
            <p:ph type="body" sz="quarter" idx="12"/>
          </p:nvPr>
        </p:nvSpPr>
        <p:spPr>
          <a:xfrm>
            <a:off x="432330" y="535910"/>
            <a:ext cx="7838493" cy="235540"/>
          </a:xfrm>
        </p:spPr>
        <p:txBody>
          <a:bodyPr/>
          <a:lstStyle/>
          <a:p>
            <a:r>
              <a:rPr lang="en-US" sz="1000" b="0" i="1" dirty="0">
                <a:solidFill>
                  <a:schemeClr val="tx1"/>
                </a:solidFill>
              </a:rPr>
              <a:t>Scheduled Seat Capacity H1 2023 for International travel to Africa, vs 2019 levels</a:t>
            </a:r>
          </a:p>
        </p:txBody>
      </p:sp>
      <p:grpSp>
        <p:nvGrpSpPr>
          <p:cNvPr id="4" name="Grupo 354">
            <a:extLst>
              <a:ext uri="{FF2B5EF4-FFF2-40B4-BE49-F238E27FC236}">
                <a16:creationId xmlns:a16="http://schemas.microsoft.com/office/drawing/2014/main" id="{94EB5879-F800-21C9-6614-4F59BEB7F149}"/>
              </a:ext>
            </a:extLst>
          </p:cNvPr>
          <p:cNvGrpSpPr/>
          <p:nvPr/>
        </p:nvGrpSpPr>
        <p:grpSpPr>
          <a:xfrm>
            <a:off x="6906431" y="4456810"/>
            <a:ext cx="2066420" cy="304184"/>
            <a:chOff x="-108976" y="5742394"/>
            <a:chExt cx="2647327" cy="391154"/>
          </a:xfrm>
        </p:grpSpPr>
        <p:grpSp>
          <p:nvGrpSpPr>
            <p:cNvPr id="6" name="Group 65">
              <a:extLst>
                <a:ext uri="{FF2B5EF4-FFF2-40B4-BE49-F238E27FC236}">
                  <a16:creationId xmlns:a16="http://schemas.microsoft.com/office/drawing/2014/main" id="{F2F3D466-D045-539A-9116-BF16382CF3CC}"/>
                </a:ext>
              </a:extLst>
            </p:cNvPr>
            <p:cNvGrpSpPr/>
            <p:nvPr/>
          </p:nvGrpSpPr>
          <p:grpSpPr>
            <a:xfrm>
              <a:off x="-108976" y="5742394"/>
              <a:ext cx="2647327" cy="391154"/>
              <a:chOff x="216534" y="5749493"/>
              <a:chExt cx="2647327" cy="391154"/>
            </a:xfrm>
          </p:grpSpPr>
          <p:sp>
            <p:nvSpPr>
              <p:cNvPr id="8" name="Rectangle: Rounded Corners 108">
                <a:extLst>
                  <a:ext uri="{FF2B5EF4-FFF2-40B4-BE49-F238E27FC236}">
                    <a16:creationId xmlns:a16="http://schemas.microsoft.com/office/drawing/2014/main" id="{EC650CFC-2539-4A8F-1171-6491F1A3549C}"/>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9" name="TextBox 500">
                <a:extLst>
                  <a:ext uri="{FF2B5EF4-FFF2-40B4-BE49-F238E27FC236}">
                    <a16:creationId xmlns:a16="http://schemas.microsoft.com/office/drawing/2014/main" id="{CD0089FE-7982-6435-7360-F882928672F3}"/>
                  </a:ext>
                </a:extLst>
              </p:cNvPr>
              <p:cNvSpPr txBox="1"/>
              <p:nvPr/>
            </p:nvSpPr>
            <p:spPr>
              <a:xfrm>
                <a:off x="543087" y="5821784"/>
                <a:ext cx="2320774" cy="252306"/>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Seat Capacity Data.</a:t>
                </a:r>
              </a:p>
            </p:txBody>
          </p:sp>
        </p:grpSp>
        <p:pic>
          <p:nvPicPr>
            <p:cNvPr id="7" name="Imagen 356">
              <a:extLst>
                <a:ext uri="{FF2B5EF4-FFF2-40B4-BE49-F238E27FC236}">
                  <a16:creationId xmlns:a16="http://schemas.microsoft.com/office/drawing/2014/main" id="{96832DD5-6F93-FB80-7FEB-D69409CA970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7158" y="5857505"/>
              <a:ext cx="166222" cy="166667"/>
            </a:xfrm>
            <a:prstGeom prst="rect">
              <a:avLst/>
            </a:prstGeom>
          </p:spPr>
        </p:pic>
      </p:grpSp>
      <p:sp>
        <p:nvSpPr>
          <p:cNvPr id="16" name="Rectangle 15">
            <a:extLst>
              <a:ext uri="{FF2B5EF4-FFF2-40B4-BE49-F238E27FC236}">
                <a16:creationId xmlns:a16="http://schemas.microsoft.com/office/drawing/2014/main" id="{680D1291-26F5-9EC5-0DED-3AD723D053CA}"/>
              </a:ext>
            </a:extLst>
          </p:cNvPr>
          <p:cNvSpPr/>
          <p:nvPr/>
        </p:nvSpPr>
        <p:spPr>
          <a:xfrm>
            <a:off x="678656" y="1002924"/>
            <a:ext cx="5286375" cy="199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6BAEB25-1C54-EE28-BA53-5B94E08E80C8}"/>
              </a:ext>
            </a:extLst>
          </p:cNvPr>
          <p:cNvSpPr txBox="1"/>
          <p:nvPr/>
        </p:nvSpPr>
        <p:spPr>
          <a:xfrm>
            <a:off x="654288" y="957011"/>
            <a:ext cx="3195760" cy="253916"/>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accent1"/>
                </a:solidFill>
                <a:effectLst/>
                <a:uLnTx/>
                <a:uFillTx/>
                <a:latin typeface="Arial"/>
                <a:ea typeface="+mn-ea"/>
                <a:cs typeface="Arial" panose="020B0604020202020204" pitchFamily="34" charset="0"/>
              </a:rPr>
              <a:t>TOP AIRPORTS BY SEAT CAPACITY VOLUME</a:t>
            </a:r>
          </a:p>
        </p:txBody>
      </p:sp>
    </p:spTree>
    <p:extLst>
      <p:ext uri="{BB962C8B-B14F-4D97-AF65-F5344CB8AC3E}">
        <p14:creationId xmlns:p14="http://schemas.microsoft.com/office/powerpoint/2010/main" val="49394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latin typeface="+mn-lt"/>
              </a:rPr>
              <a:t>THE TOP GATEWAYS ARE ON COURSE FOR RECOVERY</a:t>
            </a:r>
          </a:p>
        </p:txBody>
      </p:sp>
      <p:graphicFrame>
        <p:nvGraphicFramePr>
          <p:cNvPr id="5" name="Table 1">
            <a:extLst>
              <a:ext uri="{FF2B5EF4-FFF2-40B4-BE49-F238E27FC236}">
                <a16:creationId xmlns:a16="http://schemas.microsoft.com/office/drawing/2014/main" id="{D4209761-2CD0-2229-806D-80BE2ACFD622}"/>
              </a:ext>
            </a:extLst>
          </p:cNvPr>
          <p:cNvGraphicFramePr>
            <a:graphicFrameLocks noGrp="1"/>
          </p:cNvGraphicFramePr>
          <p:nvPr/>
        </p:nvGraphicFramePr>
        <p:xfrm>
          <a:off x="778506" y="1002924"/>
          <a:ext cx="2520000" cy="3384000"/>
        </p:xfrm>
        <a:graphic>
          <a:graphicData uri="http://schemas.openxmlformats.org/drawingml/2006/table">
            <a:tbl>
              <a:tblPr firstRow="1" bandRow="1">
                <a:tableStyleId>{0E3FDE45-AF77-4B5C-9715-49D594BDF05E}</a:tableStyleId>
              </a:tblPr>
              <a:tblGrid>
                <a:gridCol w="2520000">
                  <a:extLst>
                    <a:ext uri="{9D8B030D-6E8A-4147-A177-3AD203B41FA5}">
                      <a16:colId xmlns:a16="http://schemas.microsoft.com/office/drawing/2014/main" val="3645193432"/>
                    </a:ext>
                  </a:extLst>
                </a:gridCol>
              </a:tblGrid>
              <a:tr h="504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050" dirty="0">
                        <a:solidFill>
                          <a:schemeClr val="bg1"/>
                        </a:solidFill>
                        <a:latin typeface="+mj-lt"/>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050" dirty="0">
                          <a:solidFill>
                            <a:schemeClr val="bg1"/>
                          </a:solidFill>
                          <a:latin typeface="+mj-lt"/>
                          <a:cs typeface="Arial" panose="020B0604020202020204" pitchFamily="34" charset="0"/>
                        </a:rPr>
                        <a:t>2019</a:t>
                      </a:r>
                    </a:p>
                  </a:txBody>
                  <a:tcPr marL="72000" marR="72000" marT="36000" marB="36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763931409"/>
                  </a:ext>
                </a:extLst>
              </a:tr>
              <a:tr h="288000">
                <a:tc>
                  <a:txBody>
                    <a:bodyPr/>
                    <a:lstStyle/>
                    <a:p>
                      <a:pPr algn="ctr" fontAlgn="b"/>
                      <a:r>
                        <a:rPr lang="en-GB" sz="1050" b="1" i="0" u="none" strike="noStrike" dirty="0">
                          <a:solidFill>
                            <a:schemeClr val="tx1">
                              <a:lumMod val="50000"/>
                              <a:lumOff val="50000"/>
                            </a:schemeClr>
                          </a:solidFill>
                          <a:effectLst/>
                          <a:latin typeface="+mj-lt"/>
                        </a:rPr>
                        <a:t>Addis Ababa/ADD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0445750"/>
                  </a:ext>
                </a:extLst>
              </a:tr>
              <a:tr h="288000">
                <a:tc>
                  <a:txBody>
                    <a:bodyPr/>
                    <a:lstStyle/>
                    <a:p>
                      <a:pPr algn="ctr" fontAlgn="b"/>
                      <a:r>
                        <a:rPr lang="en-GB" sz="1050" b="1" i="0" u="none" strike="noStrike" dirty="0">
                          <a:solidFill>
                            <a:schemeClr val="tx1">
                              <a:lumMod val="50000"/>
                              <a:lumOff val="50000"/>
                            </a:schemeClr>
                          </a:solidFill>
                          <a:effectLst/>
                          <a:latin typeface="+mj-lt"/>
                        </a:rPr>
                        <a:t>Johannesburg/JNB</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5364396"/>
                  </a:ext>
                </a:extLst>
              </a:tr>
              <a:tr h="288000">
                <a:tc>
                  <a:txBody>
                    <a:bodyPr/>
                    <a:lstStyle/>
                    <a:p>
                      <a:pPr algn="ctr" fontAlgn="b"/>
                      <a:r>
                        <a:rPr lang="en-GB" sz="1050" b="1" i="0" u="none" strike="noStrike" dirty="0">
                          <a:solidFill>
                            <a:schemeClr val="tx1">
                              <a:lumMod val="50000"/>
                              <a:lumOff val="50000"/>
                            </a:schemeClr>
                          </a:solidFill>
                          <a:effectLst/>
                          <a:latin typeface="+mj-lt"/>
                        </a:rPr>
                        <a:t>Nairobi/NBO</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1121415"/>
                  </a:ext>
                </a:extLst>
              </a:tr>
              <a:tr h="288000">
                <a:tc>
                  <a:txBody>
                    <a:bodyPr/>
                    <a:lstStyle/>
                    <a:p>
                      <a:pPr algn="ctr" fontAlgn="b"/>
                      <a:r>
                        <a:rPr lang="en-GB" sz="1050" b="1" i="0" u="none" strike="noStrike" dirty="0">
                          <a:solidFill>
                            <a:schemeClr val="tx1">
                              <a:lumMod val="50000"/>
                              <a:lumOff val="50000"/>
                            </a:schemeClr>
                          </a:solidFill>
                          <a:effectLst/>
                          <a:latin typeface="+mj-lt"/>
                        </a:rPr>
                        <a:t>Mauritius/MRU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6930144"/>
                  </a:ext>
                </a:extLst>
              </a:tr>
              <a:tr h="288000">
                <a:tc>
                  <a:txBody>
                    <a:bodyPr/>
                    <a:lstStyle/>
                    <a:p>
                      <a:pPr algn="ctr" fontAlgn="b"/>
                      <a:r>
                        <a:rPr lang="en-GB" sz="1050" b="1" i="0" u="none" strike="noStrike" dirty="0">
                          <a:solidFill>
                            <a:schemeClr val="tx1">
                              <a:lumMod val="50000"/>
                              <a:lumOff val="50000"/>
                            </a:schemeClr>
                          </a:solidFill>
                          <a:effectLst/>
                          <a:latin typeface="+mj-lt"/>
                        </a:rPr>
                        <a:t>Lagos/LOS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0522467"/>
                  </a:ext>
                </a:extLst>
              </a:tr>
              <a:tr h="288000">
                <a:tc>
                  <a:txBody>
                    <a:bodyPr/>
                    <a:lstStyle/>
                    <a:p>
                      <a:pPr algn="ctr" fontAlgn="b"/>
                      <a:r>
                        <a:rPr lang="en-GB" sz="1050" b="1" i="0" u="none" strike="noStrike" dirty="0">
                          <a:solidFill>
                            <a:schemeClr val="tx1">
                              <a:lumMod val="50000"/>
                              <a:lumOff val="50000"/>
                            </a:schemeClr>
                          </a:solidFill>
                          <a:effectLst/>
                          <a:latin typeface="+mj-lt"/>
                        </a:rPr>
                        <a:t>Accra/ACC</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713466"/>
                  </a:ext>
                </a:extLst>
              </a:tr>
              <a:tr h="288000">
                <a:tc>
                  <a:txBody>
                    <a:bodyPr/>
                    <a:lstStyle/>
                    <a:p>
                      <a:pPr algn="ctr" fontAlgn="b"/>
                      <a:r>
                        <a:rPr lang="en-GB" sz="1050" b="1" i="0" u="none" strike="noStrike" dirty="0">
                          <a:solidFill>
                            <a:schemeClr val="tx1">
                              <a:lumMod val="50000"/>
                              <a:lumOff val="50000"/>
                            </a:schemeClr>
                          </a:solidFill>
                          <a:effectLst/>
                          <a:latin typeface="+mj-lt"/>
                        </a:rPr>
                        <a:t>Abidjan/ABJ</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0241256"/>
                  </a:ext>
                </a:extLst>
              </a:tr>
              <a:tr h="288000">
                <a:tc>
                  <a:txBody>
                    <a:bodyPr/>
                    <a:lstStyle/>
                    <a:p>
                      <a:pPr algn="ctr" fontAlgn="b"/>
                      <a:r>
                        <a:rPr lang="en-GB" sz="1050" b="1" i="0" u="none" strike="noStrike" dirty="0">
                          <a:solidFill>
                            <a:schemeClr val="tx1">
                              <a:lumMod val="50000"/>
                              <a:lumOff val="50000"/>
                            </a:schemeClr>
                          </a:solidFill>
                          <a:effectLst/>
                          <a:latin typeface="+mj-lt"/>
                        </a:rPr>
                        <a:t>Dakar/DSS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5491793"/>
                  </a:ext>
                </a:extLst>
              </a:tr>
              <a:tr h="288000">
                <a:tc>
                  <a:txBody>
                    <a:bodyPr/>
                    <a:lstStyle/>
                    <a:p>
                      <a:pPr algn="ctr" fontAlgn="b"/>
                      <a:r>
                        <a:rPr lang="en-GB" sz="1050" b="1" i="0" u="none" strike="noStrike" dirty="0">
                          <a:solidFill>
                            <a:schemeClr val="tx1">
                              <a:lumMod val="50000"/>
                              <a:lumOff val="50000"/>
                            </a:schemeClr>
                          </a:solidFill>
                          <a:effectLst/>
                          <a:latin typeface="+mj-lt"/>
                        </a:rPr>
                        <a:t>Cape Town/CPT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758294"/>
                  </a:ext>
                </a:extLst>
              </a:tr>
              <a:tr h="288000">
                <a:tc>
                  <a:txBody>
                    <a:bodyPr/>
                    <a:lstStyle/>
                    <a:p>
                      <a:pPr algn="ctr" fontAlgn="b"/>
                      <a:r>
                        <a:rPr lang="en-GB" sz="1050" b="1" i="0" u="none" strike="noStrike" dirty="0">
                          <a:solidFill>
                            <a:schemeClr val="tx1">
                              <a:lumMod val="50000"/>
                              <a:lumOff val="50000"/>
                            </a:schemeClr>
                          </a:solidFill>
                          <a:effectLst/>
                          <a:latin typeface="+mj-lt"/>
                        </a:rPr>
                        <a:t>Luanda/LAD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8814162"/>
                  </a:ext>
                </a:extLst>
              </a:tr>
            </a:tbl>
          </a:graphicData>
        </a:graphic>
      </p:graphicFrame>
      <p:graphicFrame>
        <p:nvGraphicFramePr>
          <p:cNvPr id="10" name="Table 1">
            <a:extLst>
              <a:ext uri="{FF2B5EF4-FFF2-40B4-BE49-F238E27FC236}">
                <a16:creationId xmlns:a16="http://schemas.microsoft.com/office/drawing/2014/main" id="{2E6268E0-24DB-64D7-D822-7ED14F5AC15F}"/>
              </a:ext>
            </a:extLst>
          </p:cNvPr>
          <p:cNvGraphicFramePr>
            <a:graphicFrameLocks noGrp="1"/>
          </p:cNvGraphicFramePr>
          <p:nvPr/>
        </p:nvGraphicFramePr>
        <p:xfrm>
          <a:off x="3348513" y="1002924"/>
          <a:ext cx="3353355" cy="3384000"/>
        </p:xfrm>
        <a:graphic>
          <a:graphicData uri="http://schemas.openxmlformats.org/drawingml/2006/table">
            <a:tbl>
              <a:tblPr firstRow="1" bandRow="1">
                <a:tableStyleId>{0E3FDE45-AF77-4B5C-9715-49D594BDF05E}</a:tableStyleId>
              </a:tblPr>
              <a:tblGrid>
                <a:gridCol w="2610222">
                  <a:extLst>
                    <a:ext uri="{9D8B030D-6E8A-4147-A177-3AD203B41FA5}">
                      <a16:colId xmlns:a16="http://schemas.microsoft.com/office/drawing/2014/main" val="3645193432"/>
                    </a:ext>
                  </a:extLst>
                </a:gridCol>
                <a:gridCol w="743133">
                  <a:extLst>
                    <a:ext uri="{9D8B030D-6E8A-4147-A177-3AD203B41FA5}">
                      <a16:colId xmlns:a16="http://schemas.microsoft.com/office/drawing/2014/main" val="2566108724"/>
                    </a:ext>
                  </a:extLst>
                </a:gridCol>
              </a:tblGrid>
              <a:tr h="504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050" dirty="0">
                        <a:solidFill>
                          <a:schemeClr val="bg1"/>
                        </a:solidFill>
                        <a:latin typeface="+mj-lt"/>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050" dirty="0">
                          <a:solidFill>
                            <a:schemeClr val="bg1"/>
                          </a:solidFill>
                          <a:latin typeface="+mj-lt"/>
                          <a:cs typeface="Arial" panose="020B0604020202020204" pitchFamily="34" charset="0"/>
                        </a:rPr>
                        <a:t>2023</a:t>
                      </a:r>
                    </a:p>
                  </a:txBody>
                  <a:tcPr marL="72000" marR="72000" marT="36000" marB="36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sz="1050" b="1" dirty="0">
                          <a:solidFill>
                            <a:schemeClr val="bg1"/>
                          </a:solidFill>
                          <a:latin typeface="+mj-lt"/>
                          <a:cs typeface="Arial" panose="020B0604020202020204" pitchFamily="34" charset="0"/>
                        </a:rPr>
                        <a:t>% Var vs 2019</a:t>
                      </a:r>
                    </a:p>
                  </a:txBody>
                  <a:tcPr marL="72000" marR="72000" marT="36000" marB="36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63931409"/>
                  </a:ext>
                </a:extLst>
              </a:tr>
              <a:tr h="288000">
                <a:tc>
                  <a:txBody>
                    <a:bodyPr/>
                    <a:lstStyle/>
                    <a:p>
                      <a:pPr algn="ctr" fontAlgn="b"/>
                      <a:r>
                        <a:rPr lang="en-GB" sz="1050" b="1" i="0" u="none" strike="noStrike" dirty="0">
                          <a:solidFill>
                            <a:srgbClr val="000000"/>
                          </a:solidFill>
                          <a:effectLst/>
                          <a:latin typeface="+mj-lt"/>
                        </a:rPr>
                        <a:t>Addis Ababa/ADD</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rgbClr val="00B050"/>
                          </a:solidFill>
                          <a:effectLst/>
                          <a:latin typeface="+mj-lt"/>
                        </a:rPr>
                        <a:t>+13%</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0445750"/>
                  </a:ext>
                </a:extLst>
              </a:tr>
              <a:tr h="288000">
                <a:tc>
                  <a:txBody>
                    <a:bodyPr/>
                    <a:lstStyle/>
                    <a:p>
                      <a:pPr algn="ctr" fontAlgn="b"/>
                      <a:r>
                        <a:rPr lang="en-GB" sz="1050" b="1" i="0" u="none" strike="noStrike" dirty="0">
                          <a:solidFill>
                            <a:srgbClr val="000000"/>
                          </a:solidFill>
                          <a:effectLst/>
                          <a:latin typeface="+mj-lt"/>
                        </a:rPr>
                        <a:t>Johannesburg/JNB</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rgbClr val="C00000"/>
                          </a:solidFill>
                          <a:effectLst/>
                          <a:latin typeface="+mj-lt"/>
                        </a:rPr>
                        <a:t>-30%</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5364396"/>
                  </a:ext>
                </a:extLst>
              </a:tr>
              <a:tr h="288000">
                <a:tc>
                  <a:txBody>
                    <a:bodyPr/>
                    <a:lstStyle/>
                    <a:p>
                      <a:pPr algn="ctr" fontAlgn="b"/>
                      <a:r>
                        <a:rPr lang="en-GB" sz="1050" b="1" i="0" u="none" strike="noStrike" dirty="0">
                          <a:solidFill>
                            <a:srgbClr val="000000"/>
                          </a:solidFill>
                          <a:effectLst/>
                          <a:latin typeface="+mj-lt"/>
                        </a:rPr>
                        <a:t>Nairobi/NBO</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chemeClr val="accent2"/>
                          </a:solidFill>
                          <a:effectLst/>
                          <a:latin typeface="+mj-lt"/>
                        </a:rPr>
                        <a:t>-15%</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1121415"/>
                  </a:ext>
                </a:extLst>
              </a:tr>
              <a:tr h="288000">
                <a:tc>
                  <a:txBody>
                    <a:bodyPr/>
                    <a:lstStyle/>
                    <a:p>
                      <a:pPr algn="ctr" fontAlgn="b"/>
                      <a:r>
                        <a:rPr lang="en-GB" sz="1050" b="1" i="0" u="none" strike="noStrike" dirty="0">
                          <a:solidFill>
                            <a:schemeClr val="tx1"/>
                          </a:solidFill>
                          <a:effectLst/>
                          <a:latin typeface="+mj-lt"/>
                        </a:rPr>
                        <a:t>Mauritius/MRU</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chemeClr val="accent3"/>
                          </a:solidFill>
                          <a:effectLst/>
                          <a:latin typeface="+mj-lt"/>
                        </a:rPr>
                        <a:t>-10%</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6930144"/>
                  </a:ext>
                </a:extLst>
              </a:tr>
              <a:tr h="288000">
                <a:tc>
                  <a:txBody>
                    <a:bodyPr/>
                    <a:lstStyle/>
                    <a:p>
                      <a:pPr algn="ctr" fontAlgn="b"/>
                      <a:r>
                        <a:rPr lang="en-GB" sz="1050" b="1" i="0" u="none" strike="noStrike" dirty="0">
                          <a:solidFill>
                            <a:srgbClr val="000000"/>
                          </a:solidFill>
                          <a:effectLst/>
                          <a:latin typeface="+mj-lt"/>
                        </a:rPr>
                        <a:t>Dakar/DKR</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rgbClr val="21AA21"/>
                          </a:solidFill>
                          <a:effectLst/>
                          <a:latin typeface="+mj-lt"/>
                        </a:rPr>
                        <a:t>+16%</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0522467"/>
                  </a:ext>
                </a:extLst>
              </a:tr>
              <a:tr h="288000">
                <a:tc>
                  <a:txBody>
                    <a:bodyPr/>
                    <a:lstStyle/>
                    <a:p>
                      <a:pPr algn="ctr" fontAlgn="b"/>
                      <a:r>
                        <a:rPr lang="en-GB" sz="1050" b="1" i="0" u="none" strike="noStrike" dirty="0">
                          <a:solidFill>
                            <a:srgbClr val="000000"/>
                          </a:solidFill>
                          <a:effectLst/>
                          <a:latin typeface="+mj-lt"/>
                        </a:rPr>
                        <a:t>Accra/ACC</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chemeClr val="accent3"/>
                          </a:solidFill>
                          <a:effectLst/>
                          <a:latin typeface="+mj-lt"/>
                        </a:rPr>
                        <a:t>-7%</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713466"/>
                  </a:ext>
                </a:extLst>
              </a:tr>
              <a:tr h="288000">
                <a:tc>
                  <a:txBody>
                    <a:bodyPr/>
                    <a:lstStyle/>
                    <a:p>
                      <a:pPr algn="ctr" fontAlgn="b"/>
                      <a:r>
                        <a:rPr lang="en-GB" sz="1050" b="1" i="0" u="none" strike="noStrike" dirty="0">
                          <a:solidFill>
                            <a:schemeClr val="tx2"/>
                          </a:solidFill>
                          <a:effectLst/>
                          <a:latin typeface="+mj-lt"/>
                        </a:rPr>
                        <a:t>Cape Town/CPT</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rgbClr val="00B050"/>
                          </a:solidFill>
                          <a:effectLst/>
                          <a:latin typeface="+mj-lt"/>
                        </a:rPr>
                        <a:t>+6%</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0241256"/>
                  </a:ext>
                </a:extLst>
              </a:tr>
              <a:tr h="288000">
                <a:tc>
                  <a:txBody>
                    <a:bodyPr/>
                    <a:lstStyle/>
                    <a:p>
                      <a:pPr algn="ctr" fontAlgn="b"/>
                      <a:r>
                        <a:rPr lang="en-GB" sz="1050" b="1" i="0" u="none" strike="noStrike" dirty="0">
                          <a:solidFill>
                            <a:srgbClr val="000000"/>
                          </a:solidFill>
                          <a:effectLst/>
                          <a:latin typeface="+mj-lt"/>
                        </a:rPr>
                        <a:t>Lagos/LOS</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chemeClr val="accent2"/>
                          </a:solidFill>
                          <a:effectLst/>
                          <a:latin typeface="+mj-lt"/>
                        </a:rPr>
                        <a:t>-16%</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5491793"/>
                  </a:ext>
                </a:extLst>
              </a:tr>
              <a:tr h="288000">
                <a:tc>
                  <a:txBody>
                    <a:bodyPr/>
                    <a:lstStyle/>
                    <a:p>
                      <a:pPr algn="ctr" fontAlgn="b"/>
                      <a:r>
                        <a:rPr lang="en-GB" sz="1050" b="1" i="0" u="none" strike="noStrike" dirty="0">
                          <a:solidFill>
                            <a:srgbClr val="000000"/>
                          </a:solidFill>
                          <a:effectLst/>
                          <a:latin typeface="+mj-lt"/>
                        </a:rPr>
                        <a:t>Abidjan/ABJ</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chemeClr val="accent2"/>
                          </a:solidFill>
                          <a:effectLst/>
                          <a:latin typeface="+mj-lt"/>
                        </a:rPr>
                        <a:t>-14%</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758294"/>
                  </a:ext>
                </a:extLst>
              </a:tr>
              <a:tr h="288000">
                <a:tc>
                  <a:txBody>
                    <a:bodyPr/>
                    <a:lstStyle/>
                    <a:p>
                      <a:pPr algn="ctr" fontAlgn="b"/>
                      <a:r>
                        <a:rPr lang="en-GB" sz="1050" b="1" i="0" u="none" strike="noStrike" dirty="0" err="1">
                          <a:solidFill>
                            <a:srgbClr val="000000"/>
                          </a:solidFill>
                          <a:effectLst/>
                          <a:latin typeface="+mj-lt"/>
                        </a:rPr>
                        <a:t>Entebee</a:t>
                      </a:r>
                      <a:r>
                        <a:rPr lang="en-GB" sz="1050" b="1" i="0" u="none" strike="noStrike" dirty="0">
                          <a:solidFill>
                            <a:srgbClr val="000000"/>
                          </a:solidFill>
                          <a:effectLst/>
                          <a:latin typeface="+mj-lt"/>
                        </a:rPr>
                        <a:t>/EBB</a:t>
                      </a:r>
                    </a:p>
                  </a:txBody>
                  <a:tcPr marL="72000" marR="72000" marT="36000" marB="36000" anchor="ctr">
                    <a:lnL w="12700" cap="flat" cmpd="sng" algn="ctr">
                      <a:no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b="1" i="0" u="none" strike="noStrike" dirty="0">
                          <a:solidFill>
                            <a:schemeClr val="accent3"/>
                          </a:solidFill>
                          <a:effectLst/>
                          <a:latin typeface="+mj-lt"/>
                        </a:rPr>
                        <a:t>-2%</a:t>
                      </a:r>
                    </a:p>
                  </a:txBody>
                  <a:tcPr marL="72000" marR="72000" marT="36000" marB="36000" anchor="ctr">
                    <a:lnL w="12700" cap="flat" cmpd="sng" algn="ctr">
                      <a:solidFill>
                        <a:schemeClr val="accent1">
                          <a:lumMod val="40000"/>
                          <a:lumOff val="6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8814162"/>
                  </a:ext>
                </a:extLst>
              </a:tr>
            </a:tbl>
          </a:graphicData>
        </a:graphic>
      </p:graphicFrame>
      <p:sp>
        <p:nvSpPr>
          <p:cNvPr id="13" name="Isosceles Triangle 12">
            <a:extLst>
              <a:ext uri="{FF2B5EF4-FFF2-40B4-BE49-F238E27FC236}">
                <a16:creationId xmlns:a16="http://schemas.microsoft.com/office/drawing/2014/main" id="{9E5DB6EE-634C-0056-5FCF-EC9A4133E4BA}"/>
              </a:ext>
            </a:extLst>
          </p:cNvPr>
          <p:cNvSpPr/>
          <p:nvPr/>
        </p:nvSpPr>
        <p:spPr>
          <a:xfrm>
            <a:off x="3659018" y="2705743"/>
            <a:ext cx="191030" cy="170297"/>
          </a:xfrm>
          <a:prstGeom prst="triangle">
            <a:avLst/>
          </a:prstGeom>
          <a:solidFill>
            <a:srgbClr val="21A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13">
            <a:extLst>
              <a:ext uri="{FF2B5EF4-FFF2-40B4-BE49-F238E27FC236}">
                <a16:creationId xmlns:a16="http://schemas.microsoft.com/office/drawing/2014/main" id="{3C1A3260-9B79-53B4-DABE-956FE2A2B520}"/>
              </a:ext>
            </a:extLst>
          </p:cNvPr>
          <p:cNvSpPr/>
          <p:nvPr/>
        </p:nvSpPr>
        <p:spPr>
          <a:xfrm rot="10800000">
            <a:off x="3659019" y="3842091"/>
            <a:ext cx="191030" cy="1702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1">
            <a:extLst>
              <a:ext uri="{FF2B5EF4-FFF2-40B4-BE49-F238E27FC236}">
                <a16:creationId xmlns:a16="http://schemas.microsoft.com/office/drawing/2014/main" id="{6F7CF001-EF18-CDD6-EBF3-1A56939DA100}"/>
              </a:ext>
            </a:extLst>
          </p:cNvPr>
          <p:cNvSpPr>
            <a:spLocks noGrp="1"/>
          </p:cNvSpPr>
          <p:nvPr>
            <p:ph type="body" sz="quarter" idx="12"/>
          </p:nvPr>
        </p:nvSpPr>
        <p:spPr>
          <a:xfrm>
            <a:off x="432330" y="535910"/>
            <a:ext cx="7838493" cy="235540"/>
          </a:xfrm>
        </p:spPr>
        <p:txBody>
          <a:bodyPr/>
          <a:lstStyle/>
          <a:p>
            <a:r>
              <a:rPr lang="en-US" sz="1000" b="0" i="1" dirty="0">
                <a:solidFill>
                  <a:schemeClr val="tx1"/>
                </a:solidFill>
              </a:rPr>
              <a:t>Scheduled Seat Capacity H1 2023 for International travel to Africa, vs 2019 levels</a:t>
            </a:r>
          </a:p>
        </p:txBody>
      </p:sp>
      <p:sp>
        <p:nvSpPr>
          <p:cNvPr id="22" name="Rectangle 21">
            <a:extLst>
              <a:ext uri="{FF2B5EF4-FFF2-40B4-BE49-F238E27FC236}">
                <a16:creationId xmlns:a16="http://schemas.microsoft.com/office/drawing/2014/main" id="{C75914AD-4435-D802-E4BD-A4D1E571AF76}"/>
              </a:ext>
            </a:extLst>
          </p:cNvPr>
          <p:cNvSpPr/>
          <p:nvPr/>
        </p:nvSpPr>
        <p:spPr>
          <a:xfrm>
            <a:off x="3679625" y="1622846"/>
            <a:ext cx="149817" cy="4571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8682FF13-981B-CE8F-C3C5-FE25332E7956}"/>
              </a:ext>
            </a:extLst>
          </p:cNvPr>
          <p:cNvSpPr/>
          <p:nvPr/>
        </p:nvSpPr>
        <p:spPr>
          <a:xfrm>
            <a:off x="3659018" y="3309816"/>
            <a:ext cx="191030" cy="170297"/>
          </a:xfrm>
          <a:prstGeom prst="triangle">
            <a:avLst/>
          </a:prstGeom>
          <a:solidFill>
            <a:srgbClr val="21A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Isosceles Triangle 25">
            <a:extLst>
              <a:ext uri="{FF2B5EF4-FFF2-40B4-BE49-F238E27FC236}">
                <a16:creationId xmlns:a16="http://schemas.microsoft.com/office/drawing/2014/main" id="{8834A0D3-86D2-1B3C-B0C9-5E88C4265DD2}"/>
              </a:ext>
            </a:extLst>
          </p:cNvPr>
          <p:cNvSpPr/>
          <p:nvPr/>
        </p:nvSpPr>
        <p:spPr>
          <a:xfrm rot="10800000">
            <a:off x="3659019" y="3555356"/>
            <a:ext cx="191030" cy="1702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Isosceles Triangle 26">
            <a:extLst>
              <a:ext uri="{FF2B5EF4-FFF2-40B4-BE49-F238E27FC236}">
                <a16:creationId xmlns:a16="http://schemas.microsoft.com/office/drawing/2014/main" id="{E65F8B83-9834-BD75-6A4A-FC46ABC284F4}"/>
              </a:ext>
            </a:extLst>
          </p:cNvPr>
          <p:cNvSpPr/>
          <p:nvPr/>
        </p:nvSpPr>
        <p:spPr>
          <a:xfrm>
            <a:off x="3659018" y="4140576"/>
            <a:ext cx="191030" cy="170297"/>
          </a:xfrm>
          <a:prstGeom prst="triangle">
            <a:avLst/>
          </a:prstGeom>
          <a:solidFill>
            <a:srgbClr val="21A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upo 354">
            <a:extLst>
              <a:ext uri="{FF2B5EF4-FFF2-40B4-BE49-F238E27FC236}">
                <a16:creationId xmlns:a16="http://schemas.microsoft.com/office/drawing/2014/main" id="{94EB5879-F800-21C9-6614-4F59BEB7F149}"/>
              </a:ext>
            </a:extLst>
          </p:cNvPr>
          <p:cNvGrpSpPr/>
          <p:nvPr/>
        </p:nvGrpSpPr>
        <p:grpSpPr>
          <a:xfrm>
            <a:off x="6906431" y="4456810"/>
            <a:ext cx="2066420" cy="304184"/>
            <a:chOff x="-108976" y="5742394"/>
            <a:chExt cx="2647327" cy="391154"/>
          </a:xfrm>
        </p:grpSpPr>
        <p:grpSp>
          <p:nvGrpSpPr>
            <p:cNvPr id="6" name="Group 65">
              <a:extLst>
                <a:ext uri="{FF2B5EF4-FFF2-40B4-BE49-F238E27FC236}">
                  <a16:creationId xmlns:a16="http://schemas.microsoft.com/office/drawing/2014/main" id="{F2F3D466-D045-539A-9116-BF16382CF3CC}"/>
                </a:ext>
              </a:extLst>
            </p:cNvPr>
            <p:cNvGrpSpPr/>
            <p:nvPr/>
          </p:nvGrpSpPr>
          <p:grpSpPr>
            <a:xfrm>
              <a:off x="-108976" y="5742394"/>
              <a:ext cx="2647327" cy="391154"/>
              <a:chOff x="216534" y="5749493"/>
              <a:chExt cx="2647327" cy="391154"/>
            </a:xfrm>
          </p:grpSpPr>
          <p:sp>
            <p:nvSpPr>
              <p:cNvPr id="8" name="Rectangle: Rounded Corners 108">
                <a:extLst>
                  <a:ext uri="{FF2B5EF4-FFF2-40B4-BE49-F238E27FC236}">
                    <a16:creationId xmlns:a16="http://schemas.microsoft.com/office/drawing/2014/main" id="{EC650CFC-2539-4A8F-1171-6491F1A3549C}"/>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9" name="TextBox 500">
                <a:extLst>
                  <a:ext uri="{FF2B5EF4-FFF2-40B4-BE49-F238E27FC236}">
                    <a16:creationId xmlns:a16="http://schemas.microsoft.com/office/drawing/2014/main" id="{CD0089FE-7982-6435-7360-F882928672F3}"/>
                  </a:ext>
                </a:extLst>
              </p:cNvPr>
              <p:cNvSpPr txBox="1"/>
              <p:nvPr/>
            </p:nvSpPr>
            <p:spPr>
              <a:xfrm>
                <a:off x="543087" y="5821784"/>
                <a:ext cx="2320774" cy="252306"/>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Seat Capacity Data.</a:t>
                </a:r>
              </a:p>
            </p:txBody>
          </p:sp>
        </p:grpSp>
        <p:pic>
          <p:nvPicPr>
            <p:cNvPr id="7" name="Imagen 356">
              <a:extLst>
                <a:ext uri="{FF2B5EF4-FFF2-40B4-BE49-F238E27FC236}">
                  <a16:creationId xmlns:a16="http://schemas.microsoft.com/office/drawing/2014/main" id="{96832DD5-6F93-FB80-7FEB-D69409CA970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7158" y="5857505"/>
              <a:ext cx="166222" cy="166667"/>
            </a:xfrm>
            <a:prstGeom prst="rect">
              <a:avLst/>
            </a:prstGeom>
          </p:spPr>
        </p:pic>
      </p:grpSp>
      <p:sp>
        <p:nvSpPr>
          <p:cNvPr id="19" name="Rectangle 18">
            <a:extLst>
              <a:ext uri="{FF2B5EF4-FFF2-40B4-BE49-F238E27FC236}">
                <a16:creationId xmlns:a16="http://schemas.microsoft.com/office/drawing/2014/main" id="{81F5132F-1AE0-8348-F1E8-6A50ACFB8A6C}"/>
              </a:ext>
            </a:extLst>
          </p:cNvPr>
          <p:cNvSpPr/>
          <p:nvPr/>
        </p:nvSpPr>
        <p:spPr>
          <a:xfrm>
            <a:off x="3679625" y="1930987"/>
            <a:ext cx="149817" cy="4571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C48BF2C-4A12-6502-71A2-E396B1360BDC}"/>
              </a:ext>
            </a:extLst>
          </p:cNvPr>
          <p:cNvSpPr/>
          <p:nvPr/>
        </p:nvSpPr>
        <p:spPr>
          <a:xfrm>
            <a:off x="3679625" y="2191862"/>
            <a:ext cx="149817" cy="4571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05BA2EE-7C9D-15E2-7502-EF4A523D2F4E}"/>
              </a:ext>
            </a:extLst>
          </p:cNvPr>
          <p:cNvSpPr/>
          <p:nvPr/>
        </p:nvSpPr>
        <p:spPr>
          <a:xfrm>
            <a:off x="3679625" y="2483369"/>
            <a:ext cx="149817" cy="4571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4EAF1A1-3427-F95F-4449-FED38E370E2D}"/>
              </a:ext>
            </a:extLst>
          </p:cNvPr>
          <p:cNvSpPr/>
          <p:nvPr/>
        </p:nvSpPr>
        <p:spPr>
          <a:xfrm>
            <a:off x="3679625" y="3081444"/>
            <a:ext cx="149817" cy="4571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80D1291-26F5-9EC5-0DED-3AD723D053CA}"/>
              </a:ext>
            </a:extLst>
          </p:cNvPr>
          <p:cNvSpPr/>
          <p:nvPr/>
        </p:nvSpPr>
        <p:spPr>
          <a:xfrm>
            <a:off x="678656" y="1002924"/>
            <a:ext cx="5286375" cy="199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6BAEB25-1C54-EE28-BA53-5B94E08E80C8}"/>
              </a:ext>
            </a:extLst>
          </p:cNvPr>
          <p:cNvSpPr txBox="1"/>
          <p:nvPr/>
        </p:nvSpPr>
        <p:spPr>
          <a:xfrm>
            <a:off x="654288" y="957011"/>
            <a:ext cx="3195760" cy="253916"/>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accent1"/>
                </a:solidFill>
                <a:effectLst/>
                <a:uLnTx/>
                <a:uFillTx/>
                <a:latin typeface="Arial"/>
                <a:ea typeface="+mn-ea"/>
                <a:cs typeface="Arial" panose="020B0604020202020204" pitchFamily="34" charset="0"/>
              </a:rPr>
              <a:t>TOP AIRPORTS BY SEAT CAPACITY VOLUME</a:t>
            </a:r>
          </a:p>
        </p:txBody>
      </p:sp>
    </p:spTree>
    <p:extLst>
      <p:ext uri="{BB962C8B-B14F-4D97-AF65-F5344CB8AC3E}">
        <p14:creationId xmlns:p14="http://schemas.microsoft.com/office/powerpoint/2010/main" val="1974458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a:xfrm>
            <a:off x="432329" y="257053"/>
            <a:ext cx="7754409" cy="277408"/>
          </a:xfrm>
        </p:spPr>
        <p:txBody>
          <a:bodyPr>
            <a:noAutofit/>
          </a:bodyPr>
          <a:lstStyle/>
          <a:p>
            <a:r>
              <a:rPr lang="en-US" dirty="0">
                <a:latin typeface="+mn-lt"/>
              </a:rPr>
              <a:t>WEST AND EAST AFRICA DOMESTIC MARKETS ARE RECOVERING FASTER</a:t>
            </a:r>
          </a:p>
        </p:txBody>
      </p:sp>
      <p:sp>
        <p:nvSpPr>
          <p:cNvPr id="10" name="Text Placeholder 1">
            <a:extLst>
              <a:ext uri="{FF2B5EF4-FFF2-40B4-BE49-F238E27FC236}">
                <a16:creationId xmlns:a16="http://schemas.microsoft.com/office/drawing/2014/main" id="{016DC861-DE7A-DBED-BE4A-18DA7356EBDA}"/>
              </a:ext>
            </a:extLst>
          </p:cNvPr>
          <p:cNvSpPr txBox="1">
            <a:spLocks/>
          </p:cNvSpPr>
          <p:nvPr/>
        </p:nvSpPr>
        <p:spPr>
          <a:xfrm>
            <a:off x="432329" y="527687"/>
            <a:ext cx="7838493" cy="235540"/>
          </a:xfrm>
          <a:prstGeom prst="rect">
            <a:avLst/>
          </a:prstGeom>
        </p:spPr>
        <p:txBody>
          <a:bodyPr vert="horz" lIns="91440" tIns="45720" rIns="91440" bIns="45720" rtlCol="0">
            <a:noAutofit/>
          </a:bodyPr>
          <a:lstStyle>
            <a:lvl1pPr marL="0" indent="0" algn="l" defTabSz="514337" rtl="0" eaLnBrk="1" latinLnBrk="0" hangingPunct="1">
              <a:lnSpc>
                <a:spcPct val="90000"/>
              </a:lnSpc>
              <a:spcBef>
                <a:spcPts val="563"/>
              </a:spcBef>
              <a:buFont typeface="Arial" panose="020B0604020202020204" pitchFamily="34" charset="0"/>
              <a:buNone/>
              <a:defRPr sz="1500" b="1" i="0" kern="1200">
                <a:solidFill>
                  <a:schemeClr val="accent2"/>
                </a:solidFill>
                <a:latin typeface="Arial" panose="020B0604020202020204" pitchFamily="34" charset="0"/>
                <a:ea typeface="+mn-ea"/>
                <a:cs typeface="Arial" panose="020B0604020202020204" pitchFamily="34" charset="0"/>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1000" b="0" i="1" dirty="0">
                <a:solidFill>
                  <a:schemeClr val="tx1"/>
                </a:solidFill>
              </a:rPr>
              <a:t>Scheduled Seat Capacity H1 2023 for Domestic Africa travel, % of 2019 levels</a:t>
            </a:r>
          </a:p>
        </p:txBody>
      </p:sp>
      <p:grpSp>
        <p:nvGrpSpPr>
          <p:cNvPr id="4" name="Grupo 354">
            <a:extLst>
              <a:ext uri="{FF2B5EF4-FFF2-40B4-BE49-F238E27FC236}">
                <a16:creationId xmlns:a16="http://schemas.microsoft.com/office/drawing/2014/main" id="{9D266BE7-F172-779C-3F9E-E5C89883BDC2}"/>
              </a:ext>
            </a:extLst>
          </p:cNvPr>
          <p:cNvGrpSpPr/>
          <p:nvPr/>
        </p:nvGrpSpPr>
        <p:grpSpPr>
          <a:xfrm>
            <a:off x="6906431" y="4456810"/>
            <a:ext cx="2066420" cy="304184"/>
            <a:chOff x="-108976" y="5742394"/>
            <a:chExt cx="2647327" cy="391154"/>
          </a:xfrm>
        </p:grpSpPr>
        <p:grpSp>
          <p:nvGrpSpPr>
            <p:cNvPr id="6" name="Group 65">
              <a:extLst>
                <a:ext uri="{FF2B5EF4-FFF2-40B4-BE49-F238E27FC236}">
                  <a16:creationId xmlns:a16="http://schemas.microsoft.com/office/drawing/2014/main" id="{6403D7B1-6942-AC4D-587B-1A5AA273B593}"/>
                </a:ext>
              </a:extLst>
            </p:cNvPr>
            <p:cNvGrpSpPr/>
            <p:nvPr/>
          </p:nvGrpSpPr>
          <p:grpSpPr>
            <a:xfrm>
              <a:off x="-108976" y="5742394"/>
              <a:ext cx="2647327" cy="391154"/>
              <a:chOff x="216534" y="5749493"/>
              <a:chExt cx="2647327" cy="391154"/>
            </a:xfrm>
          </p:grpSpPr>
          <p:sp>
            <p:nvSpPr>
              <p:cNvPr id="8" name="Rectangle: Rounded Corners 108">
                <a:extLst>
                  <a:ext uri="{FF2B5EF4-FFF2-40B4-BE49-F238E27FC236}">
                    <a16:creationId xmlns:a16="http://schemas.microsoft.com/office/drawing/2014/main" id="{6675A93F-0357-E38A-1912-8F428D691C49}"/>
                  </a:ext>
                </a:extLst>
              </p:cNvPr>
              <p:cNvSpPr/>
              <p:nvPr/>
            </p:nvSpPr>
            <p:spPr>
              <a:xfrm>
                <a:off x="216534" y="5749493"/>
                <a:ext cx="2647327"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rtl="0"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9" name="TextBox 500">
                <a:extLst>
                  <a:ext uri="{FF2B5EF4-FFF2-40B4-BE49-F238E27FC236}">
                    <a16:creationId xmlns:a16="http://schemas.microsoft.com/office/drawing/2014/main" id="{9550C1CB-F93C-C161-BDE5-823DF318FD98}"/>
                  </a:ext>
                </a:extLst>
              </p:cNvPr>
              <p:cNvSpPr txBox="1"/>
              <p:nvPr/>
            </p:nvSpPr>
            <p:spPr>
              <a:xfrm>
                <a:off x="543087" y="5821784"/>
                <a:ext cx="2320774" cy="252306"/>
              </a:xfrm>
              <a:prstGeom prst="rect">
                <a:avLst/>
              </a:prstGeom>
              <a:noFill/>
            </p:spPr>
            <p:txBody>
              <a:bodyPr wrap="square" rtlCol="0">
                <a:spAutoFit/>
              </a:bodyPr>
              <a:lstStyle/>
              <a:p>
                <a:pPr marL="0" marR="0" lvl="0" indent="0" algn="l" defTabSz="514313"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latin typeface="Arial"/>
                    <a:ea typeface="+mn-ea"/>
                    <a:cs typeface="Arial" pitchFamily="34"/>
                  </a:rPr>
                  <a:t>Source: ForwardKeys Seat Capacity Data.</a:t>
                </a:r>
              </a:p>
            </p:txBody>
          </p:sp>
        </p:grpSp>
        <p:pic>
          <p:nvPicPr>
            <p:cNvPr id="7" name="Imagen 356">
              <a:extLst>
                <a:ext uri="{FF2B5EF4-FFF2-40B4-BE49-F238E27FC236}">
                  <a16:creationId xmlns:a16="http://schemas.microsoft.com/office/drawing/2014/main" id="{7303F78D-4DC3-E6EF-967B-F36F8F98BD1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7158" y="5857505"/>
              <a:ext cx="166222" cy="166667"/>
            </a:xfrm>
            <a:prstGeom prst="rect">
              <a:avLst/>
            </a:prstGeom>
          </p:spPr>
        </p:pic>
      </p:grpSp>
      <p:grpSp>
        <p:nvGrpSpPr>
          <p:cNvPr id="12" name="Graphic 10">
            <a:extLst>
              <a:ext uri="{FF2B5EF4-FFF2-40B4-BE49-F238E27FC236}">
                <a16:creationId xmlns:a16="http://schemas.microsoft.com/office/drawing/2014/main" id="{C42E911C-F592-2A85-8C2F-F208C31F4C19}"/>
              </a:ext>
            </a:extLst>
          </p:cNvPr>
          <p:cNvGrpSpPr/>
          <p:nvPr/>
        </p:nvGrpSpPr>
        <p:grpSpPr>
          <a:xfrm>
            <a:off x="2704436" y="1030458"/>
            <a:ext cx="3294277" cy="3515869"/>
            <a:chOff x="2572409" y="1075601"/>
            <a:chExt cx="3294277" cy="3515869"/>
          </a:xfrm>
          <a:solidFill>
            <a:srgbClr val="CCCCCC"/>
          </a:solidFill>
        </p:grpSpPr>
        <p:sp>
          <p:nvSpPr>
            <p:cNvPr id="13" name="Freeform: Shape 12">
              <a:extLst>
                <a:ext uri="{FF2B5EF4-FFF2-40B4-BE49-F238E27FC236}">
                  <a16:creationId xmlns:a16="http://schemas.microsoft.com/office/drawing/2014/main" id="{89001A0F-F22D-4792-D236-E2FA0703DB2A}"/>
                </a:ext>
              </a:extLst>
            </p:cNvPr>
            <p:cNvSpPr/>
            <p:nvPr/>
          </p:nvSpPr>
          <p:spPr>
            <a:xfrm>
              <a:off x="4545837" y="1338612"/>
              <a:ext cx="529461" cy="480466"/>
            </a:xfrm>
            <a:custGeom>
              <a:avLst/>
              <a:gdLst>
                <a:gd name="connsiteX0" fmla="*/ 40301 w 529461"/>
                <a:gd name="connsiteY0" fmla="*/ 479597 h 480466"/>
                <a:gd name="connsiteX1" fmla="*/ 422820 w 529461"/>
                <a:gd name="connsiteY1" fmla="*/ 468296 h 480466"/>
                <a:gd name="connsiteX2" fmla="*/ 435281 w 529461"/>
                <a:gd name="connsiteY2" fmla="*/ 480467 h 480466"/>
                <a:gd name="connsiteX3" fmla="*/ 460492 w 529461"/>
                <a:gd name="connsiteY3" fmla="*/ 477279 h 480466"/>
                <a:gd name="connsiteX4" fmla="*/ 463100 w 529461"/>
                <a:gd name="connsiteY4" fmla="*/ 455835 h 480466"/>
                <a:gd name="connsiteX5" fmla="*/ 491210 w 529461"/>
                <a:gd name="connsiteY5" fmla="*/ 448011 h 480466"/>
                <a:gd name="connsiteX6" fmla="*/ 497005 w 529461"/>
                <a:gd name="connsiteY6" fmla="*/ 421640 h 480466"/>
                <a:gd name="connsiteX7" fmla="*/ 509176 w 529461"/>
                <a:gd name="connsiteY7" fmla="*/ 425697 h 480466"/>
                <a:gd name="connsiteX8" fmla="*/ 524535 w 529461"/>
                <a:gd name="connsiteY8" fmla="*/ 409469 h 480466"/>
                <a:gd name="connsiteX9" fmla="*/ 516131 w 529461"/>
                <a:gd name="connsiteY9" fmla="*/ 368029 h 480466"/>
                <a:gd name="connsiteX10" fmla="*/ 529462 w 529461"/>
                <a:gd name="connsiteY10" fmla="*/ 368609 h 480466"/>
                <a:gd name="connsiteX11" fmla="*/ 497005 w 529461"/>
                <a:gd name="connsiteY11" fmla="*/ 339630 h 480466"/>
                <a:gd name="connsiteX12" fmla="*/ 407751 w 529461"/>
                <a:gd name="connsiteY12" fmla="*/ 192129 h 480466"/>
                <a:gd name="connsiteX13" fmla="*/ 407461 w 529461"/>
                <a:gd name="connsiteY13" fmla="*/ 174162 h 480466"/>
                <a:gd name="connsiteX14" fmla="*/ 361385 w 529461"/>
                <a:gd name="connsiteY14" fmla="*/ 121131 h 480466"/>
                <a:gd name="connsiteX15" fmla="*/ 360516 w 529461"/>
                <a:gd name="connsiteY15" fmla="*/ 107511 h 480466"/>
                <a:gd name="connsiteX16" fmla="*/ 346896 w 529461"/>
                <a:gd name="connsiteY16" fmla="*/ 97658 h 480466"/>
                <a:gd name="connsiteX17" fmla="*/ 350373 w 529461"/>
                <a:gd name="connsiteY17" fmla="*/ 75924 h 480466"/>
                <a:gd name="connsiteX18" fmla="*/ 390364 w 529461"/>
                <a:gd name="connsiteY18" fmla="*/ 129535 h 480466"/>
                <a:gd name="connsiteX19" fmla="*/ 393262 w 529461"/>
                <a:gd name="connsiteY19" fmla="*/ 141126 h 480466"/>
                <a:gd name="connsiteX20" fmla="*/ 432383 w 529461"/>
                <a:gd name="connsiteY20" fmla="*/ 178799 h 480466"/>
                <a:gd name="connsiteX21" fmla="*/ 446872 w 529461"/>
                <a:gd name="connsiteY21" fmla="*/ 167207 h 480466"/>
                <a:gd name="connsiteX22" fmla="*/ 457305 w 529461"/>
                <a:gd name="connsiteY22" fmla="*/ 97658 h 480466"/>
                <a:gd name="connsiteX23" fmla="*/ 410359 w 529461"/>
                <a:gd name="connsiteY23" fmla="*/ 2029 h 480466"/>
                <a:gd name="connsiteX24" fmla="*/ 315309 w 529461"/>
                <a:gd name="connsiteY24" fmla="*/ 0 h 480466"/>
                <a:gd name="connsiteX25" fmla="*/ 276478 w 529461"/>
                <a:gd name="connsiteY25" fmla="*/ 2898 h 480466"/>
                <a:gd name="connsiteX26" fmla="*/ 253005 w 529461"/>
                <a:gd name="connsiteY26" fmla="*/ 3188 h 480466"/>
                <a:gd name="connsiteX27" fmla="*/ 190701 w 529461"/>
                <a:gd name="connsiteY27" fmla="*/ 40280 h 480466"/>
                <a:gd name="connsiteX28" fmla="*/ 87247 w 529461"/>
                <a:gd name="connsiteY28" fmla="*/ 17097 h 480466"/>
                <a:gd name="connsiteX29" fmla="*/ 42330 w 529461"/>
                <a:gd name="connsiteY29" fmla="*/ 11012 h 480466"/>
                <a:gd name="connsiteX30" fmla="*/ 10453 w 529461"/>
                <a:gd name="connsiteY30" fmla="*/ 6665 h 480466"/>
                <a:gd name="connsiteX31" fmla="*/ 4657 w 529461"/>
                <a:gd name="connsiteY31" fmla="*/ 30717 h 480466"/>
                <a:gd name="connsiteX32" fmla="*/ 8714 w 529461"/>
                <a:gd name="connsiteY32" fmla="*/ 68390 h 480466"/>
                <a:gd name="connsiteX33" fmla="*/ 20016 w 529461"/>
                <a:gd name="connsiteY33" fmla="*/ 133012 h 480466"/>
                <a:gd name="connsiteX34" fmla="*/ 40301 w 529461"/>
                <a:gd name="connsiteY34" fmla="*/ 479597 h 480466"/>
                <a:gd name="connsiteX35" fmla="*/ 40301 w 529461"/>
                <a:gd name="connsiteY35" fmla="*/ 479597 h 48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29461" h="480466">
                  <a:moveTo>
                    <a:pt x="40301" y="479597"/>
                  </a:moveTo>
                  <a:lnTo>
                    <a:pt x="422820" y="468296"/>
                  </a:lnTo>
                  <a:lnTo>
                    <a:pt x="435281" y="480467"/>
                  </a:lnTo>
                  <a:lnTo>
                    <a:pt x="460492" y="477279"/>
                  </a:lnTo>
                  <a:lnTo>
                    <a:pt x="463100" y="455835"/>
                  </a:lnTo>
                  <a:lnTo>
                    <a:pt x="491210" y="448011"/>
                  </a:lnTo>
                  <a:lnTo>
                    <a:pt x="497005" y="421640"/>
                  </a:lnTo>
                  <a:lnTo>
                    <a:pt x="509176" y="425697"/>
                  </a:lnTo>
                  <a:lnTo>
                    <a:pt x="524535" y="409469"/>
                  </a:lnTo>
                  <a:lnTo>
                    <a:pt x="516131" y="368029"/>
                  </a:lnTo>
                  <a:lnTo>
                    <a:pt x="529462" y="368609"/>
                  </a:lnTo>
                  <a:lnTo>
                    <a:pt x="497005" y="339630"/>
                  </a:lnTo>
                  <a:lnTo>
                    <a:pt x="407751" y="192129"/>
                  </a:lnTo>
                  <a:lnTo>
                    <a:pt x="407461" y="174162"/>
                  </a:lnTo>
                  <a:cubicBezTo>
                    <a:pt x="386307" y="160252"/>
                    <a:pt x="370658" y="142865"/>
                    <a:pt x="361385" y="121131"/>
                  </a:cubicBezTo>
                  <a:lnTo>
                    <a:pt x="360516" y="107511"/>
                  </a:lnTo>
                  <a:lnTo>
                    <a:pt x="346896" y="97658"/>
                  </a:lnTo>
                  <a:lnTo>
                    <a:pt x="350373" y="75924"/>
                  </a:lnTo>
                  <a:lnTo>
                    <a:pt x="390364" y="129535"/>
                  </a:lnTo>
                  <a:cubicBezTo>
                    <a:pt x="393841" y="133592"/>
                    <a:pt x="389784" y="136490"/>
                    <a:pt x="393262" y="141126"/>
                  </a:cubicBezTo>
                  <a:cubicBezTo>
                    <a:pt x="403694" y="155616"/>
                    <a:pt x="421661" y="170105"/>
                    <a:pt x="432383" y="178799"/>
                  </a:cubicBezTo>
                  <a:cubicBezTo>
                    <a:pt x="437889" y="177060"/>
                    <a:pt x="444264" y="178219"/>
                    <a:pt x="446872" y="167207"/>
                  </a:cubicBezTo>
                  <a:lnTo>
                    <a:pt x="457305" y="97658"/>
                  </a:lnTo>
                  <a:lnTo>
                    <a:pt x="410359" y="2029"/>
                  </a:lnTo>
                  <a:cubicBezTo>
                    <a:pt x="378772" y="24342"/>
                    <a:pt x="346896" y="33036"/>
                    <a:pt x="315309" y="0"/>
                  </a:cubicBezTo>
                  <a:lnTo>
                    <a:pt x="276478" y="2898"/>
                  </a:lnTo>
                  <a:cubicBezTo>
                    <a:pt x="267494" y="6665"/>
                    <a:pt x="258221" y="12461"/>
                    <a:pt x="253005" y="3188"/>
                  </a:cubicBezTo>
                  <a:lnTo>
                    <a:pt x="190701" y="40280"/>
                  </a:lnTo>
                  <a:lnTo>
                    <a:pt x="87247" y="17097"/>
                  </a:lnTo>
                  <a:cubicBezTo>
                    <a:pt x="71598" y="13910"/>
                    <a:pt x="55080" y="8694"/>
                    <a:pt x="42330" y="11012"/>
                  </a:cubicBezTo>
                  <a:cubicBezTo>
                    <a:pt x="29289" y="19126"/>
                    <a:pt x="19726" y="12751"/>
                    <a:pt x="10453" y="6665"/>
                  </a:cubicBezTo>
                  <a:cubicBezTo>
                    <a:pt x="5237" y="15938"/>
                    <a:pt x="-559" y="25211"/>
                    <a:pt x="4657" y="30717"/>
                  </a:cubicBezTo>
                  <a:lnTo>
                    <a:pt x="8714" y="68390"/>
                  </a:lnTo>
                  <a:cubicBezTo>
                    <a:pt x="-559" y="83169"/>
                    <a:pt x="-8963" y="98238"/>
                    <a:pt x="20016" y="133012"/>
                  </a:cubicBezTo>
                  <a:lnTo>
                    <a:pt x="40301" y="479597"/>
                  </a:lnTo>
                  <a:lnTo>
                    <a:pt x="40301" y="479597"/>
                  </a:lnTo>
                  <a:close/>
                </a:path>
              </a:pathLst>
            </a:custGeom>
            <a:solidFill>
              <a:srgbClr val="CCCCCC"/>
            </a:solidFill>
            <a:ln w="2897" cap="rnd">
              <a:solidFill>
                <a:schemeClr val="bg1"/>
              </a:solidFill>
              <a:prstDash val="solid"/>
              <a:miter/>
            </a:ln>
          </p:spPr>
          <p:txBody>
            <a:bodyPr rtlCol="0" anchor="ctr"/>
            <a:lstStyle/>
            <a:p>
              <a:endParaRPr lang="en-US"/>
            </a:p>
          </p:txBody>
        </p:sp>
        <p:grpSp>
          <p:nvGrpSpPr>
            <p:cNvPr id="14" name="Graphic 10">
              <a:extLst>
                <a:ext uri="{FF2B5EF4-FFF2-40B4-BE49-F238E27FC236}">
                  <a16:creationId xmlns:a16="http://schemas.microsoft.com/office/drawing/2014/main" id="{F5304F87-5677-D10E-E648-098DED24562E}"/>
                </a:ext>
              </a:extLst>
            </p:cNvPr>
            <p:cNvGrpSpPr/>
            <p:nvPr/>
          </p:nvGrpSpPr>
          <p:grpSpPr>
            <a:xfrm>
              <a:off x="3699553" y="2789555"/>
              <a:ext cx="233858" cy="102294"/>
              <a:chOff x="3699553" y="2789555"/>
              <a:chExt cx="233858" cy="102294"/>
            </a:xfrm>
            <a:solidFill>
              <a:srgbClr val="CCCCCC"/>
            </a:solidFill>
          </p:grpSpPr>
          <p:sp>
            <p:nvSpPr>
              <p:cNvPr id="16" name="Freeform: Shape 15">
                <a:extLst>
                  <a:ext uri="{FF2B5EF4-FFF2-40B4-BE49-F238E27FC236}">
                    <a16:creationId xmlns:a16="http://schemas.microsoft.com/office/drawing/2014/main" id="{D7376108-6D8D-0C78-51CD-6913EBD3FB2C}"/>
                  </a:ext>
                </a:extLst>
              </p:cNvPr>
              <p:cNvSpPr/>
              <p:nvPr/>
            </p:nvSpPr>
            <p:spPr>
              <a:xfrm>
                <a:off x="3839230" y="2789555"/>
                <a:ext cx="94180" cy="56508"/>
              </a:xfrm>
              <a:custGeom>
                <a:avLst/>
                <a:gdLst>
                  <a:gd name="connsiteX0" fmla="*/ 94069 w 94180"/>
                  <a:gd name="connsiteY0" fmla="*/ 52648 h 56508"/>
                  <a:gd name="connsiteX1" fmla="*/ 15537 w 94180"/>
                  <a:gd name="connsiteY1" fmla="*/ 56415 h 56508"/>
                  <a:gd name="connsiteX2" fmla="*/ -112 w 94180"/>
                  <a:gd name="connsiteY2" fmla="*/ 45983 h 56508"/>
                  <a:gd name="connsiteX3" fmla="*/ 23361 w 94180"/>
                  <a:gd name="connsiteY3" fmla="*/ 776 h 56508"/>
                  <a:gd name="connsiteX4" fmla="*/ 93490 w 94180"/>
                  <a:gd name="connsiteY4" fmla="*/ -93 h 56508"/>
                  <a:gd name="connsiteX5" fmla="*/ 94069 w 94180"/>
                  <a:gd name="connsiteY5" fmla="*/ 52648 h 56508"/>
                  <a:gd name="connsiteX6" fmla="*/ 94069 w 94180"/>
                  <a:gd name="connsiteY6" fmla="*/ 52648 h 5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180" h="56508">
                    <a:moveTo>
                      <a:pt x="94069" y="52648"/>
                    </a:moveTo>
                    <a:lnTo>
                      <a:pt x="15537" y="56415"/>
                    </a:lnTo>
                    <a:lnTo>
                      <a:pt x="-112" y="45983"/>
                    </a:lnTo>
                    <a:lnTo>
                      <a:pt x="23361" y="776"/>
                    </a:lnTo>
                    <a:lnTo>
                      <a:pt x="93490" y="-93"/>
                    </a:lnTo>
                    <a:lnTo>
                      <a:pt x="94069" y="52648"/>
                    </a:lnTo>
                    <a:lnTo>
                      <a:pt x="94069" y="52648"/>
                    </a:lnTo>
                    <a:close/>
                  </a:path>
                </a:pathLst>
              </a:custGeom>
              <a:solidFill>
                <a:srgbClr val="CCCCCC"/>
              </a:solidFill>
              <a:ln w="2897" cap="rnd">
                <a:solidFill>
                  <a:schemeClr val="bg1"/>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4F7EA49-7E09-73A5-0825-532BE7A67F12}"/>
                  </a:ext>
                </a:extLst>
              </p:cNvPr>
              <p:cNvSpPr/>
              <p:nvPr/>
            </p:nvSpPr>
            <p:spPr>
              <a:xfrm>
                <a:off x="3699553" y="2875042"/>
                <a:ext cx="16807" cy="16807"/>
              </a:xfrm>
              <a:custGeom>
                <a:avLst/>
                <a:gdLst>
                  <a:gd name="connsiteX0" fmla="*/ 16696 w 16807"/>
                  <a:gd name="connsiteY0" fmla="*/ 8311 h 16807"/>
                  <a:gd name="connsiteX1" fmla="*/ 8292 w 16807"/>
                  <a:gd name="connsiteY1" fmla="*/ 16715 h 16807"/>
                  <a:gd name="connsiteX2" fmla="*/ -112 w 16807"/>
                  <a:gd name="connsiteY2" fmla="*/ 8311 h 16807"/>
                  <a:gd name="connsiteX3" fmla="*/ 8292 w 16807"/>
                  <a:gd name="connsiteY3" fmla="*/ -93 h 16807"/>
                  <a:gd name="connsiteX4" fmla="*/ 16696 w 16807"/>
                  <a:gd name="connsiteY4" fmla="*/ 8311 h 1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7" h="16807">
                    <a:moveTo>
                      <a:pt x="16696" y="8311"/>
                    </a:moveTo>
                    <a:cubicBezTo>
                      <a:pt x="16696" y="12947"/>
                      <a:pt x="12929" y="16715"/>
                      <a:pt x="8292" y="16715"/>
                    </a:cubicBezTo>
                    <a:cubicBezTo>
                      <a:pt x="3656" y="16715"/>
                      <a:pt x="-112" y="12947"/>
                      <a:pt x="-112" y="8311"/>
                    </a:cubicBezTo>
                    <a:cubicBezTo>
                      <a:pt x="-112" y="3674"/>
                      <a:pt x="3656" y="-93"/>
                      <a:pt x="8292" y="-93"/>
                    </a:cubicBezTo>
                    <a:cubicBezTo>
                      <a:pt x="12929" y="-93"/>
                      <a:pt x="16696" y="3674"/>
                      <a:pt x="16696" y="8311"/>
                    </a:cubicBezTo>
                    <a:close/>
                  </a:path>
                </a:pathLst>
              </a:custGeom>
              <a:solidFill>
                <a:srgbClr val="CCCCCC"/>
              </a:solidFill>
              <a:ln w="2897" cap="rnd">
                <a:solidFill>
                  <a:schemeClr val="bg1"/>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AD51444-1B51-8F6F-1B21-671B2D3F0A56}"/>
                  </a:ext>
                </a:extLst>
              </p:cNvPr>
              <p:cNvSpPr/>
              <p:nvPr/>
            </p:nvSpPr>
            <p:spPr>
              <a:xfrm>
                <a:off x="3736066" y="2808971"/>
                <a:ext cx="13330" cy="13330"/>
              </a:xfrm>
              <a:custGeom>
                <a:avLst/>
                <a:gdLst>
                  <a:gd name="connsiteX0" fmla="*/ 13219 w 13330"/>
                  <a:gd name="connsiteY0" fmla="*/ 6572 h 13330"/>
                  <a:gd name="connsiteX1" fmla="*/ 6554 w 13330"/>
                  <a:gd name="connsiteY1" fmla="*/ 13237 h 13330"/>
                  <a:gd name="connsiteX2" fmla="*/ -112 w 13330"/>
                  <a:gd name="connsiteY2" fmla="*/ 6572 h 13330"/>
                  <a:gd name="connsiteX3" fmla="*/ 6554 w 13330"/>
                  <a:gd name="connsiteY3" fmla="*/ -93 h 13330"/>
                  <a:gd name="connsiteX4" fmla="*/ 13219 w 13330"/>
                  <a:gd name="connsiteY4" fmla="*/ 6572 h 13330"/>
                  <a:gd name="connsiteX5" fmla="*/ 13219 w 13330"/>
                  <a:gd name="connsiteY5" fmla="*/ 6572 h 1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0" h="13330">
                    <a:moveTo>
                      <a:pt x="13219" y="6572"/>
                    </a:moveTo>
                    <a:cubicBezTo>
                      <a:pt x="13219" y="10339"/>
                      <a:pt x="10321" y="13237"/>
                      <a:pt x="6554" y="13237"/>
                    </a:cubicBezTo>
                    <a:cubicBezTo>
                      <a:pt x="2786" y="13237"/>
                      <a:pt x="-112" y="10339"/>
                      <a:pt x="-112" y="6572"/>
                    </a:cubicBezTo>
                    <a:cubicBezTo>
                      <a:pt x="-112" y="2805"/>
                      <a:pt x="2786" y="-93"/>
                      <a:pt x="6554" y="-93"/>
                    </a:cubicBezTo>
                    <a:cubicBezTo>
                      <a:pt x="10031" y="-93"/>
                      <a:pt x="13219" y="2805"/>
                      <a:pt x="13219" y="6572"/>
                    </a:cubicBezTo>
                    <a:lnTo>
                      <a:pt x="13219" y="6572"/>
                    </a:lnTo>
                    <a:close/>
                  </a:path>
                </a:pathLst>
              </a:custGeom>
              <a:solidFill>
                <a:srgbClr val="CCCCCC"/>
              </a:solidFill>
              <a:ln w="2897" cap="rnd">
                <a:solidFill>
                  <a:schemeClr val="bg1"/>
                </a:solidFill>
                <a:prstDash val="solid"/>
                <a:miter/>
              </a:ln>
            </p:spPr>
            <p:txBody>
              <a:bodyPr rtlCol="0" anchor="ctr"/>
              <a:lstStyle/>
              <a:p>
                <a:endParaRPr lang="en-US"/>
              </a:p>
            </p:txBody>
          </p:sp>
        </p:grpSp>
        <p:sp>
          <p:nvSpPr>
            <p:cNvPr id="19" name="Freeform: Shape 18">
              <a:extLst>
                <a:ext uri="{FF2B5EF4-FFF2-40B4-BE49-F238E27FC236}">
                  <a16:creationId xmlns:a16="http://schemas.microsoft.com/office/drawing/2014/main" id="{49B89738-C89E-F7CA-CFDB-A21126EE693C}"/>
                </a:ext>
              </a:extLst>
            </p:cNvPr>
            <p:cNvSpPr/>
            <p:nvPr/>
          </p:nvSpPr>
          <p:spPr>
            <a:xfrm>
              <a:off x="4995028" y="2156971"/>
              <a:ext cx="731422" cy="562766"/>
            </a:xfrm>
            <a:custGeom>
              <a:avLst/>
              <a:gdLst>
                <a:gd name="connsiteX0" fmla="*/ 731422 w 731422"/>
                <a:gd name="connsiteY0" fmla="*/ 326300 h 562766"/>
                <a:gd name="connsiteX1" fmla="*/ 591745 w 731422"/>
                <a:gd name="connsiteY1" fmla="*/ 485683 h 562766"/>
                <a:gd name="connsiteX2" fmla="*/ 537265 w 731422"/>
                <a:gd name="connsiteY2" fmla="*/ 484813 h 562766"/>
                <a:gd name="connsiteX3" fmla="*/ 490899 w 731422"/>
                <a:gd name="connsiteY3" fmla="*/ 514951 h 562766"/>
                <a:gd name="connsiteX4" fmla="*/ 441925 w 731422"/>
                <a:gd name="connsiteY4" fmla="*/ 540163 h 562766"/>
                <a:gd name="connsiteX5" fmla="*/ 409469 w 731422"/>
                <a:gd name="connsiteY5" fmla="*/ 538714 h 562766"/>
                <a:gd name="connsiteX6" fmla="*/ 349483 w 731422"/>
                <a:gd name="connsiteY6" fmla="*/ 536106 h 562766"/>
                <a:gd name="connsiteX7" fmla="*/ 317896 w 731422"/>
                <a:gd name="connsiteY7" fmla="*/ 562766 h 562766"/>
                <a:gd name="connsiteX8" fmla="*/ 243131 w 731422"/>
                <a:gd name="connsiteY8" fmla="*/ 551175 h 562766"/>
                <a:gd name="connsiteX9" fmla="*/ 184594 w 731422"/>
                <a:gd name="connsiteY9" fmla="*/ 512923 h 562766"/>
                <a:gd name="connsiteX10" fmla="*/ 143155 w 731422"/>
                <a:gd name="connsiteY10" fmla="*/ 510025 h 562766"/>
                <a:gd name="connsiteX11" fmla="*/ 143155 w 731422"/>
                <a:gd name="connsiteY11" fmla="*/ 476410 h 562766"/>
                <a:gd name="connsiteX12" fmla="*/ 110409 w 731422"/>
                <a:gd name="connsiteY12" fmla="*/ 464528 h 562766"/>
                <a:gd name="connsiteX13" fmla="*/ 86936 w 731422"/>
                <a:gd name="connsiteY13" fmla="*/ 410628 h 562766"/>
                <a:gd name="connsiteX14" fmla="*/ 53031 w 731422"/>
                <a:gd name="connsiteY14" fmla="*/ 383678 h 562766"/>
                <a:gd name="connsiteX15" fmla="*/ 34485 w 731422"/>
                <a:gd name="connsiteY15" fmla="*/ 356148 h 562766"/>
                <a:gd name="connsiteX16" fmla="*/ 0 w 731422"/>
                <a:gd name="connsiteY16" fmla="*/ 350352 h 562766"/>
                <a:gd name="connsiteX17" fmla="*/ 10143 w 731422"/>
                <a:gd name="connsiteY17" fmla="*/ 338181 h 562766"/>
                <a:gd name="connsiteX18" fmla="*/ 9563 w 731422"/>
                <a:gd name="connsiteY18" fmla="*/ 322533 h 562766"/>
                <a:gd name="connsiteX19" fmla="*/ 39411 w 731422"/>
                <a:gd name="connsiteY19" fmla="*/ 323112 h 562766"/>
                <a:gd name="connsiteX20" fmla="*/ 57957 w 731422"/>
                <a:gd name="connsiteY20" fmla="*/ 306884 h 562766"/>
                <a:gd name="connsiteX21" fmla="*/ 57088 w 731422"/>
                <a:gd name="connsiteY21" fmla="*/ 219369 h 562766"/>
                <a:gd name="connsiteX22" fmla="*/ 71288 w 731422"/>
                <a:gd name="connsiteY22" fmla="*/ 197055 h 562766"/>
                <a:gd name="connsiteX23" fmla="*/ 86067 w 731422"/>
                <a:gd name="connsiteY23" fmla="*/ 197635 h 562766"/>
                <a:gd name="connsiteX24" fmla="*/ 92732 w 731422"/>
                <a:gd name="connsiteY24" fmla="*/ 160252 h 562766"/>
                <a:gd name="connsiteX25" fmla="*/ 146632 w 731422"/>
                <a:gd name="connsiteY25" fmla="*/ 94181 h 562766"/>
                <a:gd name="connsiteX26" fmla="*/ 154457 w 731422"/>
                <a:gd name="connsiteY26" fmla="*/ 29558 h 562766"/>
                <a:gd name="connsiteX27" fmla="*/ 178219 w 731422"/>
                <a:gd name="connsiteY27" fmla="*/ 28979 h 562766"/>
                <a:gd name="connsiteX28" fmla="*/ 181407 w 731422"/>
                <a:gd name="connsiteY28" fmla="*/ 21154 h 562766"/>
                <a:gd name="connsiteX29" fmla="*/ 192998 w 731422"/>
                <a:gd name="connsiteY29" fmla="*/ 21444 h 562766"/>
                <a:gd name="connsiteX30" fmla="*/ 202851 w 731422"/>
                <a:gd name="connsiteY30" fmla="*/ 37672 h 562766"/>
                <a:gd name="connsiteX31" fmla="*/ 217050 w 731422"/>
                <a:gd name="connsiteY31" fmla="*/ 0 h 562766"/>
                <a:gd name="connsiteX32" fmla="*/ 244001 w 731422"/>
                <a:gd name="connsiteY32" fmla="*/ 19416 h 562766"/>
                <a:gd name="connsiteX33" fmla="*/ 267763 w 731422"/>
                <a:gd name="connsiteY33" fmla="*/ 14779 h 562766"/>
                <a:gd name="connsiteX34" fmla="*/ 271820 w 731422"/>
                <a:gd name="connsiteY34" fmla="*/ 7245 h 562766"/>
                <a:gd name="connsiteX35" fmla="*/ 276167 w 731422"/>
                <a:gd name="connsiteY35" fmla="*/ 6375 h 562766"/>
                <a:gd name="connsiteX36" fmla="*/ 281963 w 731422"/>
                <a:gd name="connsiteY36" fmla="*/ 16518 h 562766"/>
                <a:gd name="connsiteX37" fmla="*/ 310942 w 731422"/>
                <a:gd name="connsiteY37" fmla="*/ 15069 h 562766"/>
                <a:gd name="connsiteX38" fmla="*/ 327749 w 731422"/>
                <a:gd name="connsiteY38" fmla="*/ 12171 h 562766"/>
                <a:gd name="connsiteX39" fmla="*/ 356728 w 731422"/>
                <a:gd name="connsiteY39" fmla="*/ 27240 h 562766"/>
                <a:gd name="connsiteX40" fmla="*/ 443084 w 731422"/>
                <a:gd name="connsiteY40" fmla="*/ 113307 h 562766"/>
                <a:gd name="connsiteX41" fmla="*/ 437868 w 731422"/>
                <a:gd name="connsiteY41" fmla="*/ 143155 h 562766"/>
                <a:gd name="connsiteX42" fmla="*/ 426566 w 731422"/>
                <a:gd name="connsiteY42" fmla="*/ 163440 h 562766"/>
                <a:gd name="connsiteX43" fmla="*/ 445982 w 731422"/>
                <a:gd name="connsiteY43" fmla="*/ 185464 h 562766"/>
                <a:gd name="connsiteX44" fmla="*/ 461341 w 731422"/>
                <a:gd name="connsiteY44" fmla="*/ 179668 h 562766"/>
                <a:gd name="connsiteX45" fmla="*/ 476699 w 731422"/>
                <a:gd name="connsiteY45" fmla="*/ 186043 h 562766"/>
                <a:gd name="connsiteX46" fmla="*/ 541902 w 731422"/>
                <a:gd name="connsiteY46" fmla="*/ 281383 h 562766"/>
                <a:gd name="connsiteX47" fmla="*/ 685056 w 731422"/>
                <a:gd name="connsiteY47" fmla="*/ 327169 h 562766"/>
                <a:gd name="connsiteX48" fmla="*/ 731422 w 731422"/>
                <a:gd name="connsiteY48" fmla="*/ 326300 h 562766"/>
                <a:gd name="connsiteX49" fmla="*/ 731422 w 731422"/>
                <a:gd name="connsiteY49" fmla="*/ 326300 h 56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31422" h="562766">
                  <a:moveTo>
                    <a:pt x="731422" y="326300"/>
                  </a:moveTo>
                  <a:lnTo>
                    <a:pt x="591745" y="485683"/>
                  </a:lnTo>
                  <a:lnTo>
                    <a:pt x="537265" y="484813"/>
                  </a:lnTo>
                  <a:cubicBezTo>
                    <a:pt x="530600" y="486552"/>
                    <a:pt x="505388" y="502201"/>
                    <a:pt x="490899" y="514951"/>
                  </a:cubicBezTo>
                  <a:cubicBezTo>
                    <a:pt x="479018" y="525384"/>
                    <a:pt x="460761" y="531469"/>
                    <a:pt x="441925" y="540163"/>
                  </a:cubicBezTo>
                  <a:cubicBezTo>
                    <a:pt x="430913" y="540163"/>
                    <a:pt x="417293" y="544220"/>
                    <a:pt x="409469" y="538714"/>
                  </a:cubicBezTo>
                  <a:cubicBezTo>
                    <a:pt x="391212" y="521037"/>
                    <a:pt x="370348" y="529730"/>
                    <a:pt x="349483" y="536106"/>
                  </a:cubicBezTo>
                  <a:cubicBezTo>
                    <a:pt x="342528" y="548567"/>
                    <a:pt x="333255" y="558709"/>
                    <a:pt x="317896" y="562766"/>
                  </a:cubicBezTo>
                  <a:lnTo>
                    <a:pt x="243131" y="551175"/>
                  </a:lnTo>
                  <a:cubicBezTo>
                    <a:pt x="226324" y="536975"/>
                    <a:pt x="207488" y="523645"/>
                    <a:pt x="184594" y="512923"/>
                  </a:cubicBezTo>
                  <a:lnTo>
                    <a:pt x="143155" y="510025"/>
                  </a:lnTo>
                  <a:lnTo>
                    <a:pt x="143155" y="476410"/>
                  </a:lnTo>
                  <a:lnTo>
                    <a:pt x="110409" y="464528"/>
                  </a:lnTo>
                  <a:lnTo>
                    <a:pt x="86936" y="410628"/>
                  </a:lnTo>
                  <a:lnTo>
                    <a:pt x="53031" y="383678"/>
                  </a:lnTo>
                  <a:cubicBezTo>
                    <a:pt x="59406" y="373535"/>
                    <a:pt x="42889" y="365132"/>
                    <a:pt x="34485" y="356148"/>
                  </a:cubicBezTo>
                  <a:cubicBezTo>
                    <a:pt x="22893" y="358756"/>
                    <a:pt x="11591" y="356438"/>
                    <a:pt x="0" y="350352"/>
                  </a:cubicBezTo>
                  <a:lnTo>
                    <a:pt x="10143" y="338181"/>
                  </a:lnTo>
                  <a:lnTo>
                    <a:pt x="9563" y="322533"/>
                  </a:lnTo>
                  <a:lnTo>
                    <a:pt x="39411" y="323112"/>
                  </a:lnTo>
                  <a:cubicBezTo>
                    <a:pt x="45786" y="319055"/>
                    <a:pt x="53031" y="317606"/>
                    <a:pt x="57957" y="306884"/>
                  </a:cubicBezTo>
                  <a:lnTo>
                    <a:pt x="57088" y="219369"/>
                  </a:lnTo>
                  <a:lnTo>
                    <a:pt x="71288" y="197055"/>
                  </a:lnTo>
                  <a:lnTo>
                    <a:pt x="86067" y="197635"/>
                  </a:lnTo>
                  <a:lnTo>
                    <a:pt x="92732" y="160252"/>
                  </a:lnTo>
                  <a:cubicBezTo>
                    <a:pt x="110699" y="138228"/>
                    <a:pt x="117074" y="111278"/>
                    <a:pt x="146632" y="94181"/>
                  </a:cubicBezTo>
                  <a:lnTo>
                    <a:pt x="154457" y="29558"/>
                  </a:lnTo>
                  <a:lnTo>
                    <a:pt x="178219" y="28979"/>
                  </a:lnTo>
                  <a:lnTo>
                    <a:pt x="181407" y="21154"/>
                  </a:lnTo>
                  <a:lnTo>
                    <a:pt x="192998" y="21444"/>
                  </a:lnTo>
                  <a:lnTo>
                    <a:pt x="202851" y="37672"/>
                  </a:lnTo>
                  <a:lnTo>
                    <a:pt x="217050" y="0"/>
                  </a:lnTo>
                  <a:cubicBezTo>
                    <a:pt x="226324" y="6086"/>
                    <a:pt x="238784" y="6375"/>
                    <a:pt x="244001" y="19416"/>
                  </a:cubicBezTo>
                  <a:lnTo>
                    <a:pt x="267763" y="14779"/>
                  </a:lnTo>
                  <a:lnTo>
                    <a:pt x="271820" y="7245"/>
                  </a:lnTo>
                  <a:lnTo>
                    <a:pt x="276167" y="6375"/>
                  </a:lnTo>
                  <a:lnTo>
                    <a:pt x="281963" y="16518"/>
                  </a:lnTo>
                  <a:cubicBezTo>
                    <a:pt x="289497" y="11881"/>
                    <a:pt x="299060" y="7245"/>
                    <a:pt x="310942" y="15069"/>
                  </a:cubicBezTo>
                  <a:cubicBezTo>
                    <a:pt x="314419" y="16518"/>
                    <a:pt x="318476" y="17387"/>
                    <a:pt x="327749" y="12171"/>
                  </a:cubicBezTo>
                  <a:cubicBezTo>
                    <a:pt x="337312" y="17387"/>
                    <a:pt x="343108" y="27820"/>
                    <a:pt x="356728" y="27240"/>
                  </a:cubicBezTo>
                  <a:cubicBezTo>
                    <a:pt x="387445" y="53900"/>
                    <a:pt x="417003" y="81720"/>
                    <a:pt x="443084" y="113307"/>
                  </a:cubicBezTo>
                  <a:cubicBezTo>
                    <a:pt x="440766" y="115625"/>
                    <a:pt x="439607" y="124029"/>
                    <a:pt x="437868" y="143155"/>
                  </a:cubicBezTo>
                  <a:lnTo>
                    <a:pt x="426566" y="163440"/>
                  </a:lnTo>
                  <a:cubicBezTo>
                    <a:pt x="417583" y="178509"/>
                    <a:pt x="428595" y="191549"/>
                    <a:pt x="445982" y="185464"/>
                  </a:cubicBezTo>
                  <a:lnTo>
                    <a:pt x="461341" y="179668"/>
                  </a:lnTo>
                  <a:lnTo>
                    <a:pt x="476699" y="186043"/>
                  </a:lnTo>
                  <a:cubicBezTo>
                    <a:pt x="458153" y="207487"/>
                    <a:pt x="502201" y="244580"/>
                    <a:pt x="541902" y="281383"/>
                  </a:cubicBezTo>
                  <a:lnTo>
                    <a:pt x="685056" y="327169"/>
                  </a:lnTo>
                  <a:lnTo>
                    <a:pt x="731422" y="326300"/>
                  </a:lnTo>
                  <a:lnTo>
                    <a:pt x="731422" y="326300"/>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2E2C454-CE48-E0F8-5123-229306B8875D}"/>
                </a:ext>
              </a:extLst>
            </p:cNvPr>
            <p:cNvSpPr/>
            <p:nvPr/>
          </p:nvSpPr>
          <p:spPr>
            <a:xfrm>
              <a:off x="3053166" y="1080378"/>
              <a:ext cx="912828" cy="883933"/>
            </a:xfrm>
            <a:custGeom>
              <a:avLst/>
              <a:gdLst>
                <a:gd name="connsiteX0" fmla="*/ 10143 w 912828"/>
                <a:gd name="connsiteY0" fmla="*/ 369802 h 883933"/>
                <a:gd name="connsiteX1" fmla="*/ 56508 w 912828"/>
                <a:gd name="connsiteY1" fmla="*/ 346619 h 883933"/>
                <a:gd name="connsiteX2" fmla="*/ 66071 w 912828"/>
                <a:gd name="connsiteY2" fmla="*/ 350096 h 883933"/>
                <a:gd name="connsiteX3" fmla="*/ 82010 w 912828"/>
                <a:gd name="connsiteY3" fmla="*/ 336187 h 883933"/>
                <a:gd name="connsiteX4" fmla="*/ 108670 w 912828"/>
                <a:gd name="connsiteY4" fmla="*/ 338505 h 883933"/>
                <a:gd name="connsiteX5" fmla="*/ 110119 w 912828"/>
                <a:gd name="connsiteY5" fmla="*/ 326044 h 883933"/>
                <a:gd name="connsiteX6" fmla="*/ 186623 w 912828"/>
                <a:gd name="connsiteY6" fmla="*/ 299094 h 883933"/>
                <a:gd name="connsiteX7" fmla="*/ 232989 w 912828"/>
                <a:gd name="connsiteY7" fmla="*/ 279968 h 883933"/>
                <a:gd name="connsiteX8" fmla="*/ 250086 w 912828"/>
                <a:gd name="connsiteY8" fmla="*/ 280548 h 883933"/>
                <a:gd name="connsiteX9" fmla="*/ 241103 w 912828"/>
                <a:gd name="connsiteY9" fmla="*/ 268666 h 883933"/>
                <a:gd name="connsiteX10" fmla="*/ 243421 w 912828"/>
                <a:gd name="connsiteY10" fmla="*/ 259393 h 883933"/>
                <a:gd name="connsiteX11" fmla="*/ 243131 w 912828"/>
                <a:gd name="connsiteY11" fmla="*/ 244034 h 883933"/>
                <a:gd name="connsiteX12" fmla="*/ 283701 w 912828"/>
                <a:gd name="connsiteY12" fmla="*/ 225778 h 883933"/>
                <a:gd name="connsiteX13" fmla="*/ 358466 w 912828"/>
                <a:gd name="connsiteY13" fmla="*/ 226937 h 883933"/>
                <a:gd name="connsiteX14" fmla="*/ 368899 w 912828"/>
                <a:gd name="connsiteY14" fmla="*/ 205493 h 883933"/>
                <a:gd name="connsiteX15" fmla="*/ 353830 w 912828"/>
                <a:gd name="connsiteY15" fmla="*/ 157388 h 883933"/>
                <a:gd name="connsiteX16" fmla="*/ 353830 w 912828"/>
                <a:gd name="connsiteY16" fmla="*/ 103778 h 883933"/>
                <a:gd name="connsiteX17" fmla="*/ 341369 w 912828"/>
                <a:gd name="connsiteY17" fmla="*/ 83492 h 883933"/>
                <a:gd name="connsiteX18" fmla="*/ 375564 w 912828"/>
                <a:gd name="connsiteY18" fmla="*/ 69583 h 883933"/>
                <a:gd name="connsiteX19" fmla="*/ 398747 w 912828"/>
                <a:gd name="connsiteY19" fmla="*/ 49008 h 883933"/>
                <a:gd name="connsiteX20" fmla="*/ 433521 w 912828"/>
                <a:gd name="connsiteY20" fmla="*/ 47559 h 883933"/>
                <a:gd name="connsiteX21" fmla="*/ 486842 w 912828"/>
                <a:gd name="connsiteY21" fmla="*/ 22637 h 883933"/>
                <a:gd name="connsiteX22" fmla="*/ 639560 w 912828"/>
                <a:gd name="connsiteY22" fmla="*/ 8438 h 883933"/>
                <a:gd name="connsiteX23" fmla="*/ 707949 w 912828"/>
                <a:gd name="connsiteY23" fmla="*/ 34 h 883933"/>
                <a:gd name="connsiteX24" fmla="*/ 744752 w 912828"/>
                <a:gd name="connsiteY24" fmla="*/ 3222 h 883933"/>
                <a:gd name="connsiteX25" fmla="*/ 801551 w 912828"/>
                <a:gd name="connsiteY25" fmla="*/ 11336 h 883933"/>
                <a:gd name="connsiteX26" fmla="*/ 786192 w 912828"/>
                <a:gd name="connsiteY26" fmla="*/ 32490 h 883933"/>
                <a:gd name="connsiteX27" fmla="*/ 782715 w 912828"/>
                <a:gd name="connsiteY27" fmla="*/ 126671 h 883933"/>
                <a:gd name="connsiteX28" fmla="*/ 760401 w 912828"/>
                <a:gd name="connsiteY28" fmla="*/ 137393 h 883933"/>
                <a:gd name="connsiteX29" fmla="*/ 737508 w 912828"/>
                <a:gd name="connsiteY29" fmla="*/ 157098 h 883933"/>
                <a:gd name="connsiteX30" fmla="*/ 765327 w 912828"/>
                <a:gd name="connsiteY30" fmla="*/ 202305 h 883933"/>
                <a:gd name="connsiteX31" fmla="*/ 767935 w 912828"/>
                <a:gd name="connsiteY31" fmla="*/ 230125 h 883933"/>
                <a:gd name="connsiteX32" fmla="*/ 803289 w 912828"/>
                <a:gd name="connsiteY32" fmla="*/ 249251 h 883933"/>
                <a:gd name="connsiteX33" fmla="*/ 817779 w 912828"/>
                <a:gd name="connsiteY33" fmla="*/ 337925 h 883933"/>
                <a:gd name="connsiteX34" fmla="*/ 822705 w 912828"/>
                <a:gd name="connsiteY34" fmla="*/ 385450 h 883933"/>
                <a:gd name="connsiteX35" fmla="*/ 823574 w 912828"/>
                <a:gd name="connsiteY35" fmla="*/ 521650 h 883933"/>
                <a:gd name="connsiteX36" fmla="*/ 803289 w 912828"/>
                <a:gd name="connsiteY36" fmla="*/ 531503 h 883933"/>
                <a:gd name="connsiteX37" fmla="*/ 823285 w 912828"/>
                <a:gd name="connsiteY37" fmla="*/ 567437 h 883933"/>
                <a:gd name="connsiteX38" fmla="*/ 832848 w 912828"/>
                <a:gd name="connsiteY38" fmla="*/ 601921 h 883933"/>
                <a:gd name="connsiteX39" fmla="*/ 846468 w 912828"/>
                <a:gd name="connsiteY39" fmla="*/ 618729 h 883933"/>
                <a:gd name="connsiteX40" fmla="*/ 912829 w 912828"/>
                <a:gd name="connsiteY40" fmla="*/ 668572 h 883933"/>
                <a:gd name="connsiteX41" fmla="*/ 627968 w 912828"/>
                <a:gd name="connsiteY41" fmla="*/ 855775 h 883933"/>
                <a:gd name="connsiteX42" fmla="*/ 513502 w 912828"/>
                <a:gd name="connsiteY42" fmla="*/ 883884 h 883933"/>
                <a:gd name="connsiteX43" fmla="*/ 510605 w 912828"/>
                <a:gd name="connsiteY43" fmla="*/ 847661 h 883933"/>
                <a:gd name="connsiteX44" fmla="*/ 480756 w 912828"/>
                <a:gd name="connsiteY44" fmla="*/ 829114 h 883933"/>
                <a:gd name="connsiteX45" fmla="*/ 462210 w 912828"/>
                <a:gd name="connsiteY45" fmla="*/ 818392 h 883933"/>
                <a:gd name="connsiteX46" fmla="*/ 439317 w 912828"/>
                <a:gd name="connsiteY46" fmla="*/ 800425 h 883933"/>
                <a:gd name="connsiteX47" fmla="*/ 415554 w 912828"/>
                <a:gd name="connsiteY47" fmla="*/ 773185 h 883933"/>
                <a:gd name="connsiteX48" fmla="*/ 0 w 912828"/>
                <a:gd name="connsiteY48" fmla="*/ 455869 h 883933"/>
                <a:gd name="connsiteX49" fmla="*/ 10143 w 912828"/>
                <a:gd name="connsiteY49" fmla="*/ 369802 h 883933"/>
                <a:gd name="connsiteX50" fmla="*/ 10143 w 912828"/>
                <a:gd name="connsiteY50" fmla="*/ 369802 h 883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12828" h="883933">
                  <a:moveTo>
                    <a:pt x="10143" y="369802"/>
                  </a:moveTo>
                  <a:lnTo>
                    <a:pt x="56508" y="346619"/>
                  </a:lnTo>
                  <a:lnTo>
                    <a:pt x="66071" y="350096"/>
                  </a:lnTo>
                  <a:lnTo>
                    <a:pt x="82010" y="336187"/>
                  </a:lnTo>
                  <a:lnTo>
                    <a:pt x="108670" y="338505"/>
                  </a:lnTo>
                  <a:lnTo>
                    <a:pt x="110119" y="326044"/>
                  </a:lnTo>
                  <a:cubicBezTo>
                    <a:pt x="165468" y="328652"/>
                    <a:pt x="176770" y="313873"/>
                    <a:pt x="186623" y="299094"/>
                  </a:cubicBezTo>
                  <a:lnTo>
                    <a:pt x="232989" y="279968"/>
                  </a:lnTo>
                  <a:lnTo>
                    <a:pt x="250086" y="280548"/>
                  </a:lnTo>
                  <a:lnTo>
                    <a:pt x="241103" y="268666"/>
                  </a:lnTo>
                  <a:lnTo>
                    <a:pt x="243421" y="259393"/>
                  </a:lnTo>
                  <a:lnTo>
                    <a:pt x="243131" y="244034"/>
                  </a:lnTo>
                  <a:cubicBezTo>
                    <a:pt x="261098" y="241716"/>
                    <a:pt x="283701" y="244614"/>
                    <a:pt x="283701" y="225778"/>
                  </a:cubicBezTo>
                  <a:lnTo>
                    <a:pt x="358466" y="226937"/>
                  </a:lnTo>
                  <a:lnTo>
                    <a:pt x="368899" y="205493"/>
                  </a:lnTo>
                  <a:cubicBezTo>
                    <a:pt x="354409" y="200277"/>
                    <a:pt x="352091" y="179412"/>
                    <a:pt x="353830" y="157388"/>
                  </a:cubicBezTo>
                  <a:cubicBezTo>
                    <a:pt x="355279" y="140870"/>
                    <a:pt x="353830" y="103778"/>
                    <a:pt x="353830" y="103778"/>
                  </a:cubicBezTo>
                  <a:cubicBezTo>
                    <a:pt x="348903" y="97692"/>
                    <a:pt x="342818" y="92186"/>
                    <a:pt x="341369" y="83492"/>
                  </a:cubicBezTo>
                  <a:cubicBezTo>
                    <a:pt x="345426" y="81754"/>
                    <a:pt x="364262" y="84652"/>
                    <a:pt x="375564" y="69583"/>
                  </a:cubicBezTo>
                  <a:cubicBezTo>
                    <a:pt x="381360" y="61758"/>
                    <a:pt x="388894" y="45820"/>
                    <a:pt x="398747" y="49008"/>
                  </a:cubicBezTo>
                  <a:cubicBezTo>
                    <a:pt x="410338" y="52775"/>
                    <a:pt x="432072" y="54804"/>
                    <a:pt x="433521" y="47559"/>
                  </a:cubicBezTo>
                  <a:cubicBezTo>
                    <a:pt x="434970" y="39735"/>
                    <a:pt x="456125" y="22637"/>
                    <a:pt x="486842" y="22637"/>
                  </a:cubicBezTo>
                  <a:cubicBezTo>
                    <a:pt x="543061" y="22927"/>
                    <a:pt x="615797" y="1483"/>
                    <a:pt x="639560" y="8438"/>
                  </a:cubicBezTo>
                  <a:cubicBezTo>
                    <a:pt x="663322" y="15393"/>
                    <a:pt x="694330" y="-836"/>
                    <a:pt x="707949" y="34"/>
                  </a:cubicBezTo>
                  <a:cubicBezTo>
                    <a:pt x="721859" y="903"/>
                    <a:pt x="725916" y="15972"/>
                    <a:pt x="744752" y="3222"/>
                  </a:cubicBezTo>
                  <a:cubicBezTo>
                    <a:pt x="751707" y="-1705"/>
                    <a:pt x="777209" y="18290"/>
                    <a:pt x="801551" y="11336"/>
                  </a:cubicBezTo>
                  <a:cubicBezTo>
                    <a:pt x="801551" y="11336"/>
                    <a:pt x="787061" y="17711"/>
                    <a:pt x="786192" y="32490"/>
                  </a:cubicBezTo>
                  <a:cubicBezTo>
                    <a:pt x="785033" y="55383"/>
                    <a:pt x="782715" y="126671"/>
                    <a:pt x="782715" y="126671"/>
                  </a:cubicBezTo>
                  <a:cubicBezTo>
                    <a:pt x="780396" y="122904"/>
                    <a:pt x="763009" y="125801"/>
                    <a:pt x="760401" y="137393"/>
                  </a:cubicBezTo>
                  <a:cubicBezTo>
                    <a:pt x="756634" y="153331"/>
                    <a:pt x="738957" y="148984"/>
                    <a:pt x="737508" y="157098"/>
                  </a:cubicBezTo>
                  <a:cubicBezTo>
                    <a:pt x="734610" y="173037"/>
                    <a:pt x="748809" y="187816"/>
                    <a:pt x="765327" y="202305"/>
                  </a:cubicBezTo>
                  <a:cubicBezTo>
                    <a:pt x="769674" y="206072"/>
                    <a:pt x="763878" y="226357"/>
                    <a:pt x="767935" y="230125"/>
                  </a:cubicBezTo>
                  <a:cubicBezTo>
                    <a:pt x="780686" y="241426"/>
                    <a:pt x="803289" y="249251"/>
                    <a:pt x="803289" y="249251"/>
                  </a:cubicBezTo>
                  <a:cubicBezTo>
                    <a:pt x="808506" y="301702"/>
                    <a:pt x="817779" y="337925"/>
                    <a:pt x="817779" y="337925"/>
                  </a:cubicBezTo>
                  <a:cubicBezTo>
                    <a:pt x="793726" y="339664"/>
                    <a:pt x="806477" y="361688"/>
                    <a:pt x="822705" y="385450"/>
                  </a:cubicBezTo>
                  <a:lnTo>
                    <a:pt x="823574" y="521650"/>
                  </a:lnTo>
                  <a:cubicBezTo>
                    <a:pt x="823574" y="521650"/>
                    <a:pt x="801840" y="525997"/>
                    <a:pt x="803289" y="531503"/>
                  </a:cubicBezTo>
                  <a:cubicBezTo>
                    <a:pt x="806767" y="543964"/>
                    <a:pt x="807346" y="553237"/>
                    <a:pt x="823285" y="567437"/>
                  </a:cubicBezTo>
                  <a:cubicBezTo>
                    <a:pt x="833427" y="576420"/>
                    <a:pt x="833717" y="591779"/>
                    <a:pt x="832848" y="601921"/>
                  </a:cubicBezTo>
                  <a:cubicBezTo>
                    <a:pt x="831978" y="613513"/>
                    <a:pt x="843570" y="618729"/>
                    <a:pt x="846468" y="618729"/>
                  </a:cubicBezTo>
                  <a:cubicBezTo>
                    <a:pt x="870230" y="618149"/>
                    <a:pt x="890225" y="606558"/>
                    <a:pt x="912829" y="668572"/>
                  </a:cubicBezTo>
                  <a:lnTo>
                    <a:pt x="627968" y="855775"/>
                  </a:lnTo>
                  <a:cubicBezTo>
                    <a:pt x="585659" y="874031"/>
                    <a:pt x="516111" y="884753"/>
                    <a:pt x="513502" y="883884"/>
                  </a:cubicBezTo>
                  <a:cubicBezTo>
                    <a:pt x="497564" y="876929"/>
                    <a:pt x="516111" y="859542"/>
                    <a:pt x="510605" y="847661"/>
                  </a:cubicBezTo>
                  <a:cubicBezTo>
                    <a:pt x="505388" y="836069"/>
                    <a:pt x="498723" y="827086"/>
                    <a:pt x="480756" y="829114"/>
                  </a:cubicBezTo>
                  <a:cubicBezTo>
                    <a:pt x="471194" y="830273"/>
                    <a:pt x="465977" y="817813"/>
                    <a:pt x="462210" y="818392"/>
                  </a:cubicBezTo>
                  <a:cubicBezTo>
                    <a:pt x="446851" y="821000"/>
                    <a:pt x="442794" y="803323"/>
                    <a:pt x="439317" y="800425"/>
                  </a:cubicBezTo>
                  <a:cubicBezTo>
                    <a:pt x="425697" y="787964"/>
                    <a:pt x="412367" y="784487"/>
                    <a:pt x="415554" y="773185"/>
                  </a:cubicBezTo>
                  <a:lnTo>
                    <a:pt x="0" y="455869"/>
                  </a:lnTo>
                  <a:lnTo>
                    <a:pt x="10143" y="369802"/>
                  </a:lnTo>
                  <a:lnTo>
                    <a:pt x="10143" y="369802"/>
                  </a:lnTo>
                  <a:close/>
                </a:path>
              </a:pathLst>
            </a:custGeom>
            <a:solidFill>
              <a:srgbClr val="CCCCCC"/>
            </a:solidFill>
            <a:ln w="2897" cap="rnd">
              <a:solidFill>
                <a:schemeClr val="bg1"/>
              </a:solidFill>
              <a:prstDash val="solid"/>
              <a:miter/>
            </a:ln>
          </p:spPr>
          <p:txBody>
            <a:bodyPr rtlCol="0" anchor="ctr"/>
            <a:lstStyle/>
            <a:p>
              <a:endParaRPr lang="en-US"/>
            </a:p>
          </p:txBody>
        </p:sp>
        <p:grpSp>
          <p:nvGrpSpPr>
            <p:cNvPr id="21" name="Graphic 10">
              <a:extLst>
                <a:ext uri="{FF2B5EF4-FFF2-40B4-BE49-F238E27FC236}">
                  <a16:creationId xmlns:a16="http://schemas.microsoft.com/office/drawing/2014/main" id="{7AD6D3D9-7DA5-A78E-A510-38A1B4519B77}"/>
                </a:ext>
              </a:extLst>
            </p:cNvPr>
            <p:cNvGrpSpPr/>
            <p:nvPr/>
          </p:nvGrpSpPr>
          <p:grpSpPr>
            <a:xfrm>
              <a:off x="3953071" y="3112884"/>
              <a:ext cx="606859" cy="662816"/>
              <a:chOff x="3953071" y="3112884"/>
              <a:chExt cx="606859" cy="662816"/>
            </a:xfrm>
            <a:solidFill>
              <a:srgbClr val="CCCCCC"/>
            </a:solidFill>
          </p:grpSpPr>
          <p:sp>
            <p:nvSpPr>
              <p:cNvPr id="22" name="Freeform: Shape 21">
                <a:extLst>
                  <a:ext uri="{FF2B5EF4-FFF2-40B4-BE49-F238E27FC236}">
                    <a16:creationId xmlns:a16="http://schemas.microsoft.com/office/drawing/2014/main" id="{BE5FD067-9B91-210A-1888-C57B68790A92}"/>
                  </a:ext>
                </a:extLst>
              </p:cNvPr>
              <p:cNvSpPr/>
              <p:nvPr/>
            </p:nvSpPr>
            <p:spPr>
              <a:xfrm>
                <a:off x="3953071" y="3178159"/>
                <a:ext cx="606859" cy="597540"/>
              </a:xfrm>
              <a:custGeom>
                <a:avLst/>
                <a:gdLst>
                  <a:gd name="connsiteX0" fmla="*/ 3121 w 606859"/>
                  <a:gd name="connsiteY0" fmla="*/ 560934 h 597540"/>
                  <a:gd name="connsiteX1" fmla="*/ 34129 w 606859"/>
                  <a:gd name="connsiteY1" fmla="*/ 555428 h 597540"/>
                  <a:gd name="connsiteX2" fmla="*/ 110632 w 606859"/>
                  <a:gd name="connsiteY2" fmla="*/ 563832 h 597540"/>
                  <a:gd name="connsiteX3" fmla="*/ 319569 w 606859"/>
                  <a:gd name="connsiteY3" fmla="*/ 560934 h 597540"/>
                  <a:gd name="connsiteX4" fmla="*/ 341882 w 606859"/>
                  <a:gd name="connsiteY4" fmla="*/ 580350 h 597540"/>
                  <a:gd name="connsiteX5" fmla="*/ 473735 w 606859"/>
                  <a:gd name="connsiteY5" fmla="*/ 597447 h 597540"/>
                  <a:gd name="connsiteX6" fmla="*/ 557194 w 606859"/>
                  <a:gd name="connsiteY6" fmla="*/ 578611 h 597540"/>
                  <a:gd name="connsiteX7" fmla="*/ 500975 w 606859"/>
                  <a:gd name="connsiteY7" fmla="*/ 528189 h 597540"/>
                  <a:gd name="connsiteX8" fmla="*/ 505322 w 606859"/>
                  <a:gd name="connsiteY8" fmla="*/ 349970 h 597540"/>
                  <a:gd name="connsiteX9" fmla="*/ 605878 w 606859"/>
                  <a:gd name="connsiteY9" fmla="*/ 352867 h 597540"/>
                  <a:gd name="connsiteX10" fmla="*/ 594866 w 606859"/>
                  <a:gd name="connsiteY10" fmla="*/ 341276 h 597540"/>
                  <a:gd name="connsiteX11" fmla="*/ 606748 w 606859"/>
                  <a:gd name="connsiteY11" fmla="*/ 247095 h 597540"/>
                  <a:gd name="connsiteX12" fmla="*/ 602401 w 606859"/>
                  <a:gd name="connsiteY12" fmla="*/ 247095 h 597540"/>
                  <a:gd name="connsiteX13" fmla="*/ 526476 w 606859"/>
                  <a:gd name="connsiteY13" fmla="*/ 254340 h 597540"/>
                  <a:gd name="connsiteX14" fmla="*/ 517493 w 606859"/>
                  <a:gd name="connsiteY14" fmla="*/ 272017 h 597540"/>
                  <a:gd name="connsiteX15" fmla="*/ 500975 w 606859"/>
                  <a:gd name="connsiteY15" fmla="*/ 258107 h 597540"/>
                  <a:gd name="connsiteX16" fmla="*/ 519232 w 606859"/>
                  <a:gd name="connsiteY16" fmla="*/ 233765 h 597540"/>
                  <a:gd name="connsiteX17" fmla="*/ 494310 w 606859"/>
                  <a:gd name="connsiteY17" fmla="*/ 183632 h 597540"/>
                  <a:gd name="connsiteX18" fmla="*/ 490543 w 606859"/>
                  <a:gd name="connsiteY18" fmla="*/ 70905 h 597540"/>
                  <a:gd name="connsiteX19" fmla="*/ 447654 w 606859"/>
                  <a:gd name="connsiteY19" fmla="*/ 74092 h 597540"/>
                  <a:gd name="connsiteX20" fmla="*/ 447654 w 606859"/>
                  <a:gd name="connsiteY20" fmla="*/ 53807 h 597540"/>
                  <a:gd name="connsiteX21" fmla="*/ 428529 w 606859"/>
                  <a:gd name="connsiteY21" fmla="*/ 50909 h 597540"/>
                  <a:gd name="connsiteX22" fmla="*/ 423602 w 606859"/>
                  <a:gd name="connsiteY22" fmla="*/ 59893 h 597540"/>
                  <a:gd name="connsiteX23" fmla="*/ 388538 w 606859"/>
                  <a:gd name="connsiteY23" fmla="*/ 58154 h 597540"/>
                  <a:gd name="connsiteX24" fmla="*/ 375208 w 606859"/>
                  <a:gd name="connsiteY24" fmla="*/ 109157 h 597540"/>
                  <a:gd name="connsiteX25" fmla="*/ 315512 w 606859"/>
                  <a:gd name="connsiteY25" fmla="*/ 114952 h 597540"/>
                  <a:gd name="connsiteX26" fmla="*/ 239008 w 606859"/>
                  <a:gd name="connsiteY26" fmla="*/ 9180 h 597540"/>
                  <a:gd name="connsiteX27" fmla="*/ 226547 w 606859"/>
                  <a:gd name="connsiteY27" fmla="*/ 1935 h 597540"/>
                  <a:gd name="connsiteX28" fmla="*/ 94404 w 606859"/>
                  <a:gd name="connsiteY28" fmla="*/ -93 h 597540"/>
                  <a:gd name="connsiteX29" fmla="*/ 34418 w 606859"/>
                  <a:gd name="connsiteY29" fmla="*/ 20482 h 597540"/>
                  <a:gd name="connsiteX30" fmla="*/ 80205 w 606859"/>
                  <a:gd name="connsiteY30" fmla="*/ 152335 h 597540"/>
                  <a:gd name="connsiteX31" fmla="*/ 69772 w 606859"/>
                  <a:gd name="connsiteY31" fmla="*/ 162188 h 597540"/>
                  <a:gd name="connsiteX32" fmla="*/ 104837 w 606859"/>
                  <a:gd name="connsiteY32" fmla="*/ 235214 h 597540"/>
                  <a:gd name="connsiteX33" fmla="*/ 101939 w 606859"/>
                  <a:gd name="connsiteY33" fmla="*/ 255209 h 597540"/>
                  <a:gd name="connsiteX34" fmla="*/ 83102 w 606859"/>
                  <a:gd name="connsiteY34" fmla="*/ 329395 h 597540"/>
                  <a:gd name="connsiteX35" fmla="*/ 59920 w 606859"/>
                  <a:gd name="connsiteY35" fmla="*/ 351129 h 597540"/>
                  <a:gd name="connsiteX36" fmla="*/ 44851 w 606859"/>
                  <a:gd name="connsiteY36" fmla="*/ 370834 h 597540"/>
                  <a:gd name="connsiteX37" fmla="*/ 15003 w 606859"/>
                  <a:gd name="connsiteY37" fmla="*/ 486169 h 597540"/>
                  <a:gd name="connsiteX38" fmla="*/ 7178 w 606859"/>
                  <a:gd name="connsiteY38" fmla="*/ 493414 h 597540"/>
                  <a:gd name="connsiteX39" fmla="*/ 6599 w 606859"/>
                  <a:gd name="connsiteY39" fmla="*/ 529927 h 597540"/>
                  <a:gd name="connsiteX40" fmla="*/ -66 w 606859"/>
                  <a:gd name="connsiteY40" fmla="*/ 532245 h 597540"/>
                  <a:gd name="connsiteX41" fmla="*/ 3121 w 606859"/>
                  <a:gd name="connsiteY41" fmla="*/ 560934 h 597540"/>
                  <a:gd name="connsiteX42" fmla="*/ 3121 w 606859"/>
                  <a:gd name="connsiteY42" fmla="*/ 560934 h 59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859" h="597540">
                    <a:moveTo>
                      <a:pt x="3121" y="560934"/>
                    </a:moveTo>
                    <a:cubicBezTo>
                      <a:pt x="13554" y="558037"/>
                      <a:pt x="24855" y="544417"/>
                      <a:pt x="34129" y="555428"/>
                    </a:cubicBezTo>
                    <a:cubicBezTo>
                      <a:pt x="43402" y="543837"/>
                      <a:pt x="69193" y="521234"/>
                      <a:pt x="110632" y="563832"/>
                    </a:cubicBezTo>
                    <a:lnTo>
                      <a:pt x="319569" y="560934"/>
                    </a:lnTo>
                    <a:lnTo>
                      <a:pt x="341882" y="580350"/>
                    </a:lnTo>
                    <a:lnTo>
                      <a:pt x="473735" y="597447"/>
                    </a:lnTo>
                    <a:lnTo>
                      <a:pt x="557194" y="578611"/>
                    </a:lnTo>
                    <a:lnTo>
                      <a:pt x="500975" y="528189"/>
                    </a:lnTo>
                    <a:lnTo>
                      <a:pt x="505322" y="349970"/>
                    </a:lnTo>
                    <a:lnTo>
                      <a:pt x="605878" y="352867"/>
                    </a:lnTo>
                    <a:lnTo>
                      <a:pt x="594866" y="341276"/>
                    </a:lnTo>
                    <a:lnTo>
                      <a:pt x="606748" y="247095"/>
                    </a:lnTo>
                    <a:cubicBezTo>
                      <a:pt x="605299" y="247385"/>
                      <a:pt x="603850" y="246805"/>
                      <a:pt x="602401" y="247095"/>
                    </a:cubicBezTo>
                    <a:cubicBezTo>
                      <a:pt x="578059" y="255789"/>
                      <a:pt x="552268" y="253760"/>
                      <a:pt x="526476" y="254340"/>
                    </a:cubicBezTo>
                    <a:lnTo>
                      <a:pt x="517493" y="272017"/>
                    </a:lnTo>
                    <a:lnTo>
                      <a:pt x="500975" y="258107"/>
                    </a:lnTo>
                    <a:lnTo>
                      <a:pt x="519232" y="233765"/>
                    </a:lnTo>
                    <a:lnTo>
                      <a:pt x="494310" y="183632"/>
                    </a:lnTo>
                    <a:lnTo>
                      <a:pt x="490543" y="70905"/>
                    </a:lnTo>
                    <a:lnTo>
                      <a:pt x="447654" y="74092"/>
                    </a:lnTo>
                    <a:lnTo>
                      <a:pt x="447654" y="53807"/>
                    </a:lnTo>
                    <a:lnTo>
                      <a:pt x="428529" y="50909"/>
                    </a:lnTo>
                    <a:lnTo>
                      <a:pt x="423602" y="59893"/>
                    </a:lnTo>
                    <a:lnTo>
                      <a:pt x="388538" y="58154"/>
                    </a:lnTo>
                    <a:lnTo>
                      <a:pt x="375208" y="109157"/>
                    </a:lnTo>
                    <a:cubicBezTo>
                      <a:pt x="357820" y="105969"/>
                      <a:pt x="341592" y="101622"/>
                      <a:pt x="315512" y="114952"/>
                    </a:cubicBezTo>
                    <a:cubicBezTo>
                      <a:pt x="292329" y="107418"/>
                      <a:pt x="271464" y="124805"/>
                      <a:pt x="239008" y="9180"/>
                    </a:cubicBezTo>
                    <a:lnTo>
                      <a:pt x="226547" y="1935"/>
                    </a:lnTo>
                    <a:lnTo>
                      <a:pt x="94404" y="-93"/>
                    </a:lnTo>
                    <a:lnTo>
                      <a:pt x="34418" y="20482"/>
                    </a:lnTo>
                    <a:cubicBezTo>
                      <a:pt x="49487" y="63660"/>
                      <a:pt x="81364" y="88292"/>
                      <a:pt x="80205" y="152335"/>
                    </a:cubicBezTo>
                    <a:lnTo>
                      <a:pt x="69772" y="162188"/>
                    </a:lnTo>
                    <a:cubicBezTo>
                      <a:pt x="78176" y="191166"/>
                      <a:pt x="86000" y="221304"/>
                      <a:pt x="104837" y="235214"/>
                    </a:cubicBezTo>
                    <a:cubicBezTo>
                      <a:pt x="106575" y="243328"/>
                      <a:pt x="102518" y="249124"/>
                      <a:pt x="101939" y="255209"/>
                    </a:cubicBezTo>
                    <a:cubicBezTo>
                      <a:pt x="99910" y="277523"/>
                      <a:pt x="88319" y="340407"/>
                      <a:pt x="83102" y="329395"/>
                    </a:cubicBezTo>
                    <a:cubicBezTo>
                      <a:pt x="83102" y="329395"/>
                      <a:pt x="61948" y="334031"/>
                      <a:pt x="59920" y="351129"/>
                    </a:cubicBezTo>
                    <a:cubicBezTo>
                      <a:pt x="59050" y="359532"/>
                      <a:pt x="48618" y="360692"/>
                      <a:pt x="44851" y="370834"/>
                    </a:cubicBezTo>
                    <a:cubicBezTo>
                      <a:pt x="34129" y="399523"/>
                      <a:pt x="23117" y="444730"/>
                      <a:pt x="15003" y="486169"/>
                    </a:cubicBezTo>
                    <a:cubicBezTo>
                      <a:pt x="14133" y="491096"/>
                      <a:pt x="7758" y="488777"/>
                      <a:pt x="7178" y="493414"/>
                    </a:cubicBezTo>
                    <a:cubicBezTo>
                      <a:pt x="4860" y="506454"/>
                      <a:pt x="7468" y="516017"/>
                      <a:pt x="6599" y="529927"/>
                    </a:cubicBezTo>
                    <a:cubicBezTo>
                      <a:pt x="6309" y="533984"/>
                      <a:pt x="1093" y="527029"/>
                      <a:pt x="-66" y="532245"/>
                    </a:cubicBezTo>
                    <a:cubicBezTo>
                      <a:pt x="-646" y="538331"/>
                      <a:pt x="4570" y="556588"/>
                      <a:pt x="3121" y="560934"/>
                    </a:cubicBezTo>
                    <a:lnTo>
                      <a:pt x="3121" y="560934"/>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0854ABB-1992-714D-EC01-63255A3F601F}"/>
                  </a:ext>
                </a:extLst>
              </p:cNvPr>
              <p:cNvSpPr/>
              <p:nvPr/>
            </p:nvSpPr>
            <p:spPr>
              <a:xfrm>
                <a:off x="3971373" y="3112884"/>
                <a:ext cx="48684" cy="67014"/>
              </a:xfrm>
              <a:custGeom>
                <a:avLst/>
                <a:gdLst>
                  <a:gd name="connsiteX0" fmla="*/ -112 w 48684"/>
                  <a:gd name="connsiteY0" fmla="*/ 29539 h 67014"/>
                  <a:gd name="connsiteX1" fmla="*/ 23071 w 48684"/>
                  <a:gd name="connsiteY1" fmla="*/ 15339 h 67014"/>
                  <a:gd name="connsiteX2" fmla="*/ 48573 w 48684"/>
                  <a:gd name="connsiteY2" fmla="*/ 9254 h 67014"/>
                  <a:gd name="connsiteX3" fmla="*/ 27418 w 48684"/>
                  <a:gd name="connsiteY3" fmla="*/ 42869 h 67014"/>
                  <a:gd name="connsiteX4" fmla="*/ 12349 w 48684"/>
                  <a:gd name="connsiteY4" fmla="*/ 66921 h 67014"/>
                  <a:gd name="connsiteX5" fmla="*/ 6264 w 48684"/>
                  <a:gd name="connsiteY5" fmla="*/ 48375 h 67014"/>
                  <a:gd name="connsiteX6" fmla="*/ -112 w 48684"/>
                  <a:gd name="connsiteY6" fmla="*/ 29539 h 67014"/>
                  <a:gd name="connsiteX7" fmla="*/ -112 w 48684"/>
                  <a:gd name="connsiteY7" fmla="*/ 29539 h 6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84" h="67014">
                    <a:moveTo>
                      <a:pt x="-112" y="29539"/>
                    </a:moveTo>
                    <a:lnTo>
                      <a:pt x="23071" y="15339"/>
                    </a:lnTo>
                    <a:cubicBezTo>
                      <a:pt x="32924" y="-7554"/>
                      <a:pt x="40748" y="-889"/>
                      <a:pt x="48573" y="9254"/>
                    </a:cubicBezTo>
                    <a:cubicBezTo>
                      <a:pt x="38720" y="18237"/>
                      <a:pt x="28288" y="26931"/>
                      <a:pt x="27418" y="42869"/>
                    </a:cubicBezTo>
                    <a:cubicBezTo>
                      <a:pt x="29736" y="64893"/>
                      <a:pt x="19594" y="63154"/>
                      <a:pt x="12349" y="66921"/>
                    </a:cubicBezTo>
                    <a:cubicBezTo>
                      <a:pt x="9161" y="60836"/>
                      <a:pt x="4525" y="55330"/>
                      <a:pt x="6264" y="48375"/>
                    </a:cubicBezTo>
                    <a:cubicBezTo>
                      <a:pt x="5974" y="42000"/>
                      <a:pt x="5974" y="35334"/>
                      <a:pt x="-112" y="29539"/>
                    </a:cubicBezTo>
                    <a:lnTo>
                      <a:pt x="-112" y="29539"/>
                    </a:lnTo>
                    <a:close/>
                  </a:path>
                </a:pathLst>
              </a:custGeom>
              <a:solidFill>
                <a:srgbClr val="CCCCCC"/>
              </a:solidFill>
              <a:ln w="2897" cap="rnd">
                <a:solidFill>
                  <a:schemeClr val="bg1"/>
                </a:solidFill>
                <a:prstDash val="solid"/>
                <a:miter/>
              </a:ln>
            </p:spPr>
            <p:txBody>
              <a:bodyPr rtlCol="0" anchor="ctr"/>
              <a:lstStyle/>
              <a:p>
                <a:endParaRPr lang="en-US"/>
              </a:p>
            </p:txBody>
          </p:sp>
        </p:grpSp>
        <p:sp>
          <p:nvSpPr>
            <p:cNvPr id="24" name="Freeform: Shape 23">
              <a:extLst>
                <a:ext uri="{FF2B5EF4-FFF2-40B4-BE49-F238E27FC236}">
                  <a16:creationId xmlns:a16="http://schemas.microsoft.com/office/drawing/2014/main" id="{85701BAF-1851-52AD-6425-538E7B91A83C}"/>
                </a:ext>
              </a:extLst>
            </p:cNvPr>
            <p:cNvSpPr/>
            <p:nvPr/>
          </p:nvSpPr>
          <p:spPr>
            <a:xfrm>
              <a:off x="3428150" y="2296648"/>
              <a:ext cx="145701" cy="293843"/>
            </a:xfrm>
            <a:custGeom>
              <a:avLst/>
              <a:gdLst>
                <a:gd name="connsiteX0" fmla="*/ 94181 w 145701"/>
                <a:gd name="connsiteY0" fmla="*/ 288048 h 293843"/>
                <a:gd name="connsiteX1" fmla="*/ 49843 w 145701"/>
                <a:gd name="connsiteY1" fmla="*/ 293844 h 293843"/>
                <a:gd name="connsiteX2" fmla="*/ 26950 w 145701"/>
                <a:gd name="connsiteY2" fmla="*/ 114176 h 293843"/>
                <a:gd name="connsiteX3" fmla="*/ 0 w 145701"/>
                <a:gd name="connsiteY3" fmla="*/ 86067 h 293843"/>
                <a:gd name="connsiteX4" fmla="*/ 5506 w 145701"/>
                <a:gd name="connsiteY4" fmla="*/ 56798 h 293843"/>
                <a:gd name="connsiteX5" fmla="*/ 34195 w 145701"/>
                <a:gd name="connsiteY5" fmla="*/ 34195 h 293843"/>
                <a:gd name="connsiteX6" fmla="*/ 64043 w 145701"/>
                <a:gd name="connsiteY6" fmla="*/ 35354 h 293843"/>
                <a:gd name="connsiteX7" fmla="*/ 86067 w 145701"/>
                <a:gd name="connsiteY7" fmla="*/ 0 h 293843"/>
                <a:gd name="connsiteX8" fmla="*/ 135620 w 145701"/>
                <a:gd name="connsiteY8" fmla="*/ 7824 h 293843"/>
                <a:gd name="connsiteX9" fmla="*/ 135910 w 145701"/>
                <a:gd name="connsiteY9" fmla="*/ 47235 h 293843"/>
                <a:gd name="connsiteX10" fmla="*/ 136779 w 145701"/>
                <a:gd name="connsiteY10" fmla="*/ 88965 h 293843"/>
                <a:gd name="connsiteX11" fmla="*/ 121711 w 145701"/>
                <a:gd name="connsiteY11" fmla="*/ 123159 h 293843"/>
                <a:gd name="connsiteX12" fmla="*/ 96789 w 145701"/>
                <a:gd name="connsiteY12" fmla="*/ 176770 h 293843"/>
                <a:gd name="connsiteX13" fmla="*/ 94181 w 145701"/>
                <a:gd name="connsiteY13" fmla="*/ 288048 h 293843"/>
                <a:gd name="connsiteX14" fmla="*/ 94181 w 145701"/>
                <a:gd name="connsiteY14" fmla="*/ 288048 h 29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701" h="293843">
                  <a:moveTo>
                    <a:pt x="94181" y="288048"/>
                  </a:moveTo>
                  <a:lnTo>
                    <a:pt x="49843" y="293844"/>
                  </a:lnTo>
                  <a:lnTo>
                    <a:pt x="26950" y="114176"/>
                  </a:lnTo>
                  <a:cubicBezTo>
                    <a:pt x="24052" y="100556"/>
                    <a:pt x="10432" y="94470"/>
                    <a:pt x="0" y="86067"/>
                  </a:cubicBezTo>
                  <a:lnTo>
                    <a:pt x="5506" y="56798"/>
                  </a:lnTo>
                  <a:lnTo>
                    <a:pt x="34195" y="34195"/>
                  </a:lnTo>
                  <a:lnTo>
                    <a:pt x="64043" y="35354"/>
                  </a:lnTo>
                  <a:lnTo>
                    <a:pt x="86067" y="0"/>
                  </a:lnTo>
                  <a:lnTo>
                    <a:pt x="135620" y="7824"/>
                  </a:lnTo>
                  <a:lnTo>
                    <a:pt x="135910" y="47235"/>
                  </a:lnTo>
                  <a:cubicBezTo>
                    <a:pt x="150110" y="62304"/>
                    <a:pt x="147502" y="82589"/>
                    <a:pt x="136779" y="88965"/>
                  </a:cubicBezTo>
                  <a:cubicBezTo>
                    <a:pt x="137649" y="107801"/>
                    <a:pt x="134171" y="123449"/>
                    <a:pt x="121711" y="123159"/>
                  </a:cubicBezTo>
                  <a:cubicBezTo>
                    <a:pt x="114176" y="143734"/>
                    <a:pt x="107511" y="168076"/>
                    <a:pt x="96789" y="176770"/>
                  </a:cubicBezTo>
                  <a:lnTo>
                    <a:pt x="94181" y="288048"/>
                  </a:lnTo>
                  <a:lnTo>
                    <a:pt x="94181" y="288048"/>
                  </a:lnTo>
                  <a:close/>
                </a:path>
              </a:pathLst>
            </a:custGeom>
            <a:solidFill>
              <a:srgbClr val="CCCCCC"/>
            </a:solidFill>
            <a:ln w="2897" cap="rnd">
              <a:solidFill>
                <a:schemeClr val="bg1"/>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D72F317-6B32-52B9-F561-DF7718809B06}"/>
                </a:ext>
              </a:extLst>
            </p:cNvPr>
            <p:cNvSpPr/>
            <p:nvPr/>
          </p:nvSpPr>
          <p:spPr>
            <a:xfrm>
              <a:off x="4340979" y="3760941"/>
              <a:ext cx="441635" cy="443342"/>
            </a:xfrm>
            <a:custGeom>
              <a:avLst/>
              <a:gdLst>
                <a:gd name="connsiteX0" fmla="*/ 255302 w 441635"/>
                <a:gd name="connsiteY0" fmla="*/ 0 h 443342"/>
                <a:gd name="connsiteX1" fmla="*/ 224585 w 441635"/>
                <a:gd name="connsiteY1" fmla="*/ 17387 h 443342"/>
                <a:gd name="connsiteX2" fmla="*/ 180827 w 441635"/>
                <a:gd name="connsiteY2" fmla="*/ 45207 h 443342"/>
                <a:gd name="connsiteX3" fmla="*/ 172133 w 441635"/>
                <a:gd name="connsiteY3" fmla="*/ 21154 h 443342"/>
                <a:gd name="connsiteX4" fmla="*/ 57088 w 441635"/>
                <a:gd name="connsiteY4" fmla="*/ 31297 h 443342"/>
                <a:gd name="connsiteX5" fmla="*/ 50423 w 441635"/>
                <a:gd name="connsiteY5" fmla="*/ 209516 h 443342"/>
                <a:gd name="connsiteX6" fmla="*/ 3188 w 441635"/>
                <a:gd name="connsiteY6" fmla="*/ 208357 h 443342"/>
                <a:gd name="connsiteX7" fmla="*/ 0 w 441635"/>
                <a:gd name="connsiteY7" fmla="*/ 337022 h 443342"/>
                <a:gd name="connsiteX8" fmla="*/ 39121 w 441635"/>
                <a:gd name="connsiteY8" fmla="*/ 381649 h 443342"/>
                <a:gd name="connsiteX9" fmla="*/ 33905 w 441635"/>
                <a:gd name="connsiteY9" fmla="*/ 435260 h 443342"/>
                <a:gd name="connsiteX10" fmla="*/ 100846 w 441635"/>
                <a:gd name="connsiteY10" fmla="*/ 439607 h 443342"/>
                <a:gd name="connsiteX11" fmla="*/ 114466 w 441635"/>
                <a:gd name="connsiteY11" fmla="*/ 421350 h 443342"/>
                <a:gd name="connsiteX12" fmla="*/ 134751 w 441635"/>
                <a:gd name="connsiteY12" fmla="*/ 397588 h 443342"/>
                <a:gd name="connsiteX13" fmla="*/ 163440 w 441635"/>
                <a:gd name="connsiteY13" fmla="*/ 373535 h 443342"/>
                <a:gd name="connsiteX14" fmla="*/ 208647 w 441635"/>
                <a:gd name="connsiteY14" fmla="*/ 392082 h 443342"/>
                <a:gd name="connsiteX15" fmla="*/ 267473 w 441635"/>
                <a:gd name="connsiteY15" fmla="*/ 381070 h 443342"/>
                <a:gd name="connsiteX16" fmla="*/ 273269 w 441635"/>
                <a:gd name="connsiteY16" fmla="*/ 354119 h 443342"/>
                <a:gd name="connsiteX17" fmla="*/ 441635 w 441635"/>
                <a:gd name="connsiteY17" fmla="*/ 219658 h 443342"/>
                <a:gd name="connsiteX18" fmla="*/ 397877 w 441635"/>
                <a:gd name="connsiteY18" fmla="*/ 204879 h 443342"/>
                <a:gd name="connsiteX19" fmla="*/ 374694 w 441635"/>
                <a:gd name="connsiteY19" fmla="*/ 143155 h 443342"/>
                <a:gd name="connsiteX20" fmla="*/ 349193 w 441635"/>
                <a:gd name="connsiteY20" fmla="*/ 126927 h 443342"/>
                <a:gd name="connsiteX21" fmla="*/ 323692 w 441635"/>
                <a:gd name="connsiteY21" fmla="*/ 110699 h 443342"/>
                <a:gd name="connsiteX22" fmla="*/ 284281 w 441635"/>
                <a:gd name="connsiteY22" fmla="*/ 54770 h 443342"/>
                <a:gd name="connsiteX23" fmla="*/ 274718 w 441635"/>
                <a:gd name="connsiteY23" fmla="*/ 40570 h 443342"/>
                <a:gd name="connsiteX24" fmla="*/ 255302 w 441635"/>
                <a:gd name="connsiteY24" fmla="*/ 0 h 443342"/>
                <a:gd name="connsiteX25" fmla="*/ 255302 w 441635"/>
                <a:gd name="connsiteY25" fmla="*/ 0 h 4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1635" h="443342">
                  <a:moveTo>
                    <a:pt x="255302" y="0"/>
                  </a:moveTo>
                  <a:lnTo>
                    <a:pt x="224585" y="17387"/>
                  </a:lnTo>
                  <a:cubicBezTo>
                    <a:pt x="194157" y="17677"/>
                    <a:pt x="192418" y="35354"/>
                    <a:pt x="180827" y="45207"/>
                  </a:cubicBezTo>
                  <a:lnTo>
                    <a:pt x="172133" y="21154"/>
                  </a:lnTo>
                  <a:lnTo>
                    <a:pt x="57088" y="31297"/>
                  </a:lnTo>
                  <a:lnTo>
                    <a:pt x="50423" y="209516"/>
                  </a:lnTo>
                  <a:lnTo>
                    <a:pt x="3188" y="208357"/>
                  </a:lnTo>
                  <a:lnTo>
                    <a:pt x="0" y="337022"/>
                  </a:lnTo>
                  <a:cubicBezTo>
                    <a:pt x="12751" y="352961"/>
                    <a:pt x="30138" y="370058"/>
                    <a:pt x="39121" y="381649"/>
                  </a:cubicBezTo>
                  <a:cubicBezTo>
                    <a:pt x="47525" y="392951"/>
                    <a:pt x="42309" y="414685"/>
                    <a:pt x="33905" y="435260"/>
                  </a:cubicBezTo>
                  <a:cubicBezTo>
                    <a:pt x="56798" y="444823"/>
                    <a:pt x="78822" y="445402"/>
                    <a:pt x="100846" y="439607"/>
                  </a:cubicBezTo>
                  <a:cubicBezTo>
                    <a:pt x="104033" y="430913"/>
                    <a:pt x="108670" y="424828"/>
                    <a:pt x="114466" y="421350"/>
                  </a:cubicBezTo>
                  <a:cubicBezTo>
                    <a:pt x="124029" y="415844"/>
                    <a:pt x="131853" y="408889"/>
                    <a:pt x="134751" y="397588"/>
                  </a:cubicBezTo>
                  <a:lnTo>
                    <a:pt x="163440" y="373535"/>
                  </a:lnTo>
                  <a:cubicBezTo>
                    <a:pt x="181117" y="374984"/>
                    <a:pt x="194737" y="382229"/>
                    <a:pt x="208647" y="392082"/>
                  </a:cubicBezTo>
                  <a:cubicBezTo>
                    <a:pt x="237915" y="392372"/>
                    <a:pt x="255302" y="387155"/>
                    <a:pt x="267473" y="381070"/>
                  </a:cubicBezTo>
                  <a:lnTo>
                    <a:pt x="273269" y="354119"/>
                  </a:lnTo>
                  <a:lnTo>
                    <a:pt x="441635" y="219658"/>
                  </a:lnTo>
                  <a:cubicBezTo>
                    <a:pt x="420481" y="204300"/>
                    <a:pt x="409759" y="207777"/>
                    <a:pt x="397877" y="204879"/>
                  </a:cubicBezTo>
                  <a:cubicBezTo>
                    <a:pt x="385706" y="201982"/>
                    <a:pt x="370637" y="180248"/>
                    <a:pt x="374694" y="143155"/>
                  </a:cubicBezTo>
                  <a:cubicBezTo>
                    <a:pt x="363103" y="140836"/>
                    <a:pt x="355568" y="134461"/>
                    <a:pt x="349193" y="126927"/>
                  </a:cubicBezTo>
                  <a:cubicBezTo>
                    <a:pt x="341949" y="114756"/>
                    <a:pt x="332385" y="115915"/>
                    <a:pt x="323692" y="110699"/>
                  </a:cubicBezTo>
                  <a:cubicBezTo>
                    <a:pt x="310362" y="92442"/>
                    <a:pt x="286309" y="68680"/>
                    <a:pt x="284281" y="54770"/>
                  </a:cubicBezTo>
                  <a:cubicBezTo>
                    <a:pt x="283412" y="47815"/>
                    <a:pt x="279644" y="48394"/>
                    <a:pt x="274718" y="40570"/>
                  </a:cubicBezTo>
                  <a:cubicBezTo>
                    <a:pt x="268343" y="31297"/>
                    <a:pt x="260518" y="11012"/>
                    <a:pt x="255302" y="0"/>
                  </a:cubicBezTo>
                  <a:lnTo>
                    <a:pt x="255302" y="0"/>
                  </a:lnTo>
                  <a:close/>
                </a:path>
              </a:pathLst>
            </a:custGeom>
            <a:solidFill>
              <a:srgbClr val="CCCCCC"/>
            </a:solidFill>
            <a:ln w="2897" cap="rnd">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8CB9239-DD57-8853-F33D-95BF11D8F26B}"/>
                </a:ext>
              </a:extLst>
            </p:cNvPr>
            <p:cNvSpPr/>
            <p:nvPr/>
          </p:nvSpPr>
          <p:spPr>
            <a:xfrm>
              <a:off x="4809854" y="3010103"/>
              <a:ext cx="85487" cy="113596"/>
            </a:xfrm>
            <a:custGeom>
              <a:avLst/>
              <a:gdLst>
                <a:gd name="connsiteX0" fmla="*/ 0 w 85487"/>
                <a:gd name="connsiteY0" fmla="*/ 15938 h 113596"/>
                <a:gd name="connsiteX1" fmla="*/ 6955 w 85487"/>
                <a:gd name="connsiteY1" fmla="*/ 9273 h 113596"/>
                <a:gd name="connsiteX2" fmla="*/ 15359 w 85487"/>
                <a:gd name="connsiteY2" fmla="*/ 9563 h 113596"/>
                <a:gd name="connsiteX3" fmla="*/ 19705 w 85487"/>
                <a:gd name="connsiteY3" fmla="*/ 21444 h 113596"/>
                <a:gd name="connsiteX4" fmla="*/ 43468 w 85487"/>
                <a:gd name="connsiteY4" fmla="*/ 16808 h 113596"/>
                <a:gd name="connsiteX5" fmla="*/ 44627 w 85487"/>
                <a:gd name="connsiteY5" fmla="*/ 1739 h 113596"/>
                <a:gd name="connsiteX6" fmla="*/ 74475 w 85487"/>
                <a:gd name="connsiteY6" fmla="*/ 0 h 113596"/>
                <a:gd name="connsiteX7" fmla="*/ 85487 w 85487"/>
                <a:gd name="connsiteY7" fmla="*/ 35354 h 113596"/>
                <a:gd name="connsiteX8" fmla="*/ 33036 w 85487"/>
                <a:gd name="connsiteY8" fmla="*/ 99397 h 113596"/>
                <a:gd name="connsiteX9" fmla="*/ 13040 w 85487"/>
                <a:gd name="connsiteY9" fmla="*/ 113596 h 113596"/>
                <a:gd name="connsiteX10" fmla="*/ 13910 w 85487"/>
                <a:gd name="connsiteY10" fmla="*/ 56508 h 113596"/>
                <a:gd name="connsiteX11" fmla="*/ 0 w 85487"/>
                <a:gd name="connsiteY11" fmla="*/ 15938 h 113596"/>
                <a:gd name="connsiteX12" fmla="*/ 0 w 85487"/>
                <a:gd name="connsiteY12" fmla="*/ 15938 h 11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487" h="113596">
                  <a:moveTo>
                    <a:pt x="0" y="15938"/>
                  </a:moveTo>
                  <a:lnTo>
                    <a:pt x="6955" y="9273"/>
                  </a:lnTo>
                  <a:lnTo>
                    <a:pt x="15359" y="9563"/>
                  </a:lnTo>
                  <a:lnTo>
                    <a:pt x="19705" y="21444"/>
                  </a:lnTo>
                  <a:lnTo>
                    <a:pt x="43468" y="16808"/>
                  </a:lnTo>
                  <a:lnTo>
                    <a:pt x="44627" y="1739"/>
                  </a:lnTo>
                  <a:lnTo>
                    <a:pt x="74475" y="0"/>
                  </a:lnTo>
                  <a:cubicBezTo>
                    <a:pt x="64622" y="17097"/>
                    <a:pt x="79402" y="26660"/>
                    <a:pt x="85487" y="35354"/>
                  </a:cubicBezTo>
                  <a:cubicBezTo>
                    <a:pt x="65492" y="82010"/>
                    <a:pt x="48394" y="98528"/>
                    <a:pt x="33036" y="99397"/>
                  </a:cubicBezTo>
                  <a:cubicBezTo>
                    <a:pt x="12461" y="99397"/>
                    <a:pt x="15069" y="106931"/>
                    <a:pt x="13040" y="113596"/>
                  </a:cubicBezTo>
                  <a:cubicBezTo>
                    <a:pt x="11591" y="92732"/>
                    <a:pt x="12751" y="73316"/>
                    <a:pt x="13910" y="56508"/>
                  </a:cubicBezTo>
                  <a:cubicBezTo>
                    <a:pt x="15938" y="35644"/>
                    <a:pt x="8983" y="20285"/>
                    <a:pt x="0" y="15938"/>
                  </a:cubicBezTo>
                  <a:lnTo>
                    <a:pt x="0" y="15938"/>
                  </a:lnTo>
                  <a:close/>
                </a:path>
              </a:pathLst>
            </a:custGeom>
            <a:solidFill>
              <a:srgbClr val="CCCCCC"/>
            </a:solidFill>
            <a:ln w="2897" cap="rnd">
              <a:solidFill>
                <a:schemeClr val="bg1"/>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3D56A9B-C2F6-49E2-46AE-4E699AF28DF6}"/>
                </a:ext>
              </a:extLst>
            </p:cNvPr>
            <p:cNvSpPr/>
            <p:nvPr/>
          </p:nvSpPr>
          <p:spPr>
            <a:xfrm>
              <a:off x="3140971" y="2158065"/>
              <a:ext cx="372955" cy="268117"/>
            </a:xfrm>
            <a:custGeom>
              <a:avLst/>
              <a:gdLst>
                <a:gd name="connsiteX0" fmla="*/ 121421 w 372955"/>
                <a:gd name="connsiteY0" fmla="*/ 268117 h 268117"/>
                <a:gd name="connsiteX1" fmla="*/ 101425 w 372955"/>
                <a:gd name="connsiteY1" fmla="*/ 247253 h 268117"/>
                <a:gd name="connsiteX2" fmla="*/ 35934 w 372955"/>
                <a:gd name="connsiteY2" fmla="*/ 257395 h 268117"/>
                <a:gd name="connsiteX3" fmla="*/ 0 w 372955"/>
                <a:gd name="connsiteY3" fmla="*/ 220302 h 268117"/>
                <a:gd name="connsiteX4" fmla="*/ 9273 w 372955"/>
                <a:gd name="connsiteY4" fmla="*/ 170459 h 268117"/>
                <a:gd name="connsiteX5" fmla="*/ 47525 w 372955"/>
                <a:gd name="connsiteY5" fmla="*/ 132497 h 268117"/>
                <a:gd name="connsiteX6" fmla="*/ 72157 w 372955"/>
                <a:gd name="connsiteY6" fmla="*/ 80915 h 268117"/>
                <a:gd name="connsiteX7" fmla="*/ 128955 w 372955"/>
                <a:gd name="connsiteY7" fmla="*/ 65556 h 268117"/>
                <a:gd name="connsiteX8" fmla="*/ 168076 w 372955"/>
                <a:gd name="connsiteY8" fmla="*/ 39185 h 268117"/>
                <a:gd name="connsiteX9" fmla="*/ 262837 w 372955"/>
                <a:gd name="connsiteY9" fmla="*/ 934 h 268117"/>
                <a:gd name="connsiteX10" fmla="*/ 267473 w 372955"/>
                <a:gd name="connsiteY10" fmla="*/ 23537 h 268117"/>
                <a:gd name="connsiteX11" fmla="*/ 272110 w 372955"/>
                <a:gd name="connsiteY11" fmla="*/ 47589 h 268117"/>
                <a:gd name="connsiteX12" fmla="*/ 320794 w 372955"/>
                <a:gd name="connsiteY12" fmla="*/ 113081 h 268117"/>
                <a:gd name="connsiteX13" fmla="*/ 339340 w 372955"/>
                <a:gd name="connsiteY13" fmla="*/ 119167 h 268117"/>
                <a:gd name="connsiteX14" fmla="*/ 361944 w 372955"/>
                <a:gd name="connsiteY14" fmla="*/ 135685 h 268117"/>
                <a:gd name="connsiteX15" fmla="*/ 372956 w 372955"/>
                <a:gd name="connsiteY15" fmla="*/ 138003 h 268117"/>
                <a:gd name="connsiteX16" fmla="*/ 351512 w 372955"/>
                <a:gd name="connsiteY16" fmla="*/ 173936 h 268117"/>
                <a:gd name="connsiteX17" fmla="*/ 321374 w 372955"/>
                <a:gd name="connsiteY17" fmla="*/ 172198 h 268117"/>
                <a:gd name="connsiteX18" fmla="*/ 292395 w 372955"/>
                <a:gd name="connsiteY18" fmla="*/ 194801 h 268117"/>
                <a:gd name="connsiteX19" fmla="*/ 248637 w 372955"/>
                <a:gd name="connsiteY19" fmla="*/ 189585 h 268117"/>
                <a:gd name="connsiteX20" fmla="*/ 210385 w 372955"/>
                <a:gd name="connsiteY20" fmla="*/ 197119 h 268117"/>
                <a:gd name="connsiteX21" fmla="*/ 113307 w 372955"/>
                <a:gd name="connsiteY21" fmla="*/ 194221 h 268117"/>
                <a:gd name="connsiteX22" fmla="*/ 121421 w 372955"/>
                <a:gd name="connsiteY22" fmla="*/ 268117 h 268117"/>
                <a:gd name="connsiteX23" fmla="*/ 121421 w 372955"/>
                <a:gd name="connsiteY23" fmla="*/ 268117 h 26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2955" h="268117">
                  <a:moveTo>
                    <a:pt x="121421" y="268117"/>
                  </a:moveTo>
                  <a:cubicBezTo>
                    <a:pt x="112148" y="266958"/>
                    <a:pt x="108960" y="254497"/>
                    <a:pt x="101425" y="247253"/>
                  </a:cubicBezTo>
                  <a:cubicBezTo>
                    <a:pt x="86646" y="233053"/>
                    <a:pt x="58537" y="243775"/>
                    <a:pt x="35934" y="257395"/>
                  </a:cubicBezTo>
                  <a:cubicBezTo>
                    <a:pt x="8694" y="243775"/>
                    <a:pt x="4926" y="231604"/>
                    <a:pt x="0" y="220302"/>
                  </a:cubicBezTo>
                  <a:cubicBezTo>
                    <a:pt x="5506" y="205523"/>
                    <a:pt x="1739" y="186107"/>
                    <a:pt x="9273" y="170459"/>
                  </a:cubicBezTo>
                  <a:cubicBezTo>
                    <a:pt x="15938" y="156549"/>
                    <a:pt x="27240" y="143509"/>
                    <a:pt x="47525" y="132497"/>
                  </a:cubicBezTo>
                  <a:lnTo>
                    <a:pt x="72157" y="80915"/>
                  </a:lnTo>
                  <a:cubicBezTo>
                    <a:pt x="93311" y="73960"/>
                    <a:pt x="112437" y="71352"/>
                    <a:pt x="128955" y="65556"/>
                  </a:cubicBezTo>
                  <a:cubicBezTo>
                    <a:pt x="144893" y="60050"/>
                    <a:pt x="159093" y="50777"/>
                    <a:pt x="168076" y="39185"/>
                  </a:cubicBezTo>
                  <a:cubicBezTo>
                    <a:pt x="199663" y="19770"/>
                    <a:pt x="238784" y="-5152"/>
                    <a:pt x="262837" y="934"/>
                  </a:cubicBezTo>
                  <a:cubicBezTo>
                    <a:pt x="262547" y="8758"/>
                    <a:pt x="262547" y="16872"/>
                    <a:pt x="267473" y="23537"/>
                  </a:cubicBezTo>
                  <a:cubicBezTo>
                    <a:pt x="275587" y="29043"/>
                    <a:pt x="273849" y="38316"/>
                    <a:pt x="272110" y="47589"/>
                  </a:cubicBezTo>
                  <a:lnTo>
                    <a:pt x="320794" y="113081"/>
                  </a:lnTo>
                  <a:lnTo>
                    <a:pt x="339340" y="119167"/>
                  </a:lnTo>
                  <a:cubicBezTo>
                    <a:pt x="341949" y="115979"/>
                    <a:pt x="355279" y="99751"/>
                    <a:pt x="361944" y="135685"/>
                  </a:cubicBezTo>
                  <a:lnTo>
                    <a:pt x="372956" y="138003"/>
                  </a:lnTo>
                  <a:lnTo>
                    <a:pt x="351512" y="173936"/>
                  </a:lnTo>
                  <a:lnTo>
                    <a:pt x="321374" y="172198"/>
                  </a:lnTo>
                  <a:lnTo>
                    <a:pt x="292395" y="194801"/>
                  </a:lnTo>
                  <a:lnTo>
                    <a:pt x="248637" y="189585"/>
                  </a:lnTo>
                  <a:cubicBezTo>
                    <a:pt x="223426" y="189295"/>
                    <a:pt x="221107" y="193932"/>
                    <a:pt x="210385" y="197119"/>
                  </a:cubicBezTo>
                  <a:lnTo>
                    <a:pt x="113307" y="194221"/>
                  </a:lnTo>
                  <a:lnTo>
                    <a:pt x="121421" y="268117"/>
                  </a:lnTo>
                  <a:lnTo>
                    <a:pt x="121421" y="268117"/>
                  </a:lnTo>
                  <a:close/>
                </a:path>
              </a:pathLst>
            </a:custGeom>
            <a:solidFill>
              <a:srgbClr val="CCCCCC"/>
            </a:solidFill>
            <a:ln w="2897" cap="rnd">
              <a:solidFill>
                <a:schemeClr val="bg1"/>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9F32545-5C7A-F530-D329-19499FA15005}"/>
                </a:ext>
              </a:extLst>
            </p:cNvPr>
            <p:cNvSpPr/>
            <p:nvPr/>
          </p:nvSpPr>
          <p:spPr>
            <a:xfrm>
              <a:off x="3983092" y="2638017"/>
              <a:ext cx="941807" cy="913987"/>
            </a:xfrm>
            <a:custGeom>
              <a:avLst/>
              <a:gdLst>
                <a:gd name="connsiteX0" fmla="*/ 317606 w 941807"/>
                <a:gd name="connsiteY0" fmla="*/ 82300 h 913987"/>
                <a:gd name="connsiteX1" fmla="*/ 288338 w 941807"/>
                <a:gd name="connsiteY1" fmla="*/ 153007 h 913987"/>
                <a:gd name="connsiteX2" fmla="*/ 270371 w 941807"/>
                <a:gd name="connsiteY2" fmla="*/ 293844 h 913987"/>
                <a:gd name="connsiteX3" fmla="*/ 203430 w 941807"/>
                <a:gd name="connsiteY3" fmla="*/ 360785 h 913987"/>
                <a:gd name="connsiteX4" fmla="*/ 188941 w 941807"/>
                <a:gd name="connsiteY4" fmla="*/ 430623 h 913987"/>
                <a:gd name="connsiteX5" fmla="*/ 106062 w 941807"/>
                <a:gd name="connsiteY5" fmla="*/ 494087 h 913987"/>
                <a:gd name="connsiteX6" fmla="*/ 66651 w 941807"/>
                <a:gd name="connsiteY6" fmla="*/ 489160 h 913987"/>
                <a:gd name="connsiteX7" fmla="*/ 36223 w 941807"/>
                <a:gd name="connsiteY7" fmla="*/ 485393 h 913987"/>
                <a:gd name="connsiteX8" fmla="*/ 15938 w 941807"/>
                <a:gd name="connsiteY8" fmla="*/ 517849 h 913987"/>
                <a:gd name="connsiteX9" fmla="*/ 0 w 941807"/>
                <a:gd name="connsiteY9" fmla="*/ 543640 h 913987"/>
                <a:gd name="connsiteX10" fmla="*/ 4347 w 941807"/>
                <a:gd name="connsiteY10" fmla="*/ 560738 h 913987"/>
                <a:gd name="connsiteX11" fmla="*/ 64622 w 941807"/>
                <a:gd name="connsiteY11" fmla="*/ 540163 h 913987"/>
                <a:gd name="connsiteX12" fmla="*/ 196765 w 941807"/>
                <a:gd name="connsiteY12" fmla="*/ 542481 h 913987"/>
                <a:gd name="connsiteX13" fmla="*/ 208936 w 941807"/>
                <a:gd name="connsiteY13" fmla="*/ 549726 h 913987"/>
                <a:gd name="connsiteX14" fmla="*/ 284861 w 941807"/>
                <a:gd name="connsiteY14" fmla="*/ 655498 h 913987"/>
                <a:gd name="connsiteX15" fmla="*/ 345136 w 941807"/>
                <a:gd name="connsiteY15" fmla="*/ 649123 h 913987"/>
                <a:gd name="connsiteX16" fmla="*/ 358177 w 941807"/>
                <a:gd name="connsiteY16" fmla="*/ 598410 h 913987"/>
                <a:gd name="connsiteX17" fmla="*/ 393531 w 941807"/>
                <a:gd name="connsiteY17" fmla="*/ 600439 h 913987"/>
                <a:gd name="connsiteX18" fmla="*/ 398167 w 941807"/>
                <a:gd name="connsiteY18" fmla="*/ 591165 h 913987"/>
                <a:gd name="connsiteX19" fmla="*/ 417873 w 941807"/>
                <a:gd name="connsiteY19" fmla="*/ 594353 h 913987"/>
                <a:gd name="connsiteX20" fmla="*/ 418163 w 941807"/>
                <a:gd name="connsiteY20" fmla="*/ 614928 h 913987"/>
                <a:gd name="connsiteX21" fmla="*/ 460761 w 941807"/>
                <a:gd name="connsiteY21" fmla="*/ 611740 h 913987"/>
                <a:gd name="connsiteX22" fmla="*/ 465108 w 941807"/>
                <a:gd name="connsiteY22" fmla="*/ 723888 h 913987"/>
                <a:gd name="connsiteX23" fmla="*/ 489450 w 941807"/>
                <a:gd name="connsiteY23" fmla="*/ 774311 h 913987"/>
                <a:gd name="connsiteX24" fmla="*/ 470904 w 941807"/>
                <a:gd name="connsiteY24" fmla="*/ 799232 h 913987"/>
                <a:gd name="connsiteX25" fmla="*/ 487711 w 941807"/>
                <a:gd name="connsiteY25" fmla="*/ 813432 h 913987"/>
                <a:gd name="connsiteX26" fmla="*/ 496695 w 941807"/>
                <a:gd name="connsiteY26" fmla="*/ 795465 h 913987"/>
                <a:gd name="connsiteX27" fmla="*/ 552334 w 941807"/>
                <a:gd name="connsiteY27" fmla="*/ 794596 h 913987"/>
                <a:gd name="connsiteX28" fmla="*/ 572619 w 941807"/>
                <a:gd name="connsiteY28" fmla="*/ 787931 h 913987"/>
                <a:gd name="connsiteX29" fmla="*/ 590006 w 941807"/>
                <a:gd name="connsiteY29" fmla="*/ 787641 h 913987"/>
                <a:gd name="connsiteX30" fmla="*/ 596381 w 941807"/>
                <a:gd name="connsiteY30" fmla="*/ 812563 h 913987"/>
                <a:gd name="connsiteX31" fmla="*/ 628838 w 941807"/>
                <a:gd name="connsiteY31" fmla="*/ 801840 h 913987"/>
                <a:gd name="connsiteX32" fmla="*/ 638111 w 941807"/>
                <a:gd name="connsiteY32" fmla="*/ 818938 h 913987"/>
                <a:gd name="connsiteX33" fmla="*/ 685926 w 941807"/>
                <a:gd name="connsiteY33" fmla="*/ 842700 h 913987"/>
                <a:gd name="connsiteX34" fmla="*/ 719251 w 941807"/>
                <a:gd name="connsiteY34" fmla="*/ 832558 h 913987"/>
                <a:gd name="connsiteX35" fmla="*/ 769964 w 941807"/>
                <a:gd name="connsiteY35" fmla="*/ 860667 h 913987"/>
                <a:gd name="connsiteX36" fmla="*/ 831688 w 941807"/>
                <a:gd name="connsiteY36" fmla="*/ 903556 h 913987"/>
                <a:gd name="connsiteX37" fmla="*/ 846757 w 941807"/>
                <a:gd name="connsiteY37" fmla="*/ 913988 h 913987"/>
                <a:gd name="connsiteX38" fmla="*/ 845598 w 941807"/>
                <a:gd name="connsiteY38" fmla="*/ 859798 h 913987"/>
                <a:gd name="connsiteX39" fmla="*/ 788220 w 941807"/>
                <a:gd name="connsiteY39" fmla="*/ 838643 h 913987"/>
                <a:gd name="connsiteX40" fmla="*/ 809375 w 941807"/>
                <a:gd name="connsiteY40" fmla="*/ 778947 h 913987"/>
                <a:gd name="connsiteX41" fmla="*/ 801840 w 941807"/>
                <a:gd name="connsiteY41" fmla="*/ 714614 h 913987"/>
                <a:gd name="connsiteX42" fmla="*/ 814881 w 941807"/>
                <a:gd name="connsiteY42" fmla="*/ 681289 h 913987"/>
                <a:gd name="connsiteX43" fmla="*/ 902396 w 941807"/>
                <a:gd name="connsiteY43" fmla="*/ 659845 h 913987"/>
                <a:gd name="connsiteX44" fmla="*/ 852263 w 941807"/>
                <a:gd name="connsiteY44" fmla="*/ 566244 h 913987"/>
                <a:gd name="connsiteX45" fmla="*/ 841541 w 941807"/>
                <a:gd name="connsiteY45" fmla="*/ 423379 h 913987"/>
                <a:gd name="connsiteX46" fmla="*/ 814011 w 941807"/>
                <a:gd name="connsiteY46" fmla="*/ 381360 h 913987"/>
                <a:gd name="connsiteX47" fmla="*/ 840092 w 941807"/>
                <a:gd name="connsiteY47" fmla="*/ 343977 h 913987"/>
                <a:gd name="connsiteX48" fmla="*/ 861247 w 941807"/>
                <a:gd name="connsiteY48" fmla="*/ 320794 h 913987"/>
                <a:gd name="connsiteX49" fmla="*/ 864434 w 941807"/>
                <a:gd name="connsiteY49" fmla="*/ 239654 h 913987"/>
                <a:gd name="connsiteX50" fmla="*/ 893993 w 941807"/>
                <a:gd name="connsiteY50" fmla="*/ 194737 h 913987"/>
                <a:gd name="connsiteX51" fmla="*/ 941808 w 941807"/>
                <a:gd name="connsiteY51" fmla="*/ 151848 h 913987"/>
                <a:gd name="connsiteX52" fmla="*/ 913119 w 941807"/>
                <a:gd name="connsiteY52" fmla="*/ 133012 h 913987"/>
                <a:gd name="connsiteX53" fmla="*/ 913119 w 941807"/>
                <a:gd name="connsiteY53" fmla="*/ 81720 h 913987"/>
                <a:gd name="connsiteX54" fmla="*/ 853423 w 941807"/>
                <a:gd name="connsiteY54" fmla="*/ 31297 h 913987"/>
                <a:gd name="connsiteX55" fmla="*/ 841831 w 941807"/>
                <a:gd name="connsiteY55" fmla="*/ 40280 h 913987"/>
                <a:gd name="connsiteX56" fmla="*/ 807346 w 941807"/>
                <a:gd name="connsiteY56" fmla="*/ 36803 h 913987"/>
                <a:gd name="connsiteX57" fmla="*/ 772862 w 941807"/>
                <a:gd name="connsiteY57" fmla="*/ 35354 h 913987"/>
                <a:gd name="connsiteX58" fmla="*/ 770543 w 941807"/>
                <a:gd name="connsiteY58" fmla="*/ 27240 h 913987"/>
                <a:gd name="connsiteX59" fmla="*/ 747940 w 941807"/>
                <a:gd name="connsiteY59" fmla="*/ 3767 h 913987"/>
                <a:gd name="connsiteX60" fmla="*/ 723018 w 941807"/>
                <a:gd name="connsiteY60" fmla="*/ 4926 h 913987"/>
                <a:gd name="connsiteX61" fmla="*/ 714904 w 941807"/>
                <a:gd name="connsiteY61" fmla="*/ 14200 h 913987"/>
                <a:gd name="connsiteX62" fmla="*/ 705921 w 941807"/>
                <a:gd name="connsiteY62" fmla="*/ 6665 h 913987"/>
                <a:gd name="connsiteX63" fmla="*/ 700125 w 941807"/>
                <a:gd name="connsiteY63" fmla="*/ 15649 h 913987"/>
                <a:gd name="connsiteX64" fmla="*/ 688244 w 941807"/>
                <a:gd name="connsiteY64" fmla="*/ 0 h 913987"/>
                <a:gd name="connsiteX65" fmla="*/ 634633 w 941807"/>
                <a:gd name="connsiteY65" fmla="*/ 4637 h 913987"/>
                <a:gd name="connsiteX66" fmla="*/ 634633 w 941807"/>
                <a:gd name="connsiteY66" fmla="*/ 13330 h 913987"/>
                <a:gd name="connsiteX67" fmla="*/ 610871 w 941807"/>
                <a:gd name="connsiteY67" fmla="*/ 17677 h 913987"/>
                <a:gd name="connsiteX68" fmla="*/ 607104 w 941807"/>
                <a:gd name="connsiteY68" fmla="*/ 8404 h 913987"/>
                <a:gd name="connsiteX69" fmla="*/ 546248 w 941807"/>
                <a:gd name="connsiteY69" fmla="*/ 29848 h 913987"/>
                <a:gd name="connsiteX70" fmla="*/ 512923 w 941807"/>
                <a:gd name="connsiteY70" fmla="*/ 23763 h 913987"/>
                <a:gd name="connsiteX71" fmla="*/ 502201 w 941807"/>
                <a:gd name="connsiteY71" fmla="*/ 46946 h 913987"/>
                <a:gd name="connsiteX72" fmla="*/ 422219 w 941807"/>
                <a:gd name="connsiteY72" fmla="*/ 33905 h 913987"/>
                <a:gd name="connsiteX73" fmla="*/ 392661 w 941807"/>
                <a:gd name="connsiteY73" fmla="*/ 27240 h 913987"/>
                <a:gd name="connsiteX74" fmla="*/ 362234 w 941807"/>
                <a:gd name="connsiteY74" fmla="*/ 580 h 913987"/>
                <a:gd name="connsiteX75" fmla="*/ 324271 w 941807"/>
                <a:gd name="connsiteY75" fmla="*/ 38542 h 913987"/>
                <a:gd name="connsiteX76" fmla="*/ 317606 w 941807"/>
                <a:gd name="connsiteY76" fmla="*/ 82300 h 913987"/>
                <a:gd name="connsiteX77" fmla="*/ 317606 w 941807"/>
                <a:gd name="connsiteY77" fmla="*/ 82300 h 91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41807" h="913987">
                  <a:moveTo>
                    <a:pt x="317606" y="82300"/>
                  </a:moveTo>
                  <a:cubicBezTo>
                    <a:pt x="309203" y="107511"/>
                    <a:pt x="299060" y="125478"/>
                    <a:pt x="288338" y="153007"/>
                  </a:cubicBezTo>
                  <a:cubicBezTo>
                    <a:pt x="274428" y="188941"/>
                    <a:pt x="277616" y="244580"/>
                    <a:pt x="270371" y="293844"/>
                  </a:cubicBezTo>
                  <a:cubicBezTo>
                    <a:pt x="233858" y="310362"/>
                    <a:pt x="222266" y="337022"/>
                    <a:pt x="203430" y="360785"/>
                  </a:cubicBezTo>
                  <a:lnTo>
                    <a:pt x="188941" y="430623"/>
                  </a:lnTo>
                  <a:cubicBezTo>
                    <a:pt x="162570" y="456414"/>
                    <a:pt x="137939" y="489740"/>
                    <a:pt x="106062" y="494087"/>
                  </a:cubicBezTo>
                  <a:cubicBezTo>
                    <a:pt x="104033" y="454965"/>
                    <a:pt x="70418" y="473802"/>
                    <a:pt x="66651" y="489160"/>
                  </a:cubicBezTo>
                  <a:cubicBezTo>
                    <a:pt x="50423" y="499882"/>
                    <a:pt x="45207" y="488871"/>
                    <a:pt x="36223" y="485393"/>
                  </a:cubicBezTo>
                  <a:cubicBezTo>
                    <a:pt x="24632" y="493797"/>
                    <a:pt x="16228" y="503650"/>
                    <a:pt x="15938" y="517849"/>
                  </a:cubicBezTo>
                  <a:cubicBezTo>
                    <a:pt x="17677" y="540453"/>
                    <a:pt x="7245" y="539293"/>
                    <a:pt x="0" y="543640"/>
                  </a:cubicBezTo>
                  <a:lnTo>
                    <a:pt x="4347" y="560738"/>
                  </a:lnTo>
                  <a:lnTo>
                    <a:pt x="64622" y="540163"/>
                  </a:lnTo>
                  <a:lnTo>
                    <a:pt x="196765" y="542481"/>
                  </a:lnTo>
                  <a:lnTo>
                    <a:pt x="208936" y="549726"/>
                  </a:lnTo>
                  <a:cubicBezTo>
                    <a:pt x="239074" y="661004"/>
                    <a:pt x="263416" y="649992"/>
                    <a:pt x="284861" y="655498"/>
                  </a:cubicBezTo>
                  <a:cubicBezTo>
                    <a:pt x="318476" y="641588"/>
                    <a:pt x="327459" y="649123"/>
                    <a:pt x="345136" y="649123"/>
                  </a:cubicBezTo>
                  <a:lnTo>
                    <a:pt x="358177" y="598410"/>
                  </a:lnTo>
                  <a:lnTo>
                    <a:pt x="393531" y="600439"/>
                  </a:lnTo>
                  <a:lnTo>
                    <a:pt x="398167" y="591165"/>
                  </a:lnTo>
                  <a:lnTo>
                    <a:pt x="417873" y="594353"/>
                  </a:lnTo>
                  <a:lnTo>
                    <a:pt x="418163" y="614928"/>
                  </a:lnTo>
                  <a:lnTo>
                    <a:pt x="460761" y="611740"/>
                  </a:lnTo>
                  <a:lnTo>
                    <a:pt x="465108" y="723888"/>
                  </a:lnTo>
                  <a:lnTo>
                    <a:pt x="489450" y="774311"/>
                  </a:lnTo>
                  <a:lnTo>
                    <a:pt x="470904" y="799232"/>
                  </a:lnTo>
                  <a:lnTo>
                    <a:pt x="487711" y="813432"/>
                  </a:lnTo>
                  <a:lnTo>
                    <a:pt x="496695" y="795465"/>
                  </a:lnTo>
                  <a:lnTo>
                    <a:pt x="552334" y="794596"/>
                  </a:lnTo>
                  <a:lnTo>
                    <a:pt x="572619" y="787931"/>
                  </a:lnTo>
                  <a:lnTo>
                    <a:pt x="590006" y="787641"/>
                  </a:lnTo>
                  <a:lnTo>
                    <a:pt x="596381" y="812563"/>
                  </a:lnTo>
                  <a:lnTo>
                    <a:pt x="628838" y="801840"/>
                  </a:lnTo>
                  <a:cubicBezTo>
                    <a:pt x="630576" y="809375"/>
                    <a:pt x="633764" y="814881"/>
                    <a:pt x="638111" y="818938"/>
                  </a:cubicBezTo>
                  <a:cubicBezTo>
                    <a:pt x="648543" y="828791"/>
                    <a:pt x="668249" y="842411"/>
                    <a:pt x="685926" y="842700"/>
                  </a:cubicBezTo>
                  <a:cubicBezTo>
                    <a:pt x="698387" y="842990"/>
                    <a:pt x="708239" y="830240"/>
                    <a:pt x="719251" y="832558"/>
                  </a:cubicBezTo>
                  <a:cubicBezTo>
                    <a:pt x="734030" y="853133"/>
                    <a:pt x="751707" y="858929"/>
                    <a:pt x="769964" y="860667"/>
                  </a:cubicBezTo>
                  <a:cubicBezTo>
                    <a:pt x="783584" y="881822"/>
                    <a:pt x="792857" y="907613"/>
                    <a:pt x="831688" y="903556"/>
                  </a:cubicBezTo>
                  <a:lnTo>
                    <a:pt x="846757" y="913988"/>
                  </a:lnTo>
                  <a:lnTo>
                    <a:pt x="845598" y="859798"/>
                  </a:lnTo>
                  <a:cubicBezTo>
                    <a:pt x="818648" y="868491"/>
                    <a:pt x="802420" y="856031"/>
                    <a:pt x="788220" y="838643"/>
                  </a:cubicBezTo>
                  <a:cubicBezTo>
                    <a:pt x="790828" y="817199"/>
                    <a:pt x="799522" y="797783"/>
                    <a:pt x="809375" y="778947"/>
                  </a:cubicBezTo>
                  <a:cubicBezTo>
                    <a:pt x="810244" y="756923"/>
                    <a:pt x="807346" y="736638"/>
                    <a:pt x="801840" y="714614"/>
                  </a:cubicBezTo>
                  <a:cubicBezTo>
                    <a:pt x="800681" y="709688"/>
                    <a:pt x="807057" y="691721"/>
                    <a:pt x="814881" y="681289"/>
                  </a:cubicBezTo>
                  <a:lnTo>
                    <a:pt x="902396" y="659845"/>
                  </a:lnTo>
                  <a:cubicBezTo>
                    <a:pt x="893413" y="610871"/>
                    <a:pt x="861536" y="601018"/>
                    <a:pt x="852263" y="566244"/>
                  </a:cubicBezTo>
                  <a:cubicBezTo>
                    <a:pt x="840962" y="523935"/>
                    <a:pt x="835745" y="472932"/>
                    <a:pt x="841541" y="423379"/>
                  </a:cubicBezTo>
                  <a:cubicBezTo>
                    <a:pt x="839802" y="400196"/>
                    <a:pt x="829370" y="387735"/>
                    <a:pt x="814011" y="381360"/>
                  </a:cubicBezTo>
                  <a:lnTo>
                    <a:pt x="840092" y="343977"/>
                  </a:lnTo>
                  <a:lnTo>
                    <a:pt x="861247" y="320794"/>
                  </a:lnTo>
                  <a:lnTo>
                    <a:pt x="864434" y="239654"/>
                  </a:lnTo>
                  <a:lnTo>
                    <a:pt x="893993" y="194737"/>
                  </a:lnTo>
                  <a:lnTo>
                    <a:pt x="941808" y="151848"/>
                  </a:lnTo>
                  <a:lnTo>
                    <a:pt x="913119" y="133012"/>
                  </a:lnTo>
                  <a:lnTo>
                    <a:pt x="913119" y="81720"/>
                  </a:lnTo>
                  <a:lnTo>
                    <a:pt x="853423" y="31297"/>
                  </a:lnTo>
                  <a:cubicBezTo>
                    <a:pt x="848206" y="31877"/>
                    <a:pt x="845598" y="37093"/>
                    <a:pt x="841831" y="40280"/>
                  </a:cubicBezTo>
                  <a:cubicBezTo>
                    <a:pt x="829950" y="44048"/>
                    <a:pt x="818648" y="38252"/>
                    <a:pt x="807346" y="36803"/>
                  </a:cubicBezTo>
                  <a:cubicBezTo>
                    <a:pt x="801261" y="50713"/>
                    <a:pt x="775759" y="43468"/>
                    <a:pt x="772862" y="35354"/>
                  </a:cubicBezTo>
                  <a:cubicBezTo>
                    <a:pt x="771992" y="33036"/>
                    <a:pt x="774021" y="28399"/>
                    <a:pt x="770543" y="27240"/>
                  </a:cubicBezTo>
                  <a:cubicBezTo>
                    <a:pt x="763009" y="17097"/>
                    <a:pt x="755185" y="10143"/>
                    <a:pt x="747940" y="3767"/>
                  </a:cubicBezTo>
                  <a:lnTo>
                    <a:pt x="723018" y="4926"/>
                  </a:lnTo>
                  <a:lnTo>
                    <a:pt x="714904" y="14200"/>
                  </a:lnTo>
                  <a:lnTo>
                    <a:pt x="705921" y="6665"/>
                  </a:lnTo>
                  <a:lnTo>
                    <a:pt x="700125" y="15649"/>
                  </a:lnTo>
                  <a:lnTo>
                    <a:pt x="688244" y="0"/>
                  </a:lnTo>
                  <a:lnTo>
                    <a:pt x="634633" y="4637"/>
                  </a:lnTo>
                  <a:lnTo>
                    <a:pt x="634633" y="13330"/>
                  </a:lnTo>
                  <a:lnTo>
                    <a:pt x="610871" y="17677"/>
                  </a:lnTo>
                  <a:lnTo>
                    <a:pt x="607104" y="8404"/>
                  </a:lnTo>
                  <a:lnTo>
                    <a:pt x="546248" y="29848"/>
                  </a:lnTo>
                  <a:cubicBezTo>
                    <a:pt x="529151" y="17387"/>
                    <a:pt x="523065" y="24342"/>
                    <a:pt x="512923" y="23763"/>
                  </a:cubicBezTo>
                  <a:lnTo>
                    <a:pt x="502201" y="46946"/>
                  </a:lnTo>
                  <a:cubicBezTo>
                    <a:pt x="451778" y="44917"/>
                    <a:pt x="430623" y="44917"/>
                    <a:pt x="422219" y="33905"/>
                  </a:cubicBezTo>
                  <a:cubicBezTo>
                    <a:pt x="406281" y="51582"/>
                    <a:pt x="402224" y="29848"/>
                    <a:pt x="392661" y="27240"/>
                  </a:cubicBezTo>
                  <a:cubicBezTo>
                    <a:pt x="387155" y="1449"/>
                    <a:pt x="372376" y="9273"/>
                    <a:pt x="362234" y="580"/>
                  </a:cubicBezTo>
                  <a:cubicBezTo>
                    <a:pt x="343398" y="13330"/>
                    <a:pt x="333255" y="25791"/>
                    <a:pt x="324271" y="38542"/>
                  </a:cubicBezTo>
                  <a:cubicBezTo>
                    <a:pt x="325431" y="55060"/>
                    <a:pt x="322533" y="69549"/>
                    <a:pt x="317606" y="82300"/>
                  </a:cubicBezTo>
                  <a:lnTo>
                    <a:pt x="317606" y="82300"/>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A70E729-2F51-E4B8-7E77-C64A071BA69A}"/>
                </a:ext>
              </a:extLst>
            </p:cNvPr>
            <p:cNvSpPr/>
            <p:nvPr/>
          </p:nvSpPr>
          <p:spPr>
            <a:xfrm>
              <a:off x="5417765" y="2249413"/>
              <a:ext cx="69031" cy="93980"/>
            </a:xfrm>
            <a:custGeom>
              <a:avLst/>
              <a:gdLst>
                <a:gd name="connsiteX0" fmla="*/ 47587 w 69031"/>
                <a:gd name="connsiteY0" fmla="*/ 0 h 93980"/>
                <a:gd name="connsiteX1" fmla="*/ 19188 w 69031"/>
                <a:gd name="connsiteY1" fmla="*/ 21154 h 93980"/>
                <a:gd name="connsiteX2" fmla="*/ 12813 w 69031"/>
                <a:gd name="connsiteY2" fmla="*/ 53900 h 93980"/>
                <a:gd name="connsiteX3" fmla="*/ 3540 w 69031"/>
                <a:gd name="connsiteY3" fmla="*/ 89834 h 93980"/>
                <a:gd name="connsiteX4" fmla="*/ 37734 w 69031"/>
                <a:gd name="connsiteY4" fmla="*/ 86646 h 93980"/>
                <a:gd name="connsiteX5" fmla="*/ 52514 w 69031"/>
                <a:gd name="connsiteY5" fmla="*/ 93022 h 93980"/>
                <a:gd name="connsiteX6" fmla="*/ 69032 w 69031"/>
                <a:gd name="connsiteY6" fmla="*/ 67810 h 93980"/>
                <a:gd name="connsiteX7" fmla="*/ 38314 w 69031"/>
                <a:gd name="connsiteY7" fmla="*/ 63174 h 93980"/>
                <a:gd name="connsiteX8" fmla="*/ 65264 w 69031"/>
                <a:gd name="connsiteY8" fmla="*/ 41440 h 93980"/>
                <a:gd name="connsiteX9" fmla="*/ 47587 w 69031"/>
                <a:gd name="connsiteY9" fmla="*/ 0 h 93980"/>
                <a:gd name="connsiteX10" fmla="*/ 47587 w 69031"/>
                <a:gd name="connsiteY10" fmla="*/ 0 h 93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031" h="93980">
                  <a:moveTo>
                    <a:pt x="47587" y="0"/>
                  </a:moveTo>
                  <a:lnTo>
                    <a:pt x="19188" y="21154"/>
                  </a:lnTo>
                  <a:cubicBezTo>
                    <a:pt x="14262" y="35644"/>
                    <a:pt x="16870" y="46946"/>
                    <a:pt x="12813" y="53900"/>
                  </a:cubicBezTo>
                  <a:cubicBezTo>
                    <a:pt x="-3415" y="81720"/>
                    <a:pt x="-1387" y="83748"/>
                    <a:pt x="3540" y="89834"/>
                  </a:cubicBezTo>
                  <a:cubicBezTo>
                    <a:pt x="10494" y="98238"/>
                    <a:pt x="28461" y="92152"/>
                    <a:pt x="37734" y="86646"/>
                  </a:cubicBezTo>
                  <a:lnTo>
                    <a:pt x="52514" y="93022"/>
                  </a:lnTo>
                  <a:lnTo>
                    <a:pt x="69032" y="67810"/>
                  </a:lnTo>
                  <a:cubicBezTo>
                    <a:pt x="58889" y="59117"/>
                    <a:pt x="48456" y="63753"/>
                    <a:pt x="38314" y="63174"/>
                  </a:cubicBezTo>
                  <a:cubicBezTo>
                    <a:pt x="41212" y="50713"/>
                    <a:pt x="55122" y="47815"/>
                    <a:pt x="65264" y="41440"/>
                  </a:cubicBezTo>
                  <a:cubicBezTo>
                    <a:pt x="72799" y="19126"/>
                    <a:pt x="57150" y="4347"/>
                    <a:pt x="47587" y="0"/>
                  </a:cubicBezTo>
                  <a:lnTo>
                    <a:pt x="47587" y="0"/>
                  </a:lnTo>
                  <a:close/>
                </a:path>
              </a:pathLst>
            </a:custGeom>
            <a:solidFill>
              <a:srgbClr val="CCCCCC"/>
            </a:solidFill>
            <a:ln w="2897" cap="rnd">
              <a:solidFill>
                <a:schemeClr val="bg1"/>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05B3333-87B8-6221-B652-3D808F0685BD}"/>
                </a:ext>
              </a:extLst>
            </p:cNvPr>
            <p:cNvSpPr/>
            <p:nvPr/>
          </p:nvSpPr>
          <p:spPr>
            <a:xfrm>
              <a:off x="2970576" y="2358828"/>
              <a:ext cx="298480" cy="320338"/>
            </a:xfrm>
            <a:custGeom>
              <a:avLst/>
              <a:gdLst>
                <a:gd name="connsiteX0" fmla="*/ 45786 w 298480"/>
                <a:gd name="connsiteY0" fmla="*/ 318599 h 320338"/>
                <a:gd name="connsiteX1" fmla="*/ 64333 w 298480"/>
                <a:gd name="connsiteY1" fmla="*/ 320338 h 320338"/>
                <a:gd name="connsiteX2" fmla="*/ 211544 w 298480"/>
                <a:gd name="connsiteY2" fmla="*/ 278609 h 320338"/>
                <a:gd name="connsiteX3" fmla="*/ 264286 w 298480"/>
                <a:gd name="connsiteY3" fmla="*/ 284405 h 320338"/>
                <a:gd name="connsiteX4" fmla="*/ 271820 w 298480"/>
                <a:gd name="connsiteY4" fmla="*/ 253108 h 320338"/>
                <a:gd name="connsiteX5" fmla="*/ 277616 w 298480"/>
                <a:gd name="connsiteY5" fmla="*/ 178343 h 320338"/>
                <a:gd name="connsiteX6" fmla="*/ 298481 w 298480"/>
                <a:gd name="connsiteY6" fmla="*/ 128499 h 320338"/>
                <a:gd name="connsiteX7" fmla="*/ 291815 w 298480"/>
                <a:gd name="connsiteY7" fmla="*/ 66775 h 320338"/>
                <a:gd name="connsiteX8" fmla="*/ 276167 w 298480"/>
                <a:gd name="connsiteY8" fmla="*/ 51126 h 320338"/>
                <a:gd name="connsiteX9" fmla="*/ 205749 w 298480"/>
                <a:gd name="connsiteY9" fmla="*/ 56632 h 320338"/>
                <a:gd name="connsiteX10" fmla="*/ 170105 w 298480"/>
                <a:gd name="connsiteY10" fmla="*/ 18960 h 320338"/>
                <a:gd name="connsiteX11" fmla="*/ 122870 w 298480"/>
                <a:gd name="connsiteY11" fmla="*/ 26494 h 320338"/>
                <a:gd name="connsiteX12" fmla="*/ 125188 w 298480"/>
                <a:gd name="connsiteY12" fmla="*/ 5340 h 320338"/>
                <a:gd name="connsiteX13" fmla="*/ 98238 w 298480"/>
                <a:gd name="connsiteY13" fmla="*/ 4470 h 320338"/>
                <a:gd name="connsiteX14" fmla="*/ 100846 w 298480"/>
                <a:gd name="connsiteY14" fmla="*/ 16352 h 320338"/>
                <a:gd name="connsiteX15" fmla="*/ 86646 w 298480"/>
                <a:gd name="connsiteY15" fmla="*/ 19249 h 320338"/>
                <a:gd name="connsiteX16" fmla="*/ 73316 w 298480"/>
                <a:gd name="connsiteY16" fmla="*/ 28813 h 320338"/>
                <a:gd name="connsiteX17" fmla="*/ 36513 w 298480"/>
                <a:gd name="connsiteY17" fmla="*/ 22727 h 320338"/>
                <a:gd name="connsiteX18" fmla="*/ 25501 w 298480"/>
                <a:gd name="connsiteY18" fmla="*/ 46779 h 320338"/>
                <a:gd name="connsiteX19" fmla="*/ 38831 w 298480"/>
                <a:gd name="connsiteY19" fmla="*/ 65905 h 320338"/>
                <a:gd name="connsiteX20" fmla="*/ 37672 w 298480"/>
                <a:gd name="connsiteY20" fmla="*/ 79815 h 320338"/>
                <a:gd name="connsiteX21" fmla="*/ 36513 w 298480"/>
                <a:gd name="connsiteY21" fmla="*/ 92855 h 320338"/>
                <a:gd name="connsiteX22" fmla="*/ 44627 w 298480"/>
                <a:gd name="connsiteY22" fmla="*/ 116618 h 320338"/>
                <a:gd name="connsiteX23" fmla="*/ 19706 w 298480"/>
                <a:gd name="connsiteY23" fmla="*/ 111692 h 320338"/>
                <a:gd name="connsiteX24" fmla="*/ 17677 w 298480"/>
                <a:gd name="connsiteY24" fmla="*/ 125601 h 320338"/>
                <a:gd name="connsiteX25" fmla="*/ 29268 w 298480"/>
                <a:gd name="connsiteY25" fmla="*/ 130528 h 320338"/>
                <a:gd name="connsiteX26" fmla="*/ 19995 w 298480"/>
                <a:gd name="connsiteY26" fmla="*/ 154870 h 320338"/>
                <a:gd name="connsiteX27" fmla="*/ 5796 w 298480"/>
                <a:gd name="connsiteY27" fmla="*/ 156029 h 320338"/>
                <a:gd name="connsiteX28" fmla="*/ 6086 w 298480"/>
                <a:gd name="connsiteY28" fmla="*/ 171388 h 320338"/>
                <a:gd name="connsiteX29" fmla="*/ 0 w 298480"/>
                <a:gd name="connsiteY29" fmla="*/ 209350 h 320338"/>
                <a:gd name="connsiteX30" fmla="*/ 17387 w 298480"/>
                <a:gd name="connsiteY30" fmla="*/ 220362 h 320338"/>
                <a:gd name="connsiteX31" fmla="*/ 39121 w 298480"/>
                <a:gd name="connsiteY31" fmla="*/ 239198 h 320338"/>
                <a:gd name="connsiteX32" fmla="*/ 56219 w 298480"/>
                <a:gd name="connsiteY32" fmla="*/ 263830 h 320338"/>
                <a:gd name="connsiteX33" fmla="*/ 46656 w 298480"/>
                <a:gd name="connsiteY33" fmla="*/ 284984 h 320338"/>
                <a:gd name="connsiteX34" fmla="*/ 45786 w 298480"/>
                <a:gd name="connsiteY34" fmla="*/ 318599 h 320338"/>
                <a:gd name="connsiteX35" fmla="*/ 45786 w 298480"/>
                <a:gd name="connsiteY35" fmla="*/ 318599 h 32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8480" h="320338">
                  <a:moveTo>
                    <a:pt x="45786" y="318599"/>
                  </a:moveTo>
                  <a:lnTo>
                    <a:pt x="64333" y="320338"/>
                  </a:lnTo>
                  <a:lnTo>
                    <a:pt x="211544" y="278609"/>
                  </a:lnTo>
                  <a:lnTo>
                    <a:pt x="264286" y="284405"/>
                  </a:lnTo>
                  <a:lnTo>
                    <a:pt x="271820" y="253108"/>
                  </a:lnTo>
                  <a:cubicBezTo>
                    <a:pt x="270081" y="228186"/>
                    <a:pt x="248927" y="202395"/>
                    <a:pt x="277616" y="178343"/>
                  </a:cubicBezTo>
                  <a:cubicBezTo>
                    <a:pt x="280224" y="160086"/>
                    <a:pt x="278775" y="140091"/>
                    <a:pt x="298481" y="128499"/>
                  </a:cubicBezTo>
                  <a:lnTo>
                    <a:pt x="291815" y="66775"/>
                  </a:lnTo>
                  <a:cubicBezTo>
                    <a:pt x="283701" y="67064"/>
                    <a:pt x="280224" y="58661"/>
                    <a:pt x="276167" y="51126"/>
                  </a:cubicBezTo>
                  <a:cubicBezTo>
                    <a:pt x="266604" y="34898"/>
                    <a:pt x="235017" y="36927"/>
                    <a:pt x="205749" y="56632"/>
                  </a:cubicBezTo>
                  <a:cubicBezTo>
                    <a:pt x="191839" y="46779"/>
                    <a:pt x="175611" y="40114"/>
                    <a:pt x="170105" y="18960"/>
                  </a:cubicBezTo>
                  <a:cubicBezTo>
                    <a:pt x="150689" y="11715"/>
                    <a:pt x="135330" y="15772"/>
                    <a:pt x="122870" y="26494"/>
                  </a:cubicBezTo>
                  <a:lnTo>
                    <a:pt x="125188" y="5340"/>
                  </a:lnTo>
                  <a:cubicBezTo>
                    <a:pt x="122000" y="-2774"/>
                    <a:pt x="110988" y="-456"/>
                    <a:pt x="98238" y="4470"/>
                  </a:cubicBezTo>
                  <a:cubicBezTo>
                    <a:pt x="95050" y="4760"/>
                    <a:pt x="97368" y="9976"/>
                    <a:pt x="100846" y="16352"/>
                  </a:cubicBezTo>
                  <a:cubicBezTo>
                    <a:pt x="96209" y="18090"/>
                    <a:pt x="91283" y="18380"/>
                    <a:pt x="86646" y="19249"/>
                  </a:cubicBezTo>
                  <a:cubicBezTo>
                    <a:pt x="83459" y="23307"/>
                    <a:pt x="78532" y="27653"/>
                    <a:pt x="73316" y="28813"/>
                  </a:cubicBezTo>
                  <a:cubicBezTo>
                    <a:pt x="59986" y="5630"/>
                    <a:pt x="52451" y="9976"/>
                    <a:pt x="36513" y="22727"/>
                  </a:cubicBezTo>
                  <a:cubicBezTo>
                    <a:pt x="31007" y="27074"/>
                    <a:pt x="27530" y="37796"/>
                    <a:pt x="25501" y="46779"/>
                  </a:cubicBezTo>
                  <a:cubicBezTo>
                    <a:pt x="22893" y="57212"/>
                    <a:pt x="27530" y="67354"/>
                    <a:pt x="38831" y="65905"/>
                  </a:cubicBezTo>
                  <a:lnTo>
                    <a:pt x="37672" y="79815"/>
                  </a:lnTo>
                  <a:cubicBezTo>
                    <a:pt x="45786" y="83292"/>
                    <a:pt x="44048" y="84741"/>
                    <a:pt x="36513" y="92855"/>
                  </a:cubicBezTo>
                  <a:cubicBezTo>
                    <a:pt x="33036" y="96333"/>
                    <a:pt x="46076" y="112851"/>
                    <a:pt x="44627" y="116618"/>
                  </a:cubicBezTo>
                  <a:lnTo>
                    <a:pt x="19706" y="111692"/>
                  </a:lnTo>
                  <a:cubicBezTo>
                    <a:pt x="19126" y="115749"/>
                    <a:pt x="18257" y="121255"/>
                    <a:pt x="17677" y="125601"/>
                  </a:cubicBezTo>
                  <a:lnTo>
                    <a:pt x="29268" y="130528"/>
                  </a:lnTo>
                  <a:lnTo>
                    <a:pt x="19995" y="154870"/>
                  </a:lnTo>
                  <a:cubicBezTo>
                    <a:pt x="21154" y="156898"/>
                    <a:pt x="8983" y="155449"/>
                    <a:pt x="5796" y="156029"/>
                  </a:cubicBezTo>
                  <a:lnTo>
                    <a:pt x="6086" y="171388"/>
                  </a:lnTo>
                  <a:cubicBezTo>
                    <a:pt x="18836" y="174865"/>
                    <a:pt x="11881" y="204713"/>
                    <a:pt x="0" y="209350"/>
                  </a:cubicBezTo>
                  <a:lnTo>
                    <a:pt x="17387" y="220362"/>
                  </a:lnTo>
                  <a:cubicBezTo>
                    <a:pt x="21154" y="217464"/>
                    <a:pt x="32166" y="220072"/>
                    <a:pt x="39121" y="239198"/>
                  </a:cubicBezTo>
                  <a:cubicBezTo>
                    <a:pt x="39121" y="239198"/>
                    <a:pt x="56508" y="250210"/>
                    <a:pt x="56219" y="263830"/>
                  </a:cubicBezTo>
                  <a:cubicBezTo>
                    <a:pt x="55929" y="274842"/>
                    <a:pt x="48394" y="276580"/>
                    <a:pt x="46656" y="284984"/>
                  </a:cubicBezTo>
                  <a:lnTo>
                    <a:pt x="45786" y="318599"/>
                  </a:lnTo>
                  <a:lnTo>
                    <a:pt x="45786" y="318599"/>
                  </a:lnTo>
                  <a:close/>
                </a:path>
              </a:pathLst>
            </a:custGeom>
            <a:solidFill>
              <a:srgbClr val="CCCCCC"/>
            </a:solidFill>
            <a:ln w="2897" cap="rnd">
              <a:solidFill>
                <a:schemeClr val="bg1"/>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F0850FA-D9B6-8412-284A-6BE36D0FFE32}"/>
                </a:ext>
              </a:extLst>
            </p:cNvPr>
            <p:cNvSpPr/>
            <p:nvPr/>
          </p:nvSpPr>
          <p:spPr>
            <a:xfrm>
              <a:off x="5148289" y="1990633"/>
              <a:ext cx="317642" cy="279354"/>
            </a:xfrm>
            <a:custGeom>
              <a:avLst/>
              <a:gdLst>
                <a:gd name="connsiteX0" fmla="*/ 63500 w 317642"/>
                <a:gd name="connsiteY0" fmla="*/ 166338 h 279354"/>
                <a:gd name="connsiteX1" fmla="*/ 90160 w 317642"/>
                <a:gd name="connsiteY1" fmla="*/ 185464 h 279354"/>
                <a:gd name="connsiteX2" fmla="*/ 113923 w 317642"/>
                <a:gd name="connsiteY2" fmla="*/ 180827 h 279354"/>
                <a:gd name="connsiteX3" fmla="*/ 118559 w 317642"/>
                <a:gd name="connsiteY3" fmla="*/ 173293 h 279354"/>
                <a:gd name="connsiteX4" fmla="*/ 122326 w 317642"/>
                <a:gd name="connsiteY4" fmla="*/ 172133 h 279354"/>
                <a:gd name="connsiteX5" fmla="*/ 127543 w 317642"/>
                <a:gd name="connsiteY5" fmla="*/ 181986 h 279354"/>
                <a:gd name="connsiteX6" fmla="*/ 157970 w 317642"/>
                <a:gd name="connsiteY6" fmla="*/ 181407 h 279354"/>
                <a:gd name="connsiteX7" fmla="*/ 174488 w 317642"/>
                <a:gd name="connsiteY7" fmla="*/ 178219 h 279354"/>
                <a:gd name="connsiteX8" fmla="*/ 202887 w 317642"/>
                <a:gd name="connsiteY8" fmla="*/ 193578 h 279354"/>
                <a:gd name="connsiteX9" fmla="*/ 289534 w 317642"/>
                <a:gd name="connsiteY9" fmla="*/ 279355 h 279354"/>
                <a:gd name="connsiteX10" fmla="*/ 317643 w 317642"/>
                <a:gd name="connsiteY10" fmla="*/ 259649 h 279354"/>
                <a:gd name="connsiteX11" fmla="*/ 289244 w 317642"/>
                <a:gd name="connsiteY11" fmla="*/ 238495 h 279354"/>
                <a:gd name="connsiteX12" fmla="*/ 272436 w 317642"/>
                <a:gd name="connsiteY12" fmla="*/ 217630 h 279354"/>
                <a:gd name="connsiteX13" fmla="*/ 253890 w 317642"/>
                <a:gd name="connsiteY13" fmla="*/ 204590 h 279354"/>
                <a:gd name="connsiteX14" fmla="*/ 221723 w 317642"/>
                <a:gd name="connsiteY14" fmla="*/ 167787 h 279354"/>
                <a:gd name="connsiteX15" fmla="*/ 195932 w 317642"/>
                <a:gd name="connsiteY15" fmla="*/ 153587 h 279354"/>
                <a:gd name="connsiteX16" fmla="*/ 185790 w 317642"/>
                <a:gd name="connsiteY16" fmla="*/ 151559 h 279354"/>
                <a:gd name="connsiteX17" fmla="*/ 178545 w 317642"/>
                <a:gd name="connsiteY17" fmla="*/ 155905 h 279354"/>
                <a:gd name="connsiteX18" fmla="*/ 166664 w 317642"/>
                <a:gd name="connsiteY18" fmla="*/ 132433 h 279354"/>
                <a:gd name="connsiteX19" fmla="*/ 155652 w 317642"/>
                <a:gd name="connsiteY19" fmla="*/ 129535 h 279354"/>
                <a:gd name="connsiteX20" fmla="*/ 158550 w 317642"/>
                <a:gd name="connsiteY20" fmla="*/ 144604 h 279354"/>
                <a:gd name="connsiteX21" fmla="*/ 144930 w 317642"/>
                <a:gd name="connsiteY21" fmla="*/ 126057 h 279354"/>
                <a:gd name="connsiteX22" fmla="*/ 122906 w 317642"/>
                <a:gd name="connsiteY22" fmla="*/ 93891 h 279354"/>
                <a:gd name="connsiteX23" fmla="*/ 82915 w 317642"/>
                <a:gd name="connsiteY23" fmla="*/ 0 h 279354"/>
                <a:gd name="connsiteX24" fmla="*/ 72773 w 317642"/>
                <a:gd name="connsiteY24" fmla="*/ 23183 h 279354"/>
                <a:gd name="connsiteX25" fmla="*/ 40027 w 317642"/>
                <a:gd name="connsiteY25" fmla="*/ 40280 h 279354"/>
                <a:gd name="connsiteX26" fmla="*/ 18003 w 317642"/>
                <a:gd name="connsiteY26" fmla="*/ 52162 h 279354"/>
                <a:gd name="connsiteX27" fmla="*/ 36 w 317642"/>
                <a:gd name="connsiteY27" fmla="*/ 195316 h 279354"/>
                <a:gd name="connsiteX28" fmla="*/ 25248 w 317642"/>
                <a:gd name="connsiteY28" fmla="*/ 195316 h 279354"/>
                <a:gd name="connsiteX29" fmla="*/ 27566 w 317642"/>
                <a:gd name="connsiteY29" fmla="*/ 187202 h 279354"/>
                <a:gd name="connsiteX30" fmla="*/ 39158 w 317642"/>
                <a:gd name="connsiteY30" fmla="*/ 187782 h 279354"/>
                <a:gd name="connsiteX31" fmla="*/ 48720 w 317642"/>
                <a:gd name="connsiteY31" fmla="*/ 202851 h 279354"/>
                <a:gd name="connsiteX32" fmla="*/ 63500 w 317642"/>
                <a:gd name="connsiteY32" fmla="*/ 166338 h 279354"/>
                <a:gd name="connsiteX33" fmla="*/ 63500 w 317642"/>
                <a:gd name="connsiteY33" fmla="*/ 166338 h 27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17642" h="279354">
                  <a:moveTo>
                    <a:pt x="63500" y="166338"/>
                  </a:moveTo>
                  <a:cubicBezTo>
                    <a:pt x="72483" y="172423"/>
                    <a:pt x="81177" y="171554"/>
                    <a:pt x="90160" y="185464"/>
                  </a:cubicBezTo>
                  <a:lnTo>
                    <a:pt x="113923" y="180827"/>
                  </a:lnTo>
                  <a:lnTo>
                    <a:pt x="118559" y="173293"/>
                  </a:lnTo>
                  <a:lnTo>
                    <a:pt x="122326" y="172133"/>
                  </a:lnTo>
                  <a:lnTo>
                    <a:pt x="127543" y="181986"/>
                  </a:lnTo>
                  <a:cubicBezTo>
                    <a:pt x="139424" y="175611"/>
                    <a:pt x="150146" y="175321"/>
                    <a:pt x="157970" y="181407"/>
                  </a:cubicBezTo>
                  <a:cubicBezTo>
                    <a:pt x="162607" y="185174"/>
                    <a:pt x="169272" y="179958"/>
                    <a:pt x="174488" y="178219"/>
                  </a:cubicBezTo>
                  <a:cubicBezTo>
                    <a:pt x="183761" y="185753"/>
                    <a:pt x="192745" y="193867"/>
                    <a:pt x="202887" y="193578"/>
                  </a:cubicBezTo>
                  <a:cubicBezTo>
                    <a:pt x="235343" y="220528"/>
                    <a:pt x="263453" y="249507"/>
                    <a:pt x="289534" y="279355"/>
                  </a:cubicBezTo>
                  <a:lnTo>
                    <a:pt x="317643" y="259649"/>
                  </a:lnTo>
                  <a:cubicBezTo>
                    <a:pt x="313586" y="248927"/>
                    <a:pt x="308370" y="239074"/>
                    <a:pt x="289244" y="238495"/>
                  </a:cubicBezTo>
                  <a:cubicBezTo>
                    <a:pt x="288374" y="229801"/>
                    <a:pt x="284607" y="222267"/>
                    <a:pt x="272436" y="217630"/>
                  </a:cubicBezTo>
                  <a:cubicBezTo>
                    <a:pt x="269828" y="207198"/>
                    <a:pt x="260845" y="207487"/>
                    <a:pt x="253890" y="204590"/>
                  </a:cubicBezTo>
                  <a:cubicBezTo>
                    <a:pt x="248094" y="188072"/>
                    <a:pt x="233605" y="179088"/>
                    <a:pt x="221723" y="167787"/>
                  </a:cubicBezTo>
                  <a:cubicBezTo>
                    <a:pt x="208393" y="170974"/>
                    <a:pt x="202308" y="161991"/>
                    <a:pt x="195932" y="153587"/>
                  </a:cubicBezTo>
                  <a:lnTo>
                    <a:pt x="185790" y="151559"/>
                  </a:lnTo>
                  <a:lnTo>
                    <a:pt x="178545" y="155905"/>
                  </a:lnTo>
                  <a:cubicBezTo>
                    <a:pt x="171011" y="149530"/>
                    <a:pt x="168982" y="141126"/>
                    <a:pt x="166664" y="132433"/>
                  </a:cubicBezTo>
                  <a:lnTo>
                    <a:pt x="155652" y="129535"/>
                  </a:lnTo>
                  <a:lnTo>
                    <a:pt x="158550" y="144604"/>
                  </a:lnTo>
                  <a:cubicBezTo>
                    <a:pt x="151885" y="148661"/>
                    <a:pt x="148407" y="137649"/>
                    <a:pt x="144930" y="126057"/>
                  </a:cubicBezTo>
                  <a:lnTo>
                    <a:pt x="122906" y="93891"/>
                  </a:lnTo>
                  <a:cubicBezTo>
                    <a:pt x="108417" y="26660"/>
                    <a:pt x="95956" y="18257"/>
                    <a:pt x="82915" y="0"/>
                  </a:cubicBezTo>
                  <a:cubicBezTo>
                    <a:pt x="79438" y="8404"/>
                    <a:pt x="78858" y="18546"/>
                    <a:pt x="72773" y="23183"/>
                  </a:cubicBezTo>
                  <a:lnTo>
                    <a:pt x="40027" y="40280"/>
                  </a:lnTo>
                  <a:cubicBezTo>
                    <a:pt x="34811" y="49554"/>
                    <a:pt x="26697" y="52162"/>
                    <a:pt x="18003" y="52162"/>
                  </a:cubicBezTo>
                  <a:cubicBezTo>
                    <a:pt x="5832" y="110409"/>
                    <a:pt x="-543" y="148081"/>
                    <a:pt x="36" y="195316"/>
                  </a:cubicBezTo>
                  <a:lnTo>
                    <a:pt x="25248" y="195316"/>
                  </a:lnTo>
                  <a:lnTo>
                    <a:pt x="27566" y="187202"/>
                  </a:lnTo>
                  <a:lnTo>
                    <a:pt x="39158" y="187782"/>
                  </a:lnTo>
                  <a:lnTo>
                    <a:pt x="48720" y="202851"/>
                  </a:lnTo>
                  <a:lnTo>
                    <a:pt x="63500" y="166338"/>
                  </a:lnTo>
                  <a:lnTo>
                    <a:pt x="63500" y="166338"/>
                  </a:lnTo>
                  <a:close/>
                </a:path>
              </a:pathLst>
            </a:custGeom>
            <a:solidFill>
              <a:srgbClr val="CCCCCC"/>
            </a:solidFill>
            <a:ln w="2897" cap="rnd">
              <a:solidFill>
                <a:schemeClr val="bg1"/>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81CCA87-6089-EE5C-33A7-7D6EF94FAF55}"/>
                </a:ext>
              </a:extLst>
            </p:cNvPr>
            <p:cNvSpPr/>
            <p:nvPr/>
          </p:nvSpPr>
          <p:spPr>
            <a:xfrm>
              <a:off x="3815015" y="2789865"/>
              <a:ext cx="270259" cy="289786"/>
            </a:xfrm>
            <a:custGeom>
              <a:avLst/>
              <a:gdLst>
                <a:gd name="connsiteX0" fmla="*/ 108091 w 270259"/>
                <a:gd name="connsiteY0" fmla="*/ 289787 h 289786"/>
                <a:gd name="connsiteX1" fmla="*/ 20865 w 270259"/>
                <a:gd name="connsiteY1" fmla="*/ 199373 h 289786"/>
                <a:gd name="connsiteX2" fmla="*/ 0 w 270259"/>
                <a:gd name="connsiteY2" fmla="*/ 146342 h 289786"/>
                <a:gd name="connsiteX3" fmla="*/ 19126 w 270259"/>
                <a:gd name="connsiteY3" fmla="*/ 127796 h 289786"/>
                <a:gd name="connsiteX4" fmla="*/ 24632 w 270259"/>
                <a:gd name="connsiteY4" fmla="*/ 97948 h 289786"/>
                <a:gd name="connsiteX5" fmla="*/ 49264 w 270259"/>
                <a:gd name="connsiteY5" fmla="*/ 103454 h 289786"/>
                <a:gd name="connsiteX6" fmla="*/ 51582 w 270259"/>
                <a:gd name="connsiteY6" fmla="*/ 97948 h 289786"/>
                <a:gd name="connsiteX7" fmla="*/ 30428 w 270259"/>
                <a:gd name="connsiteY7" fmla="*/ 86936 h 289786"/>
                <a:gd name="connsiteX8" fmla="*/ 37093 w 270259"/>
                <a:gd name="connsiteY8" fmla="*/ 56508 h 289786"/>
                <a:gd name="connsiteX9" fmla="*/ 118813 w 270259"/>
                <a:gd name="connsiteY9" fmla="*/ 52451 h 289786"/>
                <a:gd name="connsiteX10" fmla="*/ 119102 w 270259"/>
                <a:gd name="connsiteY10" fmla="*/ 0 h 289786"/>
                <a:gd name="connsiteX11" fmla="*/ 220238 w 270259"/>
                <a:gd name="connsiteY11" fmla="*/ 0 h 289786"/>
                <a:gd name="connsiteX12" fmla="*/ 212414 w 270259"/>
                <a:gd name="connsiteY12" fmla="*/ 11012 h 289786"/>
                <a:gd name="connsiteX13" fmla="*/ 211545 w 270259"/>
                <a:gd name="connsiteY13" fmla="*/ 45207 h 289786"/>
                <a:gd name="connsiteX14" fmla="*/ 232699 w 270259"/>
                <a:gd name="connsiteY14" fmla="*/ 30428 h 289786"/>
                <a:gd name="connsiteX15" fmla="*/ 268922 w 270259"/>
                <a:gd name="connsiteY15" fmla="*/ 68969 h 289786"/>
                <a:gd name="connsiteX16" fmla="*/ 254723 w 270259"/>
                <a:gd name="connsiteY16" fmla="*/ 109539 h 289786"/>
                <a:gd name="connsiteX17" fmla="*/ 264865 w 270259"/>
                <a:gd name="connsiteY17" fmla="*/ 141126 h 289786"/>
                <a:gd name="connsiteX18" fmla="*/ 257041 w 270259"/>
                <a:gd name="connsiteY18" fmla="*/ 212414 h 289786"/>
                <a:gd name="connsiteX19" fmla="*/ 240813 w 270259"/>
                <a:gd name="connsiteY19" fmla="*/ 224295 h 289786"/>
                <a:gd name="connsiteX20" fmla="*/ 201112 w 270259"/>
                <a:gd name="connsiteY20" fmla="*/ 210096 h 289786"/>
                <a:gd name="connsiteX21" fmla="*/ 178509 w 270259"/>
                <a:gd name="connsiteY21" fmla="*/ 208067 h 289786"/>
                <a:gd name="connsiteX22" fmla="*/ 136200 w 270259"/>
                <a:gd name="connsiteY22" fmla="*/ 234148 h 289786"/>
                <a:gd name="connsiteX23" fmla="*/ 139967 w 270259"/>
                <a:gd name="connsiteY23" fmla="*/ 268922 h 289786"/>
                <a:gd name="connsiteX24" fmla="*/ 108091 w 270259"/>
                <a:gd name="connsiteY24" fmla="*/ 289787 h 289786"/>
                <a:gd name="connsiteX25" fmla="*/ 108091 w 270259"/>
                <a:gd name="connsiteY25" fmla="*/ 289787 h 28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0259" h="289786">
                  <a:moveTo>
                    <a:pt x="108091" y="289787"/>
                  </a:moveTo>
                  <a:lnTo>
                    <a:pt x="20865" y="199373"/>
                  </a:lnTo>
                  <a:lnTo>
                    <a:pt x="0" y="146342"/>
                  </a:lnTo>
                  <a:lnTo>
                    <a:pt x="19126" y="127796"/>
                  </a:lnTo>
                  <a:lnTo>
                    <a:pt x="24632" y="97948"/>
                  </a:lnTo>
                  <a:lnTo>
                    <a:pt x="49264" y="103454"/>
                  </a:lnTo>
                  <a:cubicBezTo>
                    <a:pt x="50713" y="102005"/>
                    <a:pt x="52741" y="100846"/>
                    <a:pt x="51582" y="97948"/>
                  </a:cubicBezTo>
                  <a:lnTo>
                    <a:pt x="30428" y="86936"/>
                  </a:lnTo>
                  <a:lnTo>
                    <a:pt x="37093" y="56508"/>
                  </a:lnTo>
                  <a:lnTo>
                    <a:pt x="118813" y="52451"/>
                  </a:lnTo>
                  <a:lnTo>
                    <a:pt x="119102" y="0"/>
                  </a:lnTo>
                  <a:lnTo>
                    <a:pt x="220238" y="0"/>
                  </a:lnTo>
                  <a:lnTo>
                    <a:pt x="212414" y="11012"/>
                  </a:lnTo>
                  <a:lnTo>
                    <a:pt x="211545" y="45207"/>
                  </a:lnTo>
                  <a:cubicBezTo>
                    <a:pt x="220818" y="48684"/>
                    <a:pt x="226903" y="41150"/>
                    <a:pt x="232699" y="30428"/>
                  </a:cubicBezTo>
                  <a:cubicBezTo>
                    <a:pt x="248347" y="28109"/>
                    <a:pt x="276747" y="42019"/>
                    <a:pt x="268922" y="68969"/>
                  </a:cubicBezTo>
                  <a:cubicBezTo>
                    <a:pt x="255882" y="83459"/>
                    <a:pt x="250086" y="97079"/>
                    <a:pt x="254723" y="109539"/>
                  </a:cubicBezTo>
                  <a:cubicBezTo>
                    <a:pt x="258200" y="118813"/>
                    <a:pt x="262257" y="127506"/>
                    <a:pt x="264865" y="141126"/>
                  </a:cubicBezTo>
                  <a:lnTo>
                    <a:pt x="257041" y="212414"/>
                  </a:lnTo>
                  <a:lnTo>
                    <a:pt x="240813" y="224295"/>
                  </a:lnTo>
                  <a:cubicBezTo>
                    <a:pt x="233568" y="212124"/>
                    <a:pt x="219948" y="207777"/>
                    <a:pt x="201112" y="210096"/>
                  </a:cubicBezTo>
                  <a:cubicBezTo>
                    <a:pt x="195316" y="202851"/>
                    <a:pt x="189521" y="193578"/>
                    <a:pt x="178509" y="208067"/>
                  </a:cubicBezTo>
                  <a:lnTo>
                    <a:pt x="136200" y="234148"/>
                  </a:lnTo>
                  <a:lnTo>
                    <a:pt x="139967" y="268922"/>
                  </a:lnTo>
                  <a:lnTo>
                    <a:pt x="108091" y="289787"/>
                  </a:lnTo>
                  <a:lnTo>
                    <a:pt x="108091" y="289787"/>
                  </a:lnTo>
                  <a:close/>
                </a:path>
              </a:pathLst>
            </a:custGeom>
            <a:solidFill>
              <a:srgbClr val="CCCCCC"/>
            </a:solidFill>
            <a:ln w="2897" cap="rnd">
              <a:solidFill>
                <a:schemeClr val="bg1"/>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5D1D0FD-CA98-5005-4489-6EDC67B6B240}"/>
                </a:ext>
              </a:extLst>
            </p:cNvPr>
            <p:cNvSpPr/>
            <p:nvPr/>
          </p:nvSpPr>
          <p:spPr>
            <a:xfrm>
              <a:off x="2591825" y="2189531"/>
              <a:ext cx="147501" cy="33801"/>
            </a:xfrm>
            <a:custGeom>
              <a:avLst/>
              <a:gdLst>
                <a:gd name="connsiteX0" fmla="*/ 9273 w 147501"/>
                <a:gd name="connsiteY0" fmla="*/ 9459 h 33801"/>
                <a:gd name="connsiteX1" fmla="*/ 62594 w 147501"/>
                <a:gd name="connsiteY1" fmla="*/ 9459 h 33801"/>
                <a:gd name="connsiteX2" fmla="*/ 110119 w 147501"/>
                <a:gd name="connsiteY2" fmla="*/ 12937 h 33801"/>
                <a:gd name="connsiteX3" fmla="*/ 140836 w 147501"/>
                <a:gd name="connsiteY3" fmla="*/ 15255 h 33801"/>
                <a:gd name="connsiteX4" fmla="*/ 147502 w 147501"/>
                <a:gd name="connsiteY4" fmla="*/ 23948 h 33801"/>
                <a:gd name="connsiteX5" fmla="*/ 125188 w 147501"/>
                <a:gd name="connsiteY5" fmla="*/ 31773 h 33801"/>
                <a:gd name="connsiteX6" fmla="*/ 83748 w 147501"/>
                <a:gd name="connsiteY6" fmla="*/ 14965 h 33801"/>
                <a:gd name="connsiteX7" fmla="*/ 51872 w 147501"/>
                <a:gd name="connsiteY7" fmla="*/ 22210 h 33801"/>
                <a:gd name="connsiteX8" fmla="*/ 46076 w 147501"/>
                <a:gd name="connsiteY8" fmla="*/ 31773 h 33801"/>
                <a:gd name="connsiteX9" fmla="*/ 0 w 147501"/>
                <a:gd name="connsiteY9" fmla="*/ 33801 h 33801"/>
                <a:gd name="connsiteX10" fmla="*/ 9273 w 147501"/>
                <a:gd name="connsiteY10" fmla="*/ 9459 h 3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01" h="33801">
                  <a:moveTo>
                    <a:pt x="9273" y="9459"/>
                  </a:moveTo>
                  <a:lnTo>
                    <a:pt x="62594" y="9459"/>
                  </a:lnTo>
                  <a:cubicBezTo>
                    <a:pt x="74185" y="-5900"/>
                    <a:pt x="90993" y="-973"/>
                    <a:pt x="110119" y="12937"/>
                  </a:cubicBezTo>
                  <a:lnTo>
                    <a:pt x="140836" y="15255"/>
                  </a:lnTo>
                  <a:lnTo>
                    <a:pt x="147502" y="23948"/>
                  </a:lnTo>
                  <a:lnTo>
                    <a:pt x="125188" y="31773"/>
                  </a:lnTo>
                  <a:cubicBezTo>
                    <a:pt x="109829" y="28585"/>
                    <a:pt x="96209" y="22789"/>
                    <a:pt x="83748" y="14965"/>
                  </a:cubicBezTo>
                  <a:cubicBezTo>
                    <a:pt x="74765" y="20181"/>
                    <a:pt x="64622" y="23369"/>
                    <a:pt x="51872" y="22210"/>
                  </a:cubicBezTo>
                  <a:lnTo>
                    <a:pt x="46076" y="31773"/>
                  </a:lnTo>
                  <a:lnTo>
                    <a:pt x="0" y="33801"/>
                  </a:lnTo>
                  <a:lnTo>
                    <a:pt x="9273" y="9459"/>
                  </a:lnTo>
                  <a:close/>
                </a:path>
              </a:pathLst>
            </a:custGeom>
            <a:solidFill>
              <a:srgbClr val="CCCCCC"/>
            </a:solidFill>
            <a:ln w="2897" cap="rnd">
              <a:solidFill>
                <a:schemeClr val="bg1"/>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B3CA991C-BC23-EDC0-083A-74D6B32E315F}"/>
                </a:ext>
              </a:extLst>
            </p:cNvPr>
            <p:cNvSpPr/>
            <p:nvPr/>
          </p:nvSpPr>
          <p:spPr>
            <a:xfrm>
              <a:off x="3233547" y="2347650"/>
              <a:ext cx="209092" cy="316157"/>
            </a:xfrm>
            <a:custGeom>
              <a:avLst/>
              <a:gdLst>
                <a:gd name="connsiteX0" fmla="*/ 209092 w 209092"/>
                <a:gd name="connsiteY0" fmla="*/ 252405 h 316157"/>
                <a:gd name="connsiteX1" fmla="*/ 191125 w 209092"/>
                <a:gd name="connsiteY1" fmla="*/ 263996 h 316157"/>
                <a:gd name="connsiteX2" fmla="*/ 57823 w 209092"/>
                <a:gd name="connsiteY2" fmla="*/ 316158 h 316157"/>
                <a:gd name="connsiteX3" fmla="*/ 1605 w 209092"/>
                <a:gd name="connsiteY3" fmla="*/ 295583 h 316157"/>
                <a:gd name="connsiteX4" fmla="*/ 9139 w 209092"/>
                <a:gd name="connsiteY4" fmla="*/ 264286 h 316157"/>
                <a:gd name="connsiteX5" fmla="*/ 14935 w 209092"/>
                <a:gd name="connsiteY5" fmla="*/ 189521 h 316157"/>
                <a:gd name="connsiteX6" fmla="*/ 35800 w 209092"/>
                <a:gd name="connsiteY6" fmla="*/ 139677 h 316157"/>
                <a:gd name="connsiteX7" fmla="*/ 21020 w 209092"/>
                <a:gd name="connsiteY7" fmla="*/ 4926 h 316157"/>
                <a:gd name="connsiteX8" fmla="*/ 118099 w 209092"/>
                <a:gd name="connsiteY8" fmla="*/ 7824 h 316157"/>
                <a:gd name="connsiteX9" fmla="*/ 158669 w 209092"/>
                <a:gd name="connsiteY9" fmla="*/ 0 h 316157"/>
                <a:gd name="connsiteX10" fmla="*/ 173448 w 209092"/>
                <a:gd name="connsiteY10" fmla="*/ 43468 h 316157"/>
                <a:gd name="connsiteX11" fmla="*/ 191125 w 209092"/>
                <a:gd name="connsiteY11" fmla="*/ 222267 h 316157"/>
                <a:gd name="connsiteX12" fmla="*/ 209092 w 209092"/>
                <a:gd name="connsiteY12" fmla="*/ 252405 h 316157"/>
                <a:gd name="connsiteX13" fmla="*/ 209092 w 209092"/>
                <a:gd name="connsiteY13" fmla="*/ 252405 h 31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092" h="316157">
                  <a:moveTo>
                    <a:pt x="209092" y="252405"/>
                  </a:moveTo>
                  <a:cubicBezTo>
                    <a:pt x="204455" y="258490"/>
                    <a:pt x="203876" y="271530"/>
                    <a:pt x="191125" y="263996"/>
                  </a:cubicBezTo>
                  <a:cubicBezTo>
                    <a:pt x="127372" y="271820"/>
                    <a:pt x="102161" y="298770"/>
                    <a:pt x="57823" y="316158"/>
                  </a:cubicBezTo>
                  <a:lnTo>
                    <a:pt x="1605" y="295583"/>
                  </a:lnTo>
                  <a:lnTo>
                    <a:pt x="9139" y="264286"/>
                  </a:lnTo>
                  <a:cubicBezTo>
                    <a:pt x="7400" y="239364"/>
                    <a:pt x="-13754" y="213573"/>
                    <a:pt x="14935" y="189521"/>
                  </a:cubicBezTo>
                  <a:cubicBezTo>
                    <a:pt x="17543" y="171264"/>
                    <a:pt x="16094" y="151269"/>
                    <a:pt x="35800" y="139677"/>
                  </a:cubicBezTo>
                  <a:lnTo>
                    <a:pt x="21020" y="4926"/>
                  </a:lnTo>
                  <a:lnTo>
                    <a:pt x="118099" y="7824"/>
                  </a:lnTo>
                  <a:cubicBezTo>
                    <a:pt x="131139" y="869"/>
                    <a:pt x="144759" y="0"/>
                    <a:pt x="158669" y="0"/>
                  </a:cubicBezTo>
                  <a:cubicBezTo>
                    <a:pt x="151135" y="15359"/>
                    <a:pt x="155192" y="29848"/>
                    <a:pt x="173448" y="43468"/>
                  </a:cubicBezTo>
                  <a:cubicBezTo>
                    <a:pt x="188227" y="104323"/>
                    <a:pt x="186489" y="162860"/>
                    <a:pt x="191125" y="222267"/>
                  </a:cubicBezTo>
                  <a:lnTo>
                    <a:pt x="209092" y="252405"/>
                  </a:lnTo>
                  <a:lnTo>
                    <a:pt x="209092" y="252405"/>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047C409-485C-C2C6-1B6A-C407DCCADC16}"/>
                </a:ext>
              </a:extLst>
            </p:cNvPr>
            <p:cNvSpPr/>
            <p:nvPr/>
          </p:nvSpPr>
          <p:spPr>
            <a:xfrm>
              <a:off x="2664304" y="2247384"/>
              <a:ext cx="351769" cy="285810"/>
            </a:xfrm>
            <a:custGeom>
              <a:avLst/>
              <a:gdLst>
                <a:gd name="connsiteX0" fmla="*/ 837 w 351769"/>
                <a:gd name="connsiteY0" fmla="*/ 91573 h 285810"/>
                <a:gd name="connsiteX1" fmla="*/ 6343 w 351769"/>
                <a:gd name="connsiteY1" fmla="*/ 99397 h 285810"/>
                <a:gd name="connsiteX2" fmla="*/ 17355 w 351769"/>
                <a:gd name="connsiteY2" fmla="*/ 102874 h 285810"/>
                <a:gd name="connsiteX3" fmla="*/ 26049 w 351769"/>
                <a:gd name="connsiteY3" fmla="*/ 103744 h 285810"/>
                <a:gd name="connsiteX4" fmla="*/ 40538 w 351769"/>
                <a:gd name="connsiteY4" fmla="*/ 135620 h 285810"/>
                <a:gd name="connsiteX5" fmla="*/ 63431 w 351769"/>
                <a:gd name="connsiteY5" fmla="*/ 157354 h 285810"/>
                <a:gd name="connsiteX6" fmla="*/ 78210 w 351769"/>
                <a:gd name="connsiteY6" fmla="*/ 184594 h 285810"/>
                <a:gd name="connsiteX7" fmla="*/ 124286 w 351769"/>
                <a:gd name="connsiteY7" fmla="*/ 157064 h 285810"/>
                <a:gd name="connsiteX8" fmla="*/ 175869 w 351769"/>
                <a:gd name="connsiteY8" fmla="*/ 144604 h 285810"/>
                <a:gd name="connsiteX9" fmla="*/ 206586 w 351769"/>
                <a:gd name="connsiteY9" fmla="*/ 228062 h 285810"/>
                <a:gd name="connsiteX10" fmla="*/ 254401 w 351769"/>
                <a:gd name="connsiteY10" fmla="*/ 220818 h 285810"/>
                <a:gd name="connsiteX11" fmla="*/ 264254 w 351769"/>
                <a:gd name="connsiteY11" fmla="*/ 276747 h 285810"/>
                <a:gd name="connsiteX12" fmla="*/ 301926 w 351769"/>
                <a:gd name="connsiteY12" fmla="*/ 271530 h 285810"/>
                <a:gd name="connsiteX13" fmla="*/ 311199 w 351769"/>
                <a:gd name="connsiteY13" fmla="*/ 268053 h 285810"/>
                <a:gd name="connsiteX14" fmla="*/ 326558 w 351769"/>
                <a:gd name="connsiteY14" fmla="*/ 268053 h 285810"/>
                <a:gd name="connsiteX15" fmla="*/ 336700 w 351769"/>
                <a:gd name="connsiteY15" fmla="*/ 241972 h 285810"/>
                <a:gd name="connsiteX16" fmla="*/ 324239 w 351769"/>
                <a:gd name="connsiteY16" fmla="*/ 237046 h 285810"/>
                <a:gd name="connsiteX17" fmla="*/ 326558 w 351769"/>
                <a:gd name="connsiteY17" fmla="*/ 223426 h 285810"/>
                <a:gd name="connsiteX18" fmla="*/ 351769 w 351769"/>
                <a:gd name="connsiteY18" fmla="*/ 228642 h 285810"/>
                <a:gd name="connsiteX19" fmla="*/ 346553 w 351769"/>
                <a:gd name="connsiteY19" fmla="*/ 200822 h 285810"/>
                <a:gd name="connsiteX20" fmla="*/ 344525 w 351769"/>
                <a:gd name="connsiteY20" fmla="*/ 190100 h 285810"/>
                <a:gd name="connsiteX21" fmla="*/ 345104 w 351769"/>
                <a:gd name="connsiteY21" fmla="*/ 178219 h 285810"/>
                <a:gd name="connsiteX22" fmla="*/ 343076 w 351769"/>
                <a:gd name="connsiteY22" fmla="*/ 134461 h 285810"/>
                <a:gd name="connsiteX23" fmla="*/ 328007 w 351769"/>
                <a:gd name="connsiteY23" fmla="*/ 120841 h 285810"/>
                <a:gd name="connsiteX24" fmla="*/ 326268 w 351769"/>
                <a:gd name="connsiteY24" fmla="*/ 90703 h 285810"/>
                <a:gd name="connsiteX25" fmla="*/ 313807 w 351769"/>
                <a:gd name="connsiteY25" fmla="*/ 99687 h 285810"/>
                <a:gd name="connsiteX26" fmla="*/ 309171 w 351769"/>
                <a:gd name="connsiteY26" fmla="*/ 92732 h 285810"/>
                <a:gd name="connsiteX27" fmla="*/ 325688 w 351769"/>
                <a:gd name="connsiteY27" fmla="*/ 77663 h 285810"/>
                <a:gd name="connsiteX28" fmla="*/ 303375 w 351769"/>
                <a:gd name="connsiteY28" fmla="*/ 60565 h 285810"/>
                <a:gd name="connsiteX29" fmla="*/ 298159 w 351769"/>
                <a:gd name="connsiteY29" fmla="*/ 19705 h 285810"/>
                <a:gd name="connsiteX30" fmla="*/ 282510 w 351769"/>
                <a:gd name="connsiteY30" fmla="*/ 16228 h 285810"/>
                <a:gd name="connsiteX31" fmla="*/ 273527 w 351769"/>
                <a:gd name="connsiteY31" fmla="*/ 30428 h 285810"/>
                <a:gd name="connsiteX32" fmla="*/ 262805 w 351769"/>
                <a:gd name="connsiteY32" fmla="*/ 41729 h 285810"/>
                <a:gd name="connsiteX33" fmla="*/ 234985 w 351769"/>
                <a:gd name="connsiteY33" fmla="*/ 30138 h 285810"/>
                <a:gd name="connsiteX34" fmla="*/ 212961 w 351769"/>
                <a:gd name="connsiteY34" fmla="*/ 46076 h 285810"/>
                <a:gd name="connsiteX35" fmla="*/ 203978 w 351769"/>
                <a:gd name="connsiteY35" fmla="*/ 29268 h 285810"/>
                <a:gd name="connsiteX36" fmla="*/ 191807 w 351769"/>
                <a:gd name="connsiteY36" fmla="*/ 37382 h 285810"/>
                <a:gd name="connsiteX37" fmla="*/ 181085 w 351769"/>
                <a:gd name="connsiteY37" fmla="*/ 28979 h 285810"/>
                <a:gd name="connsiteX38" fmla="*/ 186301 w 351769"/>
                <a:gd name="connsiteY38" fmla="*/ 22024 h 285810"/>
                <a:gd name="connsiteX39" fmla="*/ 84586 w 351769"/>
                <a:gd name="connsiteY39" fmla="*/ 0 h 285810"/>
                <a:gd name="connsiteX40" fmla="*/ 74733 w 351769"/>
                <a:gd name="connsiteY40" fmla="*/ 0 h 285810"/>
                <a:gd name="connsiteX41" fmla="*/ 70386 w 351769"/>
                <a:gd name="connsiteY41" fmla="*/ 53321 h 285810"/>
                <a:gd name="connsiteX42" fmla="*/ 43436 w 351769"/>
                <a:gd name="connsiteY42" fmla="*/ 53900 h 285810"/>
                <a:gd name="connsiteX43" fmla="*/ 837 w 351769"/>
                <a:gd name="connsiteY43" fmla="*/ 91573 h 285810"/>
                <a:gd name="connsiteX44" fmla="*/ 837 w 351769"/>
                <a:gd name="connsiteY44" fmla="*/ 91573 h 28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769" h="285810">
                  <a:moveTo>
                    <a:pt x="837" y="91573"/>
                  </a:moveTo>
                  <a:cubicBezTo>
                    <a:pt x="-902" y="96789"/>
                    <a:pt x="-322" y="99397"/>
                    <a:pt x="6343" y="99397"/>
                  </a:cubicBezTo>
                  <a:cubicBezTo>
                    <a:pt x="8951" y="102585"/>
                    <a:pt x="18804" y="79402"/>
                    <a:pt x="17355" y="102874"/>
                  </a:cubicBezTo>
                  <a:lnTo>
                    <a:pt x="26049" y="103744"/>
                  </a:lnTo>
                  <a:cubicBezTo>
                    <a:pt x="23151" y="116784"/>
                    <a:pt x="31844" y="132722"/>
                    <a:pt x="40538" y="135620"/>
                  </a:cubicBezTo>
                  <a:cubicBezTo>
                    <a:pt x="51260" y="139387"/>
                    <a:pt x="57346" y="151848"/>
                    <a:pt x="63431" y="157354"/>
                  </a:cubicBezTo>
                  <a:lnTo>
                    <a:pt x="78210" y="184594"/>
                  </a:lnTo>
                  <a:cubicBezTo>
                    <a:pt x="88353" y="191549"/>
                    <a:pt x="102263" y="186623"/>
                    <a:pt x="124286" y="157064"/>
                  </a:cubicBezTo>
                  <a:cubicBezTo>
                    <a:pt x="121968" y="147212"/>
                    <a:pt x="135588" y="141996"/>
                    <a:pt x="175869" y="144604"/>
                  </a:cubicBezTo>
                  <a:cubicBezTo>
                    <a:pt x="209194" y="168656"/>
                    <a:pt x="219047" y="196475"/>
                    <a:pt x="206586" y="228062"/>
                  </a:cubicBezTo>
                  <a:cubicBezTo>
                    <a:pt x="221365" y="224585"/>
                    <a:pt x="229769" y="214442"/>
                    <a:pt x="254401" y="220818"/>
                  </a:cubicBezTo>
                  <a:cubicBezTo>
                    <a:pt x="266862" y="236466"/>
                    <a:pt x="274396" y="253564"/>
                    <a:pt x="264254" y="276747"/>
                  </a:cubicBezTo>
                  <a:cubicBezTo>
                    <a:pt x="277874" y="281963"/>
                    <a:pt x="282800" y="296742"/>
                    <a:pt x="301926" y="271530"/>
                  </a:cubicBezTo>
                  <a:cubicBezTo>
                    <a:pt x="300767" y="265735"/>
                    <a:pt x="305403" y="263706"/>
                    <a:pt x="311199" y="268053"/>
                  </a:cubicBezTo>
                  <a:cubicBezTo>
                    <a:pt x="314966" y="270661"/>
                    <a:pt x="320762" y="266604"/>
                    <a:pt x="326558" y="268053"/>
                  </a:cubicBezTo>
                  <a:lnTo>
                    <a:pt x="336700" y="241972"/>
                  </a:lnTo>
                  <a:lnTo>
                    <a:pt x="324239" y="237046"/>
                  </a:lnTo>
                  <a:lnTo>
                    <a:pt x="326558" y="223426"/>
                  </a:lnTo>
                  <a:lnTo>
                    <a:pt x="351769" y="228642"/>
                  </a:lnTo>
                  <a:cubicBezTo>
                    <a:pt x="349741" y="219369"/>
                    <a:pt x="337280" y="207198"/>
                    <a:pt x="346553" y="200822"/>
                  </a:cubicBezTo>
                  <a:cubicBezTo>
                    <a:pt x="350610" y="196475"/>
                    <a:pt x="348871" y="193288"/>
                    <a:pt x="344525" y="190100"/>
                  </a:cubicBezTo>
                  <a:lnTo>
                    <a:pt x="345104" y="178219"/>
                  </a:lnTo>
                  <a:cubicBezTo>
                    <a:pt x="320762" y="175321"/>
                    <a:pt x="334672" y="148081"/>
                    <a:pt x="343076" y="134461"/>
                  </a:cubicBezTo>
                  <a:lnTo>
                    <a:pt x="328007" y="120841"/>
                  </a:lnTo>
                  <a:lnTo>
                    <a:pt x="326268" y="90703"/>
                  </a:lnTo>
                  <a:lnTo>
                    <a:pt x="313807" y="99687"/>
                  </a:lnTo>
                  <a:lnTo>
                    <a:pt x="309171" y="92732"/>
                  </a:lnTo>
                  <a:lnTo>
                    <a:pt x="325688" y="77663"/>
                  </a:lnTo>
                  <a:lnTo>
                    <a:pt x="303375" y="60565"/>
                  </a:lnTo>
                  <a:cubicBezTo>
                    <a:pt x="307142" y="48684"/>
                    <a:pt x="302216" y="34485"/>
                    <a:pt x="298159" y="19705"/>
                  </a:cubicBezTo>
                  <a:lnTo>
                    <a:pt x="282510" y="16228"/>
                  </a:lnTo>
                  <a:cubicBezTo>
                    <a:pt x="282800" y="22893"/>
                    <a:pt x="280482" y="28109"/>
                    <a:pt x="273527" y="30428"/>
                  </a:cubicBezTo>
                  <a:cubicBezTo>
                    <a:pt x="267731" y="28689"/>
                    <a:pt x="263964" y="32456"/>
                    <a:pt x="262805" y="41729"/>
                  </a:cubicBezTo>
                  <a:lnTo>
                    <a:pt x="234985" y="30138"/>
                  </a:lnTo>
                  <a:lnTo>
                    <a:pt x="212961" y="46076"/>
                  </a:lnTo>
                  <a:cubicBezTo>
                    <a:pt x="215859" y="38831"/>
                    <a:pt x="208614" y="34485"/>
                    <a:pt x="203978" y="29268"/>
                  </a:cubicBezTo>
                  <a:lnTo>
                    <a:pt x="191807" y="37382"/>
                  </a:lnTo>
                  <a:cubicBezTo>
                    <a:pt x="182244" y="40570"/>
                    <a:pt x="181085" y="35354"/>
                    <a:pt x="181085" y="28979"/>
                  </a:cubicBezTo>
                  <a:cubicBezTo>
                    <a:pt x="183113" y="26950"/>
                    <a:pt x="185431" y="25211"/>
                    <a:pt x="186301" y="22024"/>
                  </a:cubicBezTo>
                  <a:cubicBezTo>
                    <a:pt x="151816" y="16808"/>
                    <a:pt x="115883" y="18836"/>
                    <a:pt x="84586" y="0"/>
                  </a:cubicBezTo>
                  <a:lnTo>
                    <a:pt x="74733" y="0"/>
                  </a:lnTo>
                  <a:lnTo>
                    <a:pt x="70386" y="53321"/>
                  </a:lnTo>
                  <a:lnTo>
                    <a:pt x="43436" y="53900"/>
                  </a:lnTo>
                  <a:cubicBezTo>
                    <a:pt x="17065" y="64043"/>
                    <a:pt x="4025" y="88385"/>
                    <a:pt x="837" y="91573"/>
                  </a:cubicBezTo>
                  <a:lnTo>
                    <a:pt x="837" y="91573"/>
                  </a:lnTo>
                  <a:close/>
                </a:path>
              </a:pathLst>
            </a:custGeom>
            <a:solidFill>
              <a:srgbClr val="CCCCCC"/>
            </a:solidFill>
            <a:ln w="2897" cap="rnd">
              <a:solidFill>
                <a:schemeClr val="bg1"/>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636921F-BFB4-DAEA-4B3E-6FCD1536FE58}"/>
                </a:ext>
              </a:extLst>
            </p:cNvPr>
            <p:cNvSpPr/>
            <p:nvPr/>
          </p:nvSpPr>
          <p:spPr>
            <a:xfrm>
              <a:off x="2589217" y="2247964"/>
              <a:ext cx="149530" cy="90993"/>
            </a:xfrm>
            <a:custGeom>
              <a:avLst/>
              <a:gdLst>
                <a:gd name="connsiteX0" fmla="*/ 0 w 149530"/>
                <a:gd name="connsiteY0" fmla="*/ 13330 h 90993"/>
                <a:gd name="connsiteX1" fmla="*/ 3188 w 149530"/>
                <a:gd name="connsiteY1" fmla="*/ 22314 h 90993"/>
                <a:gd name="connsiteX2" fmla="*/ 21734 w 149530"/>
                <a:gd name="connsiteY2" fmla="*/ 39701 h 90993"/>
                <a:gd name="connsiteX3" fmla="*/ 39991 w 149530"/>
                <a:gd name="connsiteY3" fmla="*/ 51292 h 90993"/>
                <a:gd name="connsiteX4" fmla="*/ 59696 w 149530"/>
                <a:gd name="connsiteY4" fmla="*/ 72447 h 90993"/>
                <a:gd name="connsiteX5" fmla="*/ 76504 w 149530"/>
                <a:gd name="connsiteY5" fmla="*/ 90993 h 90993"/>
                <a:gd name="connsiteX6" fmla="*/ 117364 w 149530"/>
                <a:gd name="connsiteY6" fmla="*/ 54190 h 90993"/>
                <a:gd name="connsiteX7" fmla="*/ 144893 w 149530"/>
                <a:gd name="connsiteY7" fmla="*/ 53611 h 90993"/>
                <a:gd name="connsiteX8" fmla="*/ 149530 w 149530"/>
                <a:gd name="connsiteY8" fmla="*/ 290 h 90993"/>
                <a:gd name="connsiteX9" fmla="*/ 78242 w 149530"/>
                <a:gd name="connsiteY9" fmla="*/ 0 h 90993"/>
                <a:gd name="connsiteX10" fmla="*/ 33036 w 149530"/>
                <a:gd name="connsiteY10" fmla="*/ 7534 h 90993"/>
                <a:gd name="connsiteX11" fmla="*/ 0 w 149530"/>
                <a:gd name="connsiteY11" fmla="*/ 13330 h 90993"/>
                <a:gd name="connsiteX12" fmla="*/ 0 w 149530"/>
                <a:gd name="connsiteY12" fmla="*/ 13330 h 9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9530" h="90993">
                  <a:moveTo>
                    <a:pt x="0" y="13330"/>
                  </a:moveTo>
                  <a:lnTo>
                    <a:pt x="3188" y="22314"/>
                  </a:lnTo>
                  <a:cubicBezTo>
                    <a:pt x="9853" y="26950"/>
                    <a:pt x="22603" y="17677"/>
                    <a:pt x="21734" y="39701"/>
                  </a:cubicBezTo>
                  <a:cubicBezTo>
                    <a:pt x="27820" y="42889"/>
                    <a:pt x="35354" y="36513"/>
                    <a:pt x="39991" y="51292"/>
                  </a:cubicBezTo>
                  <a:cubicBezTo>
                    <a:pt x="47525" y="55060"/>
                    <a:pt x="66651" y="19706"/>
                    <a:pt x="59696" y="72447"/>
                  </a:cubicBezTo>
                  <a:lnTo>
                    <a:pt x="76504" y="90993"/>
                  </a:lnTo>
                  <a:cubicBezTo>
                    <a:pt x="86646" y="75345"/>
                    <a:pt x="101715" y="59696"/>
                    <a:pt x="117364" y="54190"/>
                  </a:cubicBezTo>
                  <a:lnTo>
                    <a:pt x="144893" y="53611"/>
                  </a:lnTo>
                  <a:lnTo>
                    <a:pt x="149530" y="290"/>
                  </a:lnTo>
                  <a:lnTo>
                    <a:pt x="78242" y="0"/>
                  </a:lnTo>
                  <a:cubicBezTo>
                    <a:pt x="63753" y="6955"/>
                    <a:pt x="48974" y="11012"/>
                    <a:pt x="33036" y="7534"/>
                  </a:cubicBezTo>
                  <a:cubicBezTo>
                    <a:pt x="23183" y="11012"/>
                    <a:pt x="12751" y="12751"/>
                    <a:pt x="0" y="13330"/>
                  </a:cubicBezTo>
                  <a:lnTo>
                    <a:pt x="0" y="13330"/>
                  </a:lnTo>
                  <a:close/>
                </a:path>
              </a:pathLst>
            </a:custGeom>
            <a:solidFill>
              <a:srgbClr val="CCCCCC"/>
            </a:solidFill>
            <a:ln w="2897" cap="rnd">
              <a:solidFill>
                <a:schemeClr val="bg1"/>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22683E4-A48B-1262-AE30-1B497F7E857B}"/>
                </a:ext>
              </a:extLst>
            </p:cNvPr>
            <p:cNvSpPr/>
            <p:nvPr/>
          </p:nvSpPr>
          <p:spPr>
            <a:xfrm>
              <a:off x="3796469" y="2251151"/>
              <a:ext cx="373825" cy="564504"/>
            </a:xfrm>
            <a:custGeom>
              <a:avLst/>
              <a:gdLst>
                <a:gd name="connsiteX0" fmla="*/ 373825 w 373825"/>
                <a:gd name="connsiteY0" fmla="*/ 564505 h 564504"/>
                <a:gd name="connsiteX1" fmla="*/ 336153 w 373825"/>
                <a:gd name="connsiteY1" fmla="*/ 550885 h 564504"/>
                <a:gd name="connsiteX2" fmla="*/ 303407 w 373825"/>
                <a:gd name="connsiteY2" fmla="*/ 539293 h 564504"/>
                <a:gd name="connsiteX3" fmla="*/ 237915 w 373825"/>
                <a:gd name="connsiteY3" fmla="*/ 538714 h 564504"/>
                <a:gd name="connsiteX4" fmla="*/ 135041 w 373825"/>
                <a:gd name="connsiteY4" fmla="*/ 538714 h 564504"/>
                <a:gd name="connsiteX5" fmla="*/ 64912 w 373825"/>
                <a:gd name="connsiteY5" fmla="*/ 539583 h 564504"/>
                <a:gd name="connsiteX6" fmla="*/ 72157 w 373825"/>
                <a:gd name="connsiteY6" fmla="*/ 485973 h 564504"/>
                <a:gd name="connsiteX7" fmla="*/ 53611 w 373825"/>
                <a:gd name="connsiteY7" fmla="*/ 462210 h 564504"/>
                <a:gd name="connsiteX8" fmla="*/ 60565 w 373825"/>
                <a:gd name="connsiteY8" fmla="*/ 453806 h 564504"/>
                <a:gd name="connsiteX9" fmla="*/ 55929 w 373825"/>
                <a:gd name="connsiteY9" fmla="*/ 446851 h 564504"/>
                <a:gd name="connsiteX10" fmla="*/ 43758 w 373825"/>
                <a:gd name="connsiteY10" fmla="*/ 450619 h 564504"/>
                <a:gd name="connsiteX11" fmla="*/ 19705 w 373825"/>
                <a:gd name="connsiteY11" fmla="*/ 425697 h 564504"/>
                <a:gd name="connsiteX12" fmla="*/ 0 w 373825"/>
                <a:gd name="connsiteY12" fmla="*/ 410048 h 564504"/>
                <a:gd name="connsiteX13" fmla="*/ 54480 w 373825"/>
                <a:gd name="connsiteY13" fmla="*/ 323112 h 564504"/>
                <a:gd name="connsiteX14" fmla="*/ 55639 w 373825"/>
                <a:gd name="connsiteY14" fmla="*/ 310072 h 564504"/>
                <a:gd name="connsiteX15" fmla="*/ 103744 w 373825"/>
                <a:gd name="connsiteY15" fmla="*/ 307754 h 564504"/>
                <a:gd name="connsiteX16" fmla="*/ 146342 w 373825"/>
                <a:gd name="connsiteY16" fmla="*/ 328618 h 564504"/>
                <a:gd name="connsiteX17" fmla="*/ 210096 w 373825"/>
                <a:gd name="connsiteY17" fmla="*/ 217630 h 564504"/>
                <a:gd name="connsiteX18" fmla="*/ 259939 w 373825"/>
                <a:gd name="connsiteY18" fmla="*/ 95050 h 564504"/>
                <a:gd name="connsiteX19" fmla="*/ 290946 w 373825"/>
                <a:gd name="connsiteY19" fmla="*/ 75055 h 564504"/>
                <a:gd name="connsiteX20" fmla="*/ 292105 w 373825"/>
                <a:gd name="connsiteY20" fmla="*/ 45207 h 564504"/>
                <a:gd name="connsiteX21" fmla="*/ 281383 w 373825"/>
                <a:gd name="connsiteY21" fmla="*/ 36803 h 564504"/>
                <a:gd name="connsiteX22" fmla="*/ 273269 w 373825"/>
                <a:gd name="connsiteY22" fmla="*/ 5506 h 564504"/>
                <a:gd name="connsiteX23" fmla="*/ 279934 w 373825"/>
                <a:gd name="connsiteY23" fmla="*/ 0 h 564504"/>
                <a:gd name="connsiteX24" fmla="*/ 305146 w 373825"/>
                <a:gd name="connsiteY24" fmla="*/ 21444 h 564504"/>
                <a:gd name="connsiteX25" fmla="*/ 315868 w 373825"/>
                <a:gd name="connsiteY25" fmla="*/ 74185 h 564504"/>
                <a:gd name="connsiteX26" fmla="*/ 330067 w 373825"/>
                <a:gd name="connsiteY26" fmla="*/ 137069 h 564504"/>
                <a:gd name="connsiteX27" fmla="*/ 334704 w 373825"/>
                <a:gd name="connsiteY27" fmla="*/ 161701 h 564504"/>
                <a:gd name="connsiteX28" fmla="*/ 283701 w 373825"/>
                <a:gd name="connsiteY28" fmla="*/ 156485 h 564504"/>
                <a:gd name="connsiteX29" fmla="*/ 315578 w 373825"/>
                <a:gd name="connsiteY29" fmla="*/ 213283 h 564504"/>
                <a:gd name="connsiteX30" fmla="*/ 339340 w 373825"/>
                <a:gd name="connsiteY30" fmla="*/ 284571 h 564504"/>
                <a:gd name="connsiteX31" fmla="*/ 295003 w 373825"/>
                <a:gd name="connsiteY31" fmla="*/ 358177 h 564504"/>
                <a:gd name="connsiteX32" fmla="*/ 301089 w 373825"/>
                <a:gd name="connsiteY32" fmla="*/ 411787 h 564504"/>
                <a:gd name="connsiteX33" fmla="*/ 371507 w 373825"/>
                <a:gd name="connsiteY33" fmla="*/ 510025 h 564504"/>
                <a:gd name="connsiteX34" fmla="*/ 373825 w 373825"/>
                <a:gd name="connsiteY34" fmla="*/ 564505 h 564504"/>
                <a:gd name="connsiteX35" fmla="*/ 373825 w 373825"/>
                <a:gd name="connsiteY35" fmla="*/ 564505 h 564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73825" h="564504">
                  <a:moveTo>
                    <a:pt x="373825" y="564505"/>
                  </a:moveTo>
                  <a:cubicBezTo>
                    <a:pt x="360785" y="558709"/>
                    <a:pt x="345426" y="545959"/>
                    <a:pt x="336153" y="550885"/>
                  </a:cubicBezTo>
                  <a:lnTo>
                    <a:pt x="303407" y="539293"/>
                  </a:lnTo>
                  <a:lnTo>
                    <a:pt x="237915" y="538714"/>
                  </a:lnTo>
                  <a:lnTo>
                    <a:pt x="135041" y="538714"/>
                  </a:lnTo>
                  <a:lnTo>
                    <a:pt x="64912" y="539583"/>
                  </a:lnTo>
                  <a:lnTo>
                    <a:pt x="72157" y="485973"/>
                  </a:lnTo>
                  <a:lnTo>
                    <a:pt x="53611" y="462210"/>
                  </a:lnTo>
                  <a:lnTo>
                    <a:pt x="60565" y="453806"/>
                  </a:lnTo>
                  <a:lnTo>
                    <a:pt x="55929" y="446851"/>
                  </a:lnTo>
                  <a:lnTo>
                    <a:pt x="43758" y="450619"/>
                  </a:lnTo>
                  <a:cubicBezTo>
                    <a:pt x="28689" y="448880"/>
                    <a:pt x="23183" y="437868"/>
                    <a:pt x="19705" y="425697"/>
                  </a:cubicBezTo>
                  <a:cubicBezTo>
                    <a:pt x="11591" y="422509"/>
                    <a:pt x="0" y="423669"/>
                    <a:pt x="0" y="410048"/>
                  </a:cubicBezTo>
                  <a:cubicBezTo>
                    <a:pt x="17097" y="380200"/>
                    <a:pt x="20865" y="339630"/>
                    <a:pt x="54480" y="323112"/>
                  </a:cubicBezTo>
                  <a:lnTo>
                    <a:pt x="55639" y="310072"/>
                  </a:lnTo>
                  <a:lnTo>
                    <a:pt x="103744" y="307754"/>
                  </a:lnTo>
                  <a:cubicBezTo>
                    <a:pt x="121711" y="319345"/>
                    <a:pt x="115915" y="332386"/>
                    <a:pt x="146342" y="328618"/>
                  </a:cubicBezTo>
                  <a:cubicBezTo>
                    <a:pt x="167497" y="290656"/>
                    <a:pt x="182566" y="220818"/>
                    <a:pt x="210096" y="217630"/>
                  </a:cubicBezTo>
                  <a:cubicBezTo>
                    <a:pt x="226613" y="176770"/>
                    <a:pt x="231540" y="118813"/>
                    <a:pt x="259939" y="95050"/>
                  </a:cubicBezTo>
                  <a:cubicBezTo>
                    <a:pt x="273849" y="90124"/>
                    <a:pt x="285730" y="84038"/>
                    <a:pt x="290946" y="75055"/>
                  </a:cubicBezTo>
                  <a:cubicBezTo>
                    <a:pt x="293844" y="69839"/>
                    <a:pt x="294713" y="52741"/>
                    <a:pt x="292105" y="45207"/>
                  </a:cubicBezTo>
                  <a:cubicBezTo>
                    <a:pt x="290367" y="39701"/>
                    <a:pt x="286889" y="44048"/>
                    <a:pt x="281383" y="36803"/>
                  </a:cubicBezTo>
                  <a:lnTo>
                    <a:pt x="273269" y="5506"/>
                  </a:lnTo>
                  <a:lnTo>
                    <a:pt x="279934" y="0"/>
                  </a:lnTo>
                  <a:lnTo>
                    <a:pt x="305146" y="21444"/>
                  </a:lnTo>
                  <a:cubicBezTo>
                    <a:pt x="308623" y="39121"/>
                    <a:pt x="317606" y="55349"/>
                    <a:pt x="315868" y="74185"/>
                  </a:cubicBezTo>
                  <a:cubicBezTo>
                    <a:pt x="314129" y="101715"/>
                    <a:pt x="302827" y="105482"/>
                    <a:pt x="330067" y="137069"/>
                  </a:cubicBezTo>
                  <a:cubicBezTo>
                    <a:pt x="334704" y="144893"/>
                    <a:pt x="335863" y="153007"/>
                    <a:pt x="334704" y="161701"/>
                  </a:cubicBezTo>
                  <a:lnTo>
                    <a:pt x="283701" y="156485"/>
                  </a:lnTo>
                  <a:cubicBezTo>
                    <a:pt x="277906" y="170395"/>
                    <a:pt x="265445" y="201982"/>
                    <a:pt x="315578" y="213283"/>
                  </a:cubicBezTo>
                  <a:lnTo>
                    <a:pt x="339340" y="284571"/>
                  </a:lnTo>
                  <a:lnTo>
                    <a:pt x="295003" y="358177"/>
                  </a:lnTo>
                  <a:lnTo>
                    <a:pt x="301089" y="411787"/>
                  </a:lnTo>
                  <a:cubicBezTo>
                    <a:pt x="319635" y="446272"/>
                    <a:pt x="341369" y="482206"/>
                    <a:pt x="371507" y="510025"/>
                  </a:cubicBezTo>
                  <a:lnTo>
                    <a:pt x="373825" y="564505"/>
                  </a:lnTo>
                  <a:lnTo>
                    <a:pt x="373825" y="564505"/>
                  </a:lnTo>
                  <a:close/>
                </a:path>
              </a:pathLst>
            </a:custGeom>
            <a:solidFill>
              <a:srgbClr val="CCCCCC"/>
            </a:solidFill>
            <a:ln w="2897" cap="rnd">
              <a:solidFill>
                <a:schemeClr val="bg1"/>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6571A66E-74C3-F871-6FA1-87710978FDDE}"/>
                </a:ext>
              </a:extLst>
            </p:cNvPr>
            <p:cNvSpPr/>
            <p:nvPr/>
          </p:nvSpPr>
          <p:spPr>
            <a:xfrm>
              <a:off x="5029802" y="2666126"/>
              <a:ext cx="408309" cy="463079"/>
            </a:xfrm>
            <a:custGeom>
              <a:avLst/>
              <a:gdLst>
                <a:gd name="connsiteX0" fmla="*/ 394110 w 408309"/>
                <a:gd name="connsiteY0" fmla="*/ 309782 h 463079"/>
                <a:gd name="connsiteX1" fmla="*/ 366870 w 408309"/>
                <a:gd name="connsiteY1" fmla="*/ 329198 h 463079"/>
                <a:gd name="connsiteX2" fmla="*/ 337602 w 408309"/>
                <a:gd name="connsiteY2" fmla="*/ 359915 h 463079"/>
                <a:gd name="connsiteX3" fmla="*/ 280224 w 408309"/>
                <a:gd name="connsiteY3" fmla="*/ 463079 h 463079"/>
                <a:gd name="connsiteX4" fmla="*/ 213573 w 408309"/>
                <a:gd name="connsiteY4" fmla="*/ 418452 h 463079"/>
                <a:gd name="connsiteX5" fmla="*/ 203141 w 408309"/>
                <a:gd name="connsiteY5" fmla="*/ 379621 h 463079"/>
                <a:gd name="connsiteX6" fmla="*/ 0 w 408309"/>
                <a:gd name="connsiteY6" fmla="*/ 252115 h 463079"/>
                <a:gd name="connsiteX7" fmla="*/ 66941 w 408309"/>
                <a:gd name="connsiteY7" fmla="*/ 149820 h 463079"/>
                <a:gd name="connsiteX8" fmla="*/ 68390 w 408309"/>
                <a:gd name="connsiteY8" fmla="*/ 92442 h 463079"/>
                <a:gd name="connsiteX9" fmla="*/ 45497 w 408309"/>
                <a:gd name="connsiteY9" fmla="*/ 73606 h 463079"/>
                <a:gd name="connsiteX10" fmla="*/ 19416 w 408309"/>
                <a:gd name="connsiteY10" fmla="*/ 23473 h 463079"/>
                <a:gd name="connsiteX11" fmla="*/ 43178 w 408309"/>
                <a:gd name="connsiteY11" fmla="*/ 2898 h 463079"/>
                <a:gd name="connsiteX12" fmla="*/ 109250 w 408309"/>
                <a:gd name="connsiteY12" fmla="*/ 0 h 463079"/>
                <a:gd name="connsiteX13" fmla="*/ 150399 w 408309"/>
                <a:gd name="connsiteY13" fmla="*/ 3477 h 463079"/>
                <a:gd name="connsiteX14" fmla="*/ 209226 w 408309"/>
                <a:gd name="connsiteY14" fmla="*/ 42019 h 463079"/>
                <a:gd name="connsiteX15" fmla="*/ 283991 w 408309"/>
                <a:gd name="connsiteY15" fmla="*/ 53321 h 463079"/>
                <a:gd name="connsiteX16" fmla="*/ 315288 w 408309"/>
                <a:gd name="connsiteY16" fmla="*/ 26371 h 463079"/>
                <a:gd name="connsiteX17" fmla="*/ 376144 w 408309"/>
                <a:gd name="connsiteY17" fmla="*/ 30428 h 463079"/>
                <a:gd name="connsiteX18" fmla="*/ 408310 w 408309"/>
                <a:gd name="connsiteY18" fmla="*/ 30138 h 463079"/>
                <a:gd name="connsiteX19" fmla="*/ 365132 w 408309"/>
                <a:gd name="connsiteY19" fmla="*/ 88965 h 463079"/>
                <a:gd name="connsiteX20" fmla="*/ 366291 w 408309"/>
                <a:gd name="connsiteY20" fmla="*/ 274718 h 463079"/>
                <a:gd name="connsiteX21" fmla="*/ 394110 w 408309"/>
                <a:gd name="connsiteY21" fmla="*/ 309782 h 463079"/>
                <a:gd name="connsiteX22" fmla="*/ 394110 w 408309"/>
                <a:gd name="connsiteY22" fmla="*/ 309782 h 463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8309" h="463079">
                  <a:moveTo>
                    <a:pt x="394110" y="309782"/>
                  </a:moveTo>
                  <a:cubicBezTo>
                    <a:pt x="387735" y="319635"/>
                    <a:pt x="380780" y="328908"/>
                    <a:pt x="366870" y="329198"/>
                  </a:cubicBezTo>
                  <a:cubicBezTo>
                    <a:pt x="361654" y="343108"/>
                    <a:pt x="354989" y="355569"/>
                    <a:pt x="337602" y="359915"/>
                  </a:cubicBezTo>
                  <a:cubicBezTo>
                    <a:pt x="318476" y="394400"/>
                    <a:pt x="303987" y="434101"/>
                    <a:pt x="280224" y="463079"/>
                  </a:cubicBezTo>
                  <a:lnTo>
                    <a:pt x="213573" y="418452"/>
                  </a:lnTo>
                  <a:lnTo>
                    <a:pt x="203141" y="379621"/>
                  </a:lnTo>
                  <a:lnTo>
                    <a:pt x="0" y="252115"/>
                  </a:lnTo>
                  <a:lnTo>
                    <a:pt x="66941" y="149820"/>
                  </a:lnTo>
                  <a:lnTo>
                    <a:pt x="68390" y="92442"/>
                  </a:lnTo>
                  <a:lnTo>
                    <a:pt x="45497" y="73606"/>
                  </a:lnTo>
                  <a:cubicBezTo>
                    <a:pt x="42599" y="51582"/>
                    <a:pt x="37383" y="31587"/>
                    <a:pt x="19416" y="23473"/>
                  </a:cubicBezTo>
                  <a:lnTo>
                    <a:pt x="43178" y="2898"/>
                  </a:lnTo>
                  <a:lnTo>
                    <a:pt x="109250" y="0"/>
                  </a:lnTo>
                  <a:lnTo>
                    <a:pt x="150399" y="3477"/>
                  </a:lnTo>
                  <a:cubicBezTo>
                    <a:pt x="164599" y="10722"/>
                    <a:pt x="171844" y="11012"/>
                    <a:pt x="209226" y="42019"/>
                  </a:cubicBezTo>
                  <a:lnTo>
                    <a:pt x="283991" y="53321"/>
                  </a:lnTo>
                  <a:cubicBezTo>
                    <a:pt x="295873" y="49264"/>
                    <a:pt x="307174" y="43178"/>
                    <a:pt x="315288" y="26371"/>
                  </a:cubicBezTo>
                  <a:cubicBezTo>
                    <a:pt x="333255" y="23763"/>
                    <a:pt x="352671" y="8114"/>
                    <a:pt x="376144" y="30428"/>
                  </a:cubicBezTo>
                  <a:cubicBezTo>
                    <a:pt x="383968" y="33036"/>
                    <a:pt x="396139" y="31877"/>
                    <a:pt x="408310" y="30138"/>
                  </a:cubicBezTo>
                  <a:cubicBezTo>
                    <a:pt x="394400" y="52451"/>
                    <a:pt x="379621" y="70418"/>
                    <a:pt x="365132" y="88965"/>
                  </a:cubicBezTo>
                  <a:lnTo>
                    <a:pt x="366291" y="274718"/>
                  </a:lnTo>
                  <a:lnTo>
                    <a:pt x="394110" y="309782"/>
                  </a:lnTo>
                  <a:lnTo>
                    <a:pt x="394110" y="309782"/>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F6F0581-430B-7129-6407-D7CD538F25F2}"/>
                </a:ext>
              </a:extLst>
            </p:cNvPr>
            <p:cNvSpPr/>
            <p:nvPr/>
          </p:nvSpPr>
          <p:spPr>
            <a:xfrm>
              <a:off x="3856963" y="1279206"/>
              <a:ext cx="734681" cy="664771"/>
            </a:xfrm>
            <a:custGeom>
              <a:avLst/>
              <a:gdLst>
                <a:gd name="connsiteX0" fmla="*/ 102946 w 734681"/>
                <a:gd name="connsiteY0" fmla="*/ 0 h 664771"/>
                <a:gd name="connsiteX1" fmla="*/ 88456 w 734681"/>
                <a:gd name="connsiteY1" fmla="*/ 43468 h 664771"/>
                <a:gd name="connsiteX2" fmla="*/ 42090 w 734681"/>
                <a:gd name="connsiteY2" fmla="*/ 77373 h 664771"/>
                <a:gd name="connsiteX3" fmla="*/ 14271 w 734681"/>
                <a:gd name="connsiteY3" fmla="*/ 138518 h 664771"/>
                <a:gd name="connsiteX4" fmla="*/ 18907 w 734681"/>
                <a:gd name="connsiteY4" fmla="*/ 187492 h 664771"/>
                <a:gd name="connsiteX5" fmla="*/ 19777 w 734681"/>
                <a:gd name="connsiteY5" fmla="*/ 323112 h 664771"/>
                <a:gd name="connsiteX6" fmla="*/ 71 w 734681"/>
                <a:gd name="connsiteY6" fmla="*/ 332965 h 664771"/>
                <a:gd name="connsiteX7" fmla="*/ 19487 w 734681"/>
                <a:gd name="connsiteY7" fmla="*/ 368609 h 664771"/>
                <a:gd name="connsiteX8" fmla="*/ 29050 w 734681"/>
                <a:gd name="connsiteY8" fmla="*/ 403963 h 664771"/>
                <a:gd name="connsiteX9" fmla="*/ 44119 w 734681"/>
                <a:gd name="connsiteY9" fmla="*/ 420481 h 664771"/>
                <a:gd name="connsiteX10" fmla="*/ 109321 w 734681"/>
                <a:gd name="connsiteY10" fmla="*/ 470614 h 664771"/>
                <a:gd name="connsiteX11" fmla="*/ 221179 w 734681"/>
                <a:gd name="connsiteY11" fmla="*/ 474091 h 664771"/>
                <a:gd name="connsiteX12" fmla="*/ 248129 w 734681"/>
                <a:gd name="connsiteY12" fmla="*/ 496695 h 664771"/>
                <a:gd name="connsiteX13" fmla="*/ 312172 w 734681"/>
                <a:gd name="connsiteY13" fmla="*/ 478438 h 664771"/>
                <a:gd name="connsiteX14" fmla="*/ 688895 w 734681"/>
                <a:gd name="connsiteY14" fmla="*/ 664771 h 664771"/>
                <a:gd name="connsiteX15" fmla="*/ 688315 w 734681"/>
                <a:gd name="connsiteY15" fmla="*/ 634633 h 664771"/>
                <a:gd name="connsiteX16" fmla="*/ 734681 w 734681"/>
                <a:gd name="connsiteY16" fmla="*/ 633184 h 664771"/>
                <a:gd name="connsiteX17" fmla="*/ 708890 w 734681"/>
                <a:gd name="connsiteY17" fmla="*/ 192998 h 664771"/>
                <a:gd name="connsiteX18" fmla="*/ 697009 w 734681"/>
                <a:gd name="connsiteY18" fmla="*/ 128955 h 664771"/>
                <a:gd name="connsiteX19" fmla="*/ 692662 w 734681"/>
                <a:gd name="connsiteY19" fmla="*/ 90703 h 664771"/>
                <a:gd name="connsiteX20" fmla="*/ 701066 w 734681"/>
                <a:gd name="connsiteY20" fmla="*/ 66361 h 664771"/>
                <a:gd name="connsiteX21" fmla="*/ 646296 w 734681"/>
                <a:gd name="connsiteY21" fmla="*/ 48105 h 664771"/>
                <a:gd name="connsiteX22" fmla="*/ 609203 w 734681"/>
                <a:gd name="connsiteY22" fmla="*/ 24922 h 664771"/>
                <a:gd name="connsiteX23" fmla="*/ 519369 w 734681"/>
                <a:gd name="connsiteY23" fmla="*/ 17097 h 664771"/>
                <a:gd name="connsiteX24" fmla="*/ 473003 w 734681"/>
                <a:gd name="connsiteY24" fmla="*/ 54770 h 664771"/>
                <a:gd name="connsiteX25" fmla="*/ 479379 w 734681"/>
                <a:gd name="connsiteY25" fmla="*/ 84908 h 664771"/>
                <a:gd name="connsiteX26" fmla="*/ 406352 w 734681"/>
                <a:gd name="connsiteY26" fmla="*/ 118523 h 664771"/>
                <a:gd name="connsiteX27" fmla="*/ 313621 w 734681"/>
                <a:gd name="connsiteY27" fmla="*/ 94760 h 664771"/>
                <a:gd name="connsiteX28" fmla="*/ 271891 w 734681"/>
                <a:gd name="connsiteY28" fmla="*/ 41440 h 664771"/>
                <a:gd name="connsiteX29" fmla="*/ 182927 w 734681"/>
                <a:gd name="connsiteY29" fmla="*/ 13620 h 664771"/>
                <a:gd name="connsiteX30" fmla="*/ 102946 w 734681"/>
                <a:gd name="connsiteY30" fmla="*/ 0 h 664771"/>
                <a:gd name="connsiteX31" fmla="*/ 102946 w 734681"/>
                <a:gd name="connsiteY31" fmla="*/ 0 h 66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34681" h="664771">
                  <a:moveTo>
                    <a:pt x="102946" y="0"/>
                  </a:moveTo>
                  <a:cubicBezTo>
                    <a:pt x="102946" y="0"/>
                    <a:pt x="110190" y="28109"/>
                    <a:pt x="88456" y="43468"/>
                  </a:cubicBezTo>
                  <a:cubicBezTo>
                    <a:pt x="77444" y="51292"/>
                    <a:pt x="42090" y="77373"/>
                    <a:pt x="42090" y="77373"/>
                  </a:cubicBezTo>
                  <a:cubicBezTo>
                    <a:pt x="44988" y="93311"/>
                    <a:pt x="48755" y="133302"/>
                    <a:pt x="14271" y="138518"/>
                  </a:cubicBezTo>
                  <a:cubicBezTo>
                    <a:pt x="-9492" y="142285"/>
                    <a:pt x="2969" y="161411"/>
                    <a:pt x="18907" y="187492"/>
                  </a:cubicBezTo>
                  <a:lnTo>
                    <a:pt x="19777" y="323112"/>
                  </a:lnTo>
                  <a:cubicBezTo>
                    <a:pt x="19777" y="323112"/>
                    <a:pt x="-1378" y="327169"/>
                    <a:pt x="71" y="332965"/>
                  </a:cubicBezTo>
                  <a:cubicBezTo>
                    <a:pt x="3549" y="345426"/>
                    <a:pt x="3549" y="354409"/>
                    <a:pt x="19487" y="368609"/>
                  </a:cubicBezTo>
                  <a:cubicBezTo>
                    <a:pt x="29629" y="377592"/>
                    <a:pt x="29919" y="394110"/>
                    <a:pt x="29050" y="403963"/>
                  </a:cubicBezTo>
                  <a:cubicBezTo>
                    <a:pt x="28181" y="415554"/>
                    <a:pt x="40931" y="420481"/>
                    <a:pt x="44119" y="420481"/>
                  </a:cubicBezTo>
                  <a:cubicBezTo>
                    <a:pt x="67881" y="419901"/>
                    <a:pt x="86717" y="408600"/>
                    <a:pt x="109321" y="470614"/>
                  </a:cubicBezTo>
                  <a:lnTo>
                    <a:pt x="221179" y="474091"/>
                  </a:lnTo>
                  <a:cubicBezTo>
                    <a:pt x="234219" y="476989"/>
                    <a:pt x="248129" y="496695"/>
                    <a:pt x="248129" y="496695"/>
                  </a:cubicBezTo>
                  <a:lnTo>
                    <a:pt x="312172" y="478438"/>
                  </a:lnTo>
                  <a:lnTo>
                    <a:pt x="688895" y="664771"/>
                  </a:lnTo>
                  <a:lnTo>
                    <a:pt x="688315" y="634633"/>
                  </a:lnTo>
                  <a:cubicBezTo>
                    <a:pt x="730044" y="638111"/>
                    <a:pt x="734681" y="633184"/>
                    <a:pt x="734681" y="633184"/>
                  </a:cubicBezTo>
                  <a:lnTo>
                    <a:pt x="708890" y="192998"/>
                  </a:lnTo>
                  <a:cubicBezTo>
                    <a:pt x="693821" y="172133"/>
                    <a:pt x="678752" y="151848"/>
                    <a:pt x="697009" y="128955"/>
                  </a:cubicBezTo>
                  <a:cubicBezTo>
                    <a:pt x="697009" y="128955"/>
                    <a:pt x="697009" y="104613"/>
                    <a:pt x="692662" y="90703"/>
                  </a:cubicBezTo>
                  <a:cubicBezTo>
                    <a:pt x="688025" y="76214"/>
                    <a:pt x="701066" y="66361"/>
                    <a:pt x="701066" y="66361"/>
                  </a:cubicBezTo>
                  <a:cubicBezTo>
                    <a:pt x="700776" y="47815"/>
                    <a:pt x="665132" y="48974"/>
                    <a:pt x="646296" y="48105"/>
                  </a:cubicBezTo>
                  <a:cubicBezTo>
                    <a:pt x="621664" y="46945"/>
                    <a:pt x="604856" y="43468"/>
                    <a:pt x="609203" y="24922"/>
                  </a:cubicBezTo>
                  <a:cubicBezTo>
                    <a:pt x="609203" y="24922"/>
                    <a:pt x="544581" y="1739"/>
                    <a:pt x="519369" y="17097"/>
                  </a:cubicBezTo>
                  <a:cubicBezTo>
                    <a:pt x="506039" y="25211"/>
                    <a:pt x="477930" y="38252"/>
                    <a:pt x="473003" y="54770"/>
                  </a:cubicBezTo>
                  <a:cubicBezTo>
                    <a:pt x="469526" y="66071"/>
                    <a:pt x="472714" y="73606"/>
                    <a:pt x="479379" y="84908"/>
                  </a:cubicBezTo>
                  <a:cubicBezTo>
                    <a:pt x="490970" y="104903"/>
                    <a:pt x="451559" y="173293"/>
                    <a:pt x="406352" y="118523"/>
                  </a:cubicBezTo>
                  <a:cubicBezTo>
                    <a:pt x="406352" y="118523"/>
                    <a:pt x="346946" y="102295"/>
                    <a:pt x="313621" y="94760"/>
                  </a:cubicBezTo>
                  <a:cubicBezTo>
                    <a:pt x="280875" y="87516"/>
                    <a:pt x="258271" y="58827"/>
                    <a:pt x="271891" y="41440"/>
                  </a:cubicBezTo>
                  <a:cubicBezTo>
                    <a:pt x="273340" y="39701"/>
                    <a:pt x="182927" y="13620"/>
                    <a:pt x="182927" y="13620"/>
                  </a:cubicBezTo>
                  <a:cubicBezTo>
                    <a:pt x="140908" y="20285"/>
                    <a:pt x="110480" y="8114"/>
                    <a:pt x="102946" y="0"/>
                  </a:cubicBezTo>
                  <a:lnTo>
                    <a:pt x="102946" y="0"/>
                  </a:lnTo>
                  <a:close/>
                </a:path>
              </a:pathLst>
            </a:custGeom>
            <a:solidFill>
              <a:srgbClr val="CCCCCC"/>
            </a:solidFill>
            <a:ln w="2897" cap="rnd">
              <a:solidFill>
                <a:schemeClr val="bg1"/>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FAAD6FC5-5828-864D-CFA1-03D6ADB3B9C8}"/>
                </a:ext>
              </a:extLst>
            </p:cNvPr>
            <p:cNvSpPr/>
            <p:nvPr/>
          </p:nvSpPr>
          <p:spPr>
            <a:xfrm>
              <a:off x="2828291" y="2466034"/>
              <a:ext cx="198882" cy="211393"/>
            </a:xfrm>
            <a:custGeom>
              <a:avLst/>
              <a:gdLst>
                <a:gd name="connsiteX0" fmla="*/ 187782 w 198882"/>
                <a:gd name="connsiteY0" fmla="*/ 211394 h 211393"/>
                <a:gd name="connsiteX1" fmla="*/ 146342 w 198882"/>
                <a:gd name="connsiteY1" fmla="*/ 196904 h 211393"/>
                <a:gd name="connsiteX2" fmla="*/ 0 w 198882"/>
                <a:gd name="connsiteY2" fmla="*/ 77222 h 211393"/>
                <a:gd name="connsiteX3" fmla="*/ 46366 w 198882"/>
                <a:gd name="connsiteY3" fmla="*/ 38391 h 211393"/>
                <a:gd name="connsiteX4" fmla="*/ 45497 w 198882"/>
                <a:gd name="connsiteY4" fmla="*/ 24481 h 211393"/>
                <a:gd name="connsiteX5" fmla="*/ 68100 w 198882"/>
                <a:gd name="connsiteY5" fmla="*/ 2457 h 211393"/>
                <a:gd name="connsiteX6" fmla="*/ 90703 w 198882"/>
                <a:gd name="connsiteY6" fmla="*/ 1878 h 211393"/>
                <a:gd name="connsiteX7" fmla="*/ 99687 w 198882"/>
                <a:gd name="connsiteY7" fmla="*/ 58097 h 211393"/>
                <a:gd name="connsiteX8" fmla="*/ 137359 w 198882"/>
                <a:gd name="connsiteY8" fmla="*/ 53170 h 211393"/>
                <a:gd name="connsiteX9" fmla="*/ 148950 w 198882"/>
                <a:gd name="connsiteY9" fmla="*/ 50272 h 211393"/>
                <a:gd name="connsiteX10" fmla="*/ 148950 w 198882"/>
                <a:gd name="connsiteY10" fmla="*/ 64182 h 211393"/>
                <a:gd name="connsiteX11" fmla="*/ 153587 w 198882"/>
                <a:gd name="connsiteY11" fmla="*/ 89393 h 211393"/>
                <a:gd name="connsiteX12" fmla="*/ 141706 w 198882"/>
                <a:gd name="connsiteY12" fmla="*/ 102144 h 211393"/>
                <a:gd name="connsiteX13" fmla="*/ 160832 w 198882"/>
                <a:gd name="connsiteY13" fmla="*/ 113736 h 211393"/>
                <a:gd name="connsiteX14" fmla="*/ 182276 w 198882"/>
                <a:gd name="connsiteY14" fmla="*/ 132862 h 211393"/>
                <a:gd name="connsiteX15" fmla="*/ 189521 w 198882"/>
                <a:gd name="connsiteY15" fmla="*/ 176619 h 211393"/>
                <a:gd name="connsiteX16" fmla="*/ 187782 w 198882"/>
                <a:gd name="connsiteY16" fmla="*/ 211394 h 211393"/>
                <a:gd name="connsiteX17" fmla="*/ 187782 w 198882"/>
                <a:gd name="connsiteY17" fmla="*/ 211394 h 211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8882" h="211393">
                  <a:moveTo>
                    <a:pt x="187782" y="211394"/>
                  </a:moveTo>
                  <a:lnTo>
                    <a:pt x="146342" y="196904"/>
                  </a:lnTo>
                  <a:lnTo>
                    <a:pt x="0" y="77222"/>
                  </a:lnTo>
                  <a:lnTo>
                    <a:pt x="46366" y="38391"/>
                  </a:lnTo>
                  <a:lnTo>
                    <a:pt x="45497" y="24481"/>
                  </a:lnTo>
                  <a:lnTo>
                    <a:pt x="68100" y="2457"/>
                  </a:lnTo>
                  <a:cubicBezTo>
                    <a:pt x="74765" y="-2179"/>
                    <a:pt x="83169" y="1008"/>
                    <a:pt x="90703" y="1878"/>
                  </a:cubicBezTo>
                  <a:cubicBezTo>
                    <a:pt x="110119" y="30277"/>
                    <a:pt x="104903" y="43607"/>
                    <a:pt x="99687" y="58097"/>
                  </a:cubicBezTo>
                  <a:cubicBezTo>
                    <a:pt x="110699" y="60994"/>
                    <a:pt x="119102" y="79251"/>
                    <a:pt x="137359" y="53170"/>
                  </a:cubicBezTo>
                  <a:cubicBezTo>
                    <a:pt x="136779" y="45925"/>
                    <a:pt x="141416" y="45925"/>
                    <a:pt x="148950" y="50272"/>
                  </a:cubicBezTo>
                  <a:lnTo>
                    <a:pt x="148950" y="64182"/>
                  </a:lnTo>
                  <a:cubicBezTo>
                    <a:pt x="155036" y="66790"/>
                    <a:pt x="159383" y="78382"/>
                    <a:pt x="153587" y="89393"/>
                  </a:cubicBezTo>
                  <a:cubicBezTo>
                    <a:pt x="150399" y="95189"/>
                    <a:pt x="148371" y="100985"/>
                    <a:pt x="141706" y="102144"/>
                  </a:cubicBezTo>
                  <a:lnTo>
                    <a:pt x="160832" y="113736"/>
                  </a:lnTo>
                  <a:cubicBezTo>
                    <a:pt x="166338" y="112866"/>
                    <a:pt x="170974" y="108809"/>
                    <a:pt x="182276" y="132862"/>
                  </a:cubicBezTo>
                  <a:cubicBezTo>
                    <a:pt x="184594" y="136339"/>
                    <a:pt x="213283" y="148220"/>
                    <a:pt x="189521" y="176619"/>
                  </a:cubicBezTo>
                  <a:lnTo>
                    <a:pt x="187782" y="211394"/>
                  </a:lnTo>
                  <a:lnTo>
                    <a:pt x="187782" y="211394"/>
                  </a:lnTo>
                  <a:close/>
                </a:path>
              </a:pathLst>
            </a:custGeom>
            <a:solidFill>
              <a:srgbClr val="CCCCCC"/>
            </a:solidFill>
            <a:ln w="2897" cap="rnd">
              <a:solidFill>
                <a:schemeClr val="bg1"/>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DA82C7C-FF95-24C4-4A84-A87A20C0FC14}"/>
                </a:ext>
              </a:extLst>
            </p:cNvPr>
            <p:cNvSpPr/>
            <p:nvPr/>
          </p:nvSpPr>
          <p:spPr>
            <a:xfrm>
              <a:off x="5425149" y="3525924"/>
              <a:ext cx="374628" cy="674913"/>
            </a:xfrm>
            <a:custGeom>
              <a:avLst/>
              <a:gdLst>
                <a:gd name="connsiteX0" fmla="*/ 156407 w 374628"/>
                <a:gd name="connsiteY0" fmla="*/ 650861 h 674913"/>
                <a:gd name="connsiteX1" fmla="*/ 295505 w 374628"/>
                <a:gd name="connsiteY1" fmla="*/ 354989 h 674913"/>
                <a:gd name="connsiteX2" fmla="*/ 328251 w 374628"/>
                <a:gd name="connsiteY2" fmla="*/ 254723 h 674913"/>
                <a:gd name="connsiteX3" fmla="*/ 343899 w 374628"/>
                <a:gd name="connsiteY3" fmla="*/ 206618 h 674913"/>
                <a:gd name="connsiteX4" fmla="*/ 346797 w 374628"/>
                <a:gd name="connsiteY4" fmla="*/ 177929 h 674913"/>
                <a:gd name="connsiteX5" fmla="*/ 360417 w 374628"/>
                <a:gd name="connsiteY5" fmla="*/ 176480 h 674913"/>
                <a:gd name="connsiteX6" fmla="*/ 364764 w 374628"/>
                <a:gd name="connsiteY6" fmla="*/ 193867 h 674913"/>
                <a:gd name="connsiteX7" fmla="*/ 374617 w 374628"/>
                <a:gd name="connsiteY7" fmla="*/ 181986 h 674913"/>
                <a:gd name="connsiteX8" fmla="*/ 360417 w 374628"/>
                <a:gd name="connsiteY8" fmla="*/ 28689 h 674913"/>
                <a:gd name="connsiteX9" fmla="*/ 333757 w 374628"/>
                <a:gd name="connsiteY9" fmla="*/ 0 h 674913"/>
                <a:gd name="connsiteX10" fmla="*/ 318398 w 374628"/>
                <a:gd name="connsiteY10" fmla="*/ 12751 h 674913"/>
                <a:gd name="connsiteX11" fmla="*/ 314341 w 374628"/>
                <a:gd name="connsiteY11" fmla="*/ 52162 h 674913"/>
                <a:gd name="connsiteX12" fmla="*/ 305358 w 374628"/>
                <a:gd name="connsiteY12" fmla="*/ 59986 h 674913"/>
                <a:gd name="connsiteX13" fmla="*/ 295795 w 374628"/>
                <a:gd name="connsiteY13" fmla="*/ 67520 h 674913"/>
                <a:gd name="connsiteX14" fmla="*/ 282464 w 374628"/>
                <a:gd name="connsiteY14" fmla="*/ 82010 h 674913"/>
                <a:gd name="connsiteX15" fmla="*/ 269424 w 374628"/>
                <a:gd name="connsiteY15" fmla="*/ 90993 h 674913"/>
                <a:gd name="connsiteX16" fmla="*/ 263339 w 374628"/>
                <a:gd name="connsiteY16" fmla="*/ 97079 h 674913"/>
                <a:gd name="connsiteX17" fmla="*/ 252616 w 374628"/>
                <a:gd name="connsiteY17" fmla="*/ 114466 h 674913"/>
                <a:gd name="connsiteX18" fmla="*/ 267975 w 374628"/>
                <a:gd name="connsiteY18" fmla="*/ 125767 h 674913"/>
                <a:gd name="connsiteX19" fmla="*/ 258992 w 374628"/>
                <a:gd name="connsiteY19" fmla="*/ 125767 h 674913"/>
                <a:gd name="connsiteX20" fmla="*/ 239286 w 374628"/>
                <a:gd name="connsiteY20" fmla="*/ 139967 h 674913"/>
                <a:gd name="connsiteX21" fmla="*/ 242184 w 374628"/>
                <a:gd name="connsiteY21" fmla="*/ 122580 h 674913"/>
                <a:gd name="connsiteX22" fmla="*/ 222479 w 374628"/>
                <a:gd name="connsiteY22" fmla="*/ 142285 h 674913"/>
                <a:gd name="connsiteX23" fmla="*/ 227115 w 374628"/>
                <a:gd name="connsiteY23" fmla="*/ 166338 h 674913"/>
                <a:gd name="connsiteX24" fmla="*/ 213785 w 374628"/>
                <a:gd name="connsiteY24" fmla="*/ 166917 h 674913"/>
                <a:gd name="connsiteX25" fmla="*/ 216393 w 374628"/>
                <a:gd name="connsiteY25" fmla="*/ 156195 h 674913"/>
                <a:gd name="connsiteX26" fmla="*/ 183357 w 374628"/>
                <a:gd name="connsiteY26" fmla="*/ 170974 h 674913"/>
                <a:gd name="connsiteX27" fmla="*/ 195528 w 374628"/>
                <a:gd name="connsiteY27" fmla="*/ 190680 h 674913"/>
                <a:gd name="connsiteX28" fmla="*/ 180460 w 374628"/>
                <a:gd name="connsiteY28" fmla="*/ 192129 h 674913"/>
                <a:gd name="connsiteX29" fmla="*/ 174374 w 374628"/>
                <a:gd name="connsiteY29" fmla="*/ 173872 h 674913"/>
                <a:gd name="connsiteX30" fmla="*/ 150032 w 374628"/>
                <a:gd name="connsiteY30" fmla="*/ 177929 h 674913"/>
                <a:gd name="connsiteX31" fmla="*/ 132065 w 374628"/>
                <a:gd name="connsiteY31" fmla="*/ 192129 h 674913"/>
                <a:gd name="connsiteX32" fmla="*/ 130616 w 374628"/>
                <a:gd name="connsiteY32" fmla="*/ 179958 h 674913"/>
                <a:gd name="connsiteX33" fmla="*/ 116996 w 374628"/>
                <a:gd name="connsiteY33" fmla="*/ 193578 h 674913"/>
                <a:gd name="connsiteX34" fmla="*/ 93233 w 374628"/>
                <a:gd name="connsiteY34" fmla="*/ 194737 h 674913"/>
                <a:gd name="connsiteX35" fmla="*/ 88597 w 374628"/>
                <a:gd name="connsiteY35" fmla="*/ 215312 h 674913"/>
                <a:gd name="connsiteX36" fmla="*/ 56431 w 374628"/>
                <a:gd name="connsiteY36" fmla="*/ 261678 h 674913"/>
                <a:gd name="connsiteX37" fmla="*/ 77585 w 374628"/>
                <a:gd name="connsiteY37" fmla="*/ 367450 h 674913"/>
                <a:gd name="connsiteX38" fmla="*/ 35276 w 374628"/>
                <a:gd name="connsiteY38" fmla="*/ 441635 h 674913"/>
                <a:gd name="connsiteX39" fmla="*/ 6008 w 374628"/>
                <a:gd name="connsiteY39" fmla="*/ 477859 h 674913"/>
                <a:gd name="connsiteX40" fmla="*/ 1081 w 374628"/>
                <a:gd name="connsiteY40" fmla="*/ 523935 h 674913"/>
                <a:gd name="connsiteX41" fmla="*/ 12963 w 374628"/>
                <a:gd name="connsiteY41" fmla="*/ 546538 h 674913"/>
                <a:gd name="connsiteX42" fmla="*/ 17309 w 374628"/>
                <a:gd name="connsiteY42" fmla="*/ 568852 h 674913"/>
                <a:gd name="connsiteX43" fmla="*/ 62806 w 374628"/>
                <a:gd name="connsiteY43" fmla="*/ 674914 h 674913"/>
                <a:gd name="connsiteX44" fmla="*/ 80483 w 374628"/>
                <a:gd name="connsiteY44" fmla="*/ 673755 h 674913"/>
                <a:gd name="connsiteX45" fmla="*/ 123371 w 374628"/>
                <a:gd name="connsiteY45" fmla="*/ 656947 h 674913"/>
                <a:gd name="connsiteX46" fmla="*/ 156407 w 374628"/>
                <a:gd name="connsiteY46" fmla="*/ 650861 h 674913"/>
                <a:gd name="connsiteX47" fmla="*/ 156407 w 374628"/>
                <a:gd name="connsiteY47" fmla="*/ 650861 h 6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4628" h="674913">
                  <a:moveTo>
                    <a:pt x="156407" y="650861"/>
                  </a:moveTo>
                  <a:lnTo>
                    <a:pt x="295505" y="354989"/>
                  </a:lnTo>
                  <a:cubicBezTo>
                    <a:pt x="306227" y="321663"/>
                    <a:pt x="312313" y="288338"/>
                    <a:pt x="328251" y="254723"/>
                  </a:cubicBezTo>
                  <a:cubicBezTo>
                    <a:pt x="338973" y="240523"/>
                    <a:pt x="352303" y="227483"/>
                    <a:pt x="343899" y="206618"/>
                  </a:cubicBezTo>
                  <a:lnTo>
                    <a:pt x="346797" y="177929"/>
                  </a:lnTo>
                  <a:cubicBezTo>
                    <a:pt x="348246" y="169235"/>
                    <a:pt x="353172" y="169525"/>
                    <a:pt x="360417" y="176480"/>
                  </a:cubicBezTo>
                  <a:lnTo>
                    <a:pt x="364764" y="193867"/>
                  </a:lnTo>
                  <a:cubicBezTo>
                    <a:pt x="369980" y="192129"/>
                    <a:pt x="374906" y="190390"/>
                    <a:pt x="374617" y="181986"/>
                  </a:cubicBezTo>
                  <a:lnTo>
                    <a:pt x="360417" y="28689"/>
                  </a:lnTo>
                  <a:lnTo>
                    <a:pt x="333757" y="0"/>
                  </a:lnTo>
                  <a:lnTo>
                    <a:pt x="318398" y="12751"/>
                  </a:lnTo>
                  <a:lnTo>
                    <a:pt x="314341" y="52162"/>
                  </a:lnTo>
                  <a:lnTo>
                    <a:pt x="305358" y="59986"/>
                  </a:lnTo>
                  <a:cubicBezTo>
                    <a:pt x="300721" y="58537"/>
                    <a:pt x="293766" y="51582"/>
                    <a:pt x="295795" y="67520"/>
                  </a:cubicBezTo>
                  <a:lnTo>
                    <a:pt x="282464" y="82010"/>
                  </a:lnTo>
                  <a:cubicBezTo>
                    <a:pt x="267396" y="54190"/>
                    <a:pt x="265367" y="78822"/>
                    <a:pt x="269424" y="90993"/>
                  </a:cubicBezTo>
                  <a:cubicBezTo>
                    <a:pt x="269134" y="96209"/>
                    <a:pt x="270583" y="105193"/>
                    <a:pt x="263339" y="97079"/>
                  </a:cubicBezTo>
                  <a:lnTo>
                    <a:pt x="252616" y="114466"/>
                  </a:lnTo>
                  <a:lnTo>
                    <a:pt x="267975" y="125767"/>
                  </a:lnTo>
                  <a:lnTo>
                    <a:pt x="258992" y="125767"/>
                  </a:lnTo>
                  <a:lnTo>
                    <a:pt x="239286" y="139967"/>
                  </a:lnTo>
                  <a:lnTo>
                    <a:pt x="242184" y="122580"/>
                  </a:lnTo>
                  <a:lnTo>
                    <a:pt x="222479" y="142285"/>
                  </a:lnTo>
                  <a:lnTo>
                    <a:pt x="227115" y="166338"/>
                  </a:lnTo>
                  <a:lnTo>
                    <a:pt x="213785" y="166917"/>
                  </a:lnTo>
                  <a:lnTo>
                    <a:pt x="216393" y="156195"/>
                  </a:lnTo>
                  <a:cubicBezTo>
                    <a:pt x="204222" y="148081"/>
                    <a:pt x="194079" y="165179"/>
                    <a:pt x="183357" y="170974"/>
                  </a:cubicBezTo>
                  <a:lnTo>
                    <a:pt x="195528" y="190680"/>
                  </a:lnTo>
                  <a:lnTo>
                    <a:pt x="180460" y="192129"/>
                  </a:lnTo>
                  <a:lnTo>
                    <a:pt x="174374" y="173872"/>
                  </a:lnTo>
                  <a:lnTo>
                    <a:pt x="150032" y="177929"/>
                  </a:lnTo>
                  <a:cubicBezTo>
                    <a:pt x="150901" y="186623"/>
                    <a:pt x="141048" y="188941"/>
                    <a:pt x="132065" y="192129"/>
                  </a:cubicBezTo>
                  <a:lnTo>
                    <a:pt x="130616" y="179958"/>
                  </a:lnTo>
                  <a:lnTo>
                    <a:pt x="116996" y="193578"/>
                  </a:lnTo>
                  <a:lnTo>
                    <a:pt x="93233" y="194737"/>
                  </a:lnTo>
                  <a:lnTo>
                    <a:pt x="88597" y="215312"/>
                  </a:lnTo>
                  <a:lnTo>
                    <a:pt x="56431" y="261678"/>
                  </a:lnTo>
                  <a:cubicBezTo>
                    <a:pt x="81062" y="283122"/>
                    <a:pt x="70920" y="331806"/>
                    <a:pt x="77585" y="367450"/>
                  </a:cubicBezTo>
                  <a:cubicBezTo>
                    <a:pt x="68601" y="396139"/>
                    <a:pt x="50925" y="418162"/>
                    <a:pt x="35276" y="441635"/>
                  </a:cubicBezTo>
                  <a:cubicBezTo>
                    <a:pt x="17020" y="453806"/>
                    <a:pt x="8616" y="465977"/>
                    <a:pt x="6008" y="477859"/>
                  </a:cubicBezTo>
                  <a:cubicBezTo>
                    <a:pt x="3400" y="489450"/>
                    <a:pt x="-2396" y="512343"/>
                    <a:pt x="1081" y="523935"/>
                  </a:cubicBezTo>
                  <a:cubicBezTo>
                    <a:pt x="5138" y="537555"/>
                    <a:pt x="12673" y="532918"/>
                    <a:pt x="12963" y="546538"/>
                  </a:cubicBezTo>
                  <a:lnTo>
                    <a:pt x="17309" y="568852"/>
                  </a:lnTo>
                  <a:cubicBezTo>
                    <a:pt x="-5004" y="655208"/>
                    <a:pt x="50635" y="653759"/>
                    <a:pt x="62806" y="674914"/>
                  </a:cubicBezTo>
                  <a:cubicBezTo>
                    <a:pt x="68312" y="672306"/>
                    <a:pt x="75267" y="676652"/>
                    <a:pt x="80483" y="673755"/>
                  </a:cubicBezTo>
                  <a:cubicBezTo>
                    <a:pt x="92364" y="667379"/>
                    <a:pt x="107433" y="651441"/>
                    <a:pt x="123371" y="656947"/>
                  </a:cubicBezTo>
                  <a:cubicBezTo>
                    <a:pt x="136701" y="660424"/>
                    <a:pt x="146844" y="655208"/>
                    <a:pt x="156407" y="650861"/>
                  </a:cubicBezTo>
                  <a:lnTo>
                    <a:pt x="156407" y="650861"/>
                  </a:lnTo>
                  <a:close/>
                </a:path>
              </a:pathLst>
            </a:custGeom>
            <a:solidFill>
              <a:srgbClr val="CCCCCC"/>
            </a:solidFill>
            <a:ln w="2897" cap="rnd">
              <a:solidFill>
                <a:schemeClr val="bg1"/>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36BDFCE6-B43F-A118-C0B8-E1B38144CFAF}"/>
                </a:ext>
              </a:extLst>
            </p:cNvPr>
            <p:cNvSpPr/>
            <p:nvPr/>
          </p:nvSpPr>
          <p:spPr>
            <a:xfrm>
              <a:off x="2821127" y="1648974"/>
              <a:ext cx="785821" cy="739282"/>
            </a:xfrm>
            <a:custGeom>
              <a:avLst/>
              <a:gdLst>
                <a:gd name="connsiteX0" fmla="*/ 380989 w 785821"/>
                <a:gd name="connsiteY0" fmla="*/ 0 h 739282"/>
                <a:gd name="connsiteX1" fmla="*/ 307094 w 785821"/>
                <a:gd name="connsiteY1" fmla="*/ 2028 h 739282"/>
                <a:gd name="connsiteX2" fmla="*/ 310571 w 785821"/>
                <a:gd name="connsiteY2" fmla="*/ 428305 h 739282"/>
                <a:gd name="connsiteX3" fmla="*/ 329987 w 785821"/>
                <a:gd name="connsiteY3" fmla="*/ 435260 h 739282"/>
                <a:gd name="connsiteX4" fmla="*/ 316367 w 785821"/>
                <a:gd name="connsiteY4" fmla="*/ 476989 h 739282"/>
                <a:gd name="connsiteX5" fmla="*/ 98737 w 785821"/>
                <a:gd name="connsiteY5" fmla="*/ 464818 h 739282"/>
                <a:gd name="connsiteX6" fmla="*/ 73815 w 785821"/>
                <a:gd name="connsiteY6" fmla="*/ 482495 h 739282"/>
                <a:gd name="connsiteX7" fmla="*/ 60195 w 785821"/>
                <a:gd name="connsiteY7" fmla="*/ 477569 h 739282"/>
                <a:gd name="connsiteX8" fmla="*/ 50632 w 785821"/>
                <a:gd name="connsiteY8" fmla="*/ 449459 h 739282"/>
                <a:gd name="connsiteX9" fmla="*/ 38172 w 785821"/>
                <a:gd name="connsiteY9" fmla="*/ 446272 h 739282"/>
                <a:gd name="connsiteX10" fmla="*/ 789 w 785821"/>
                <a:gd name="connsiteY10" fmla="*/ 502780 h 739282"/>
                <a:gd name="connsiteX11" fmla="*/ 499 w 785821"/>
                <a:gd name="connsiteY11" fmla="*/ 518429 h 739282"/>
                <a:gd name="connsiteX12" fmla="*/ 1079 w 785821"/>
                <a:gd name="connsiteY12" fmla="*/ 556970 h 739282"/>
                <a:gd name="connsiteX13" fmla="*/ 31217 w 785821"/>
                <a:gd name="connsiteY13" fmla="*/ 589716 h 739282"/>
                <a:gd name="connsiteX14" fmla="*/ 26000 w 785821"/>
                <a:gd name="connsiteY14" fmla="*/ 627678 h 739282"/>
                <a:gd name="connsiteX15" fmla="*/ 37302 w 785821"/>
                <a:gd name="connsiteY15" fmla="*/ 635503 h 739282"/>
                <a:gd name="connsiteX16" fmla="*/ 47445 w 785821"/>
                <a:gd name="connsiteY16" fmla="*/ 629417 h 739282"/>
                <a:gd name="connsiteX17" fmla="*/ 57008 w 785821"/>
                <a:gd name="connsiteY17" fmla="*/ 645355 h 739282"/>
                <a:gd name="connsiteX18" fmla="*/ 79031 w 785821"/>
                <a:gd name="connsiteY18" fmla="*/ 630287 h 739282"/>
                <a:gd name="connsiteX19" fmla="*/ 105982 w 785821"/>
                <a:gd name="connsiteY19" fmla="*/ 641588 h 739282"/>
                <a:gd name="connsiteX20" fmla="*/ 115834 w 785821"/>
                <a:gd name="connsiteY20" fmla="*/ 629707 h 739282"/>
                <a:gd name="connsiteX21" fmla="*/ 126846 w 785821"/>
                <a:gd name="connsiteY21" fmla="*/ 616377 h 739282"/>
                <a:gd name="connsiteX22" fmla="*/ 141625 w 785821"/>
                <a:gd name="connsiteY22" fmla="*/ 619854 h 739282"/>
                <a:gd name="connsiteX23" fmla="*/ 148001 w 785821"/>
                <a:gd name="connsiteY23" fmla="*/ 660714 h 739282"/>
                <a:gd name="connsiteX24" fmla="*/ 169735 w 785821"/>
                <a:gd name="connsiteY24" fmla="*/ 677232 h 739282"/>
                <a:gd name="connsiteX25" fmla="*/ 153217 w 785821"/>
                <a:gd name="connsiteY25" fmla="*/ 692591 h 739282"/>
                <a:gd name="connsiteX26" fmla="*/ 157854 w 785821"/>
                <a:gd name="connsiteY26" fmla="*/ 699546 h 739282"/>
                <a:gd name="connsiteX27" fmla="*/ 170025 w 785821"/>
                <a:gd name="connsiteY27" fmla="*/ 691432 h 739282"/>
                <a:gd name="connsiteX28" fmla="*/ 171763 w 785821"/>
                <a:gd name="connsiteY28" fmla="*/ 720700 h 739282"/>
                <a:gd name="connsiteX29" fmla="*/ 187122 w 785821"/>
                <a:gd name="connsiteY29" fmla="*/ 734900 h 739282"/>
                <a:gd name="connsiteX30" fmla="*/ 211174 w 785821"/>
                <a:gd name="connsiteY30" fmla="*/ 724757 h 739282"/>
                <a:gd name="connsiteX31" fmla="*/ 228562 w 785821"/>
                <a:gd name="connsiteY31" fmla="*/ 738377 h 739282"/>
                <a:gd name="connsiteX32" fmla="*/ 247977 w 785821"/>
                <a:gd name="connsiteY32" fmla="*/ 729104 h 739282"/>
                <a:gd name="connsiteX33" fmla="*/ 251165 w 785821"/>
                <a:gd name="connsiteY33" fmla="*/ 715194 h 739282"/>
                <a:gd name="connsiteX34" fmla="*/ 271740 w 785821"/>
                <a:gd name="connsiteY34" fmla="*/ 712006 h 739282"/>
                <a:gd name="connsiteX35" fmla="*/ 275507 w 785821"/>
                <a:gd name="connsiteY35" fmla="*/ 737218 h 739282"/>
                <a:gd name="connsiteX36" fmla="*/ 321293 w 785821"/>
                <a:gd name="connsiteY36" fmla="*/ 731132 h 739282"/>
                <a:gd name="connsiteX37" fmla="*/ 368529 w 785821"/>
                <a:gd name="connsiteY37" fmla="*/ 642747 h 739282"/>
                <a:gd name="connsiteX38" fmla="*/ 392871 w 785821"/>
                <a:gd name="connsiteY38" fmla="*/ 591745 h 739282"/>
                <a:gd name="connsiteX39" fmla="*/ 489660 w 785821"/>
                <a:gd name="connsiteY39" fmla="*/ 549146 h 739282"/>
                <a:gd name="connsiteX40" fmla="*/ 584710 w 785821"/>
                <a:gd name="connsiteY40" fmla="*/ 510894 h 739282"/>
                <a:gd name="connsiteX41" fmla="*/ 622382 w 785821"/>
                <a:gd name="connsiteY41" fmla="*/ 510894 h 739282"/>
                <a:gd name="connsiteX42" fmla="*/ 643536 w 785821"/>
                <a:gd name="connsiteY42" fmla="*/ 492928 h 739282"/>
                <a:gd name="connsiteX43" fmla="*/ 744962 w 785821"/>
                <a:gd name="connsiteY43" fmla="*/ 494087 h 739282"/>
                <a:gd name="connsiteX44" fmla="*/ 762929 w 785821"/>
                <a:gd name="connsiteY44" fmla="*/ 478438 h 739282"/>
                <a:gd name="connsiteX45" fmla="*/ 781765 w 785821"/>
                <a:gd name="connsiteY45" fmla="*/ 461631 h 739282"/>
                <a:gd name="connsiteX46" fmla="*/ 785822 w 785821"/>
                <a:gd name="connsiteY46" fmla="*/ 311231 h 739282"/>
                <a:gd name="connsiteX47" fmla="*/ 747860 w 785821"/>
                <a:gd name="connsiteY47" fmla="*/ 316737 h 739282"/>
                <a:gd name="connsiteX48" fmla="*/ 745541 w 785821"/>
                <a:gd name="connsiteY48" fmla="*/ 281963 h 739282"/>
                <a:gd name="connsiteX49" fmla="*/ 715404 w 785821"/>
                <a:gd name="connsiteY49" fmla="*/ 261678 h 739282"/>
                <a:gd name="connsiteX50" fmla="*/ 696857 w 785821"/>
                <a:gd name="connsiteY50" fmla="*/ 250955 h 739282"/>
                <a:gd name="connsiteX51" fmla="*/ 673384 w 785821"/>
                <a:gd name="connsiteY51" fmla="*/ 232409 h 739282"/>
                <a:gd name="connsiteX52" fmla="*/ 662662 w 785821"/>
                <a:gd name="connsiteY52" fmla="*/ 224005 h 739282"/>
                <a:gd name="connsiteX53" fmla="*/ 649622 w 785821"/>
                <a:gd name="connsiteY53" fmla="*/ 206038 h 739282"/>
                <a:gd name="connsiteX54" fmla="*/ 380989 w 785821"/>
                <a:gd name="connsiteY54" fmla="*/ 0 h 739282"/>
                <a:gd name="connsiteX55" fmla="*/ 380989 w 785821"/>
                <a:gd name="connsiteY55" fmla="*/ 0 h 73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85821" h="739282">
                  <a:moveTo>
                    <a:pt x="380989" y="0"/>
                  </a:moveTo>
                  <a:lnTo>
                    <a:pt x="307094" y="2028"/>
                  </a:lnTo>
                  <a:lnTo>
                    <a:pt x="310571" y="428305"/>
                  </a:lnTo>
                  <a:lnTo>
                    <a:pt x="329987" y="435260"/>
                  </a:lnTo>
                  <a:lnTo>
                    <a:pt x="316367" y="476989"/>
                  </a:lnTo>
                  <a:lnTo>
                    <a:pt x="98737" y="464818"/>
                  </a:lnTo>
                  <a:lnTo>
                    <a:pt x="73815" y="482495"/>
                  </a:lnTo>
                  <a:lnTo>
                    <a:pt x="60195" y="477569"/>
                  </a:lnTo>
                  <a:lnTo>
                    <a:pt x="50632" y="449459"/>
                  </a:lnTo>
                  <a:lnTo>
                    <a:pt x="38172" y="446272"/>
                  </a:lnTo>
                  <a:cubicBezTo>
                    <a:pt x="13540" y="499882"/>
                    <a:pt x="9772" y="493507"/>
                    <a:pt x="789" y="502780"/>
                  </a:cubicBezTo>
                  <a:cubicBezTo>
                    <a:pt x="2238" y="508286"/>
                    <a:pt x="-1239" y="513502"/>
                    <a:pt x="499" y="518429"/>
                  </a:cubicBezTo>
                  <a:cubicBezTo>
                    <a:pt x="6005" y="534077"/>
                    <a:pt x="9483" y="550016"/>
                    <a:pt x="1079" y="556970"/>
                  </a:cubicBezTo>
                  <a:cubicBezTo>
                    <a:pt x="12380" y="567113"/>
                    <a:pt x="27160" y="575227"/>
                    <a:pt x="31217" y="589716"/>
                  </a:cubicBezTo>
                  <a:cubicBezTo>
                    <a:pt x="32086" y="608263"/>
                    <a:pt x="30927" y="622462"/>
                    <a:pt x="26000" y="627678"/>
                  </a:cubicBezTo>
                  <a:cubicBezTo>
                    <a:pt x="21074" y="632605"/>
                    <a:pt x="26870" y="644196"/>
                    <a:pt x="37302" y="635503"/>
                  </a:cubicBezTo>
                  <a:lnTo>
                    <a:pt x="47445" y="629417"/>
                  </a:lnTo>
                  <a:cubicBezTo>
                    <a:pt x="50632" y="634633"/>
                    <a:pt x="57877" y="637531"/>
                    <a:pt x="57008" y="645355"/>
                  </a:cubicBezTo>
                  <a:lnTo>
                    <a:pt x="79031" y="630287"/>
                  </a:lnTo>
                  <a:lnTo>
                    <a:pt x="105982" y="641588"/>
                  </a:lnTo>
                  <a:cubicBezTo>
                    <a:pt x="108590" y="637531"/>
                    <a:pt x="105402" y="631156"/>
                    <a:pt x="115834" y="629707"/>
                  </a:cubicBezTo>
                  <a:cubicBezTo>
                    <a:pt x="121340" y="629997"/>
                    <a:pt x="125108" y="625940"/>
                    <a:pt x="126846" y="616377"/>
                  </a:cubicBezTo>
                  <a:lnTo>
                    <a:pt x="141625" y="619854"/>
                  </a:lnTo>
                  <a:cubicBezTo>
                    <a:pt x="145682" y="633764"/>
                    <a:pt x="150319" y="647674"/>
                    <a:pt x="148001" y="660714"/>
                  </a:cubicBezTo>
                  <a:lnTo>
                    <a:pt x="169735" y="677232"/>
                  </a:lnTo>
                  <a:lnTo>
                    <a:pt x="153217" y="692591"/>
                  </a:lnTo>
                  <a:lnTo>
                    <a:pt x="157854" y="699546"/>
                  </a:lnTo>
                  <a:lnTo>
                    <a:pt x="170025" y="691432"/>
                  </a:lnTo>
                  <a:lnTo>
                    <a:pt x="171763" y="720700"/>
                  </a:lnTo>
                  <a:lnTo>
                    <a:pt x="187122" y="734900"/>
                  </a:lnTo>
                  <a:cubicBezTo>
                    <a:pt x="193497" y="728524"/>
                    <a:pt x="203350" y="720700"/>
                    <a:pt x="211174" y="724757"/>
                  </a:cubicBezTo>
                  <a:cubicBezTo>
                    <a:pt x="218419" y="728524"/>
                    <a:pt x="221607" y="743014"/>
                    <a:pt x="228562" y="738377"/>
                  </a:cubicBezTo>
                  <a:cubicBezTo>
                    <a:pt x="235516" y="733740"/>
                    <a:pt x="236965" y="729104"/>
                    <a:pt x="247977" y="729104"/>
                  </a:cubicBezTo>
                  <a:cubicBezTo>
                    <a:pt x="256091" y="729104"/>
                    <a:pt x="241022" y="714904"/>
                    <a:pt x="251165" y="715194"/>
                  </a:cubicBezTo>
                  <a:cubicBezTo>
                    <a:pt x="255802" y="715194"/>
                    <a:pt x="263336" y="709688"/>
                    <a:pt x="271740" y="712006"/>
                  </a:cubicBezTo>
                  <a:cubicBezTo>
                    <a:pt x="279564" y="714035"/>
                    <a:pt x="269711" y="743593"/>
                    <a:pt x="275507" y="737218"/>
                  </a:cubicBezTo>
                  <a:cubicBezTo>
                    <a:pt x="289996" y="721569"/>
                    <a:pt x="318396" y="727655"/>
                    <a:pt x="321293" y="731132"/>
                  </a:cubicBezTo>
                  <a:cubicBezTo>
                    <a:pt x="329407" y="702444"/>
                    <a:pt x="313759" y="676073"/>
                    <a:pt x="368529" y="642747"/>
                  </a:cubicBezTo>
                  <a:lnTo>
                    <a:pt x="392871" y="591745"/>
                  </a:lnTo>
                  <a:cubicBezTo>
                    <a:pt x="425327" y="578125"/>
                    <a:pt x="459812" y="584210"/>
                    <a:pt x="489660" y="549146"/>
                  </a:cubicBezTo>
                  <a:cubicBezTo>
                    <a:pt x="527042" y="524225"/>
                    <a:pt x="564425" y="505388"/>
                    <a:pt x="584710" y="510894"/>
                  </a:cubicBezTo>
                  <a:lnTo>
                    <a:pt x="622382" y="510894"/>
                  </a:lnTo>
                  <a:lnTo>
                    <a:pt x="643536" y="492928"/>
                  </a:lnTo>
                  <a:lnTo>
                    <a:pt x="744962" y="494087"/>
                  </a:lnTo>
                  <a:cubicBezTo>
                    <a:pt x="747570" y="489160"/>
                    <a:pt x="749019" y="485393"/>
                    <a:pt x="762929" y="478438"/>
                  </a:cubicBezTo>
                  <a:cubicBezTo>
                    <a:pt x="762929" y="466267"/>
                    <a:pt x="773941" y="465398"/>
                    <a:pt x="781765" y="461631"/>
                  </a:cubicBezTo>
                  <a:lnTo>
                    <a:pt x="785822" y="311231"/>
                  </a:lnTo>
                  <a:lnTo>
                    <a:pt x="747860" y="316737"/>
                  </a:lnTo>
                  <a:cubicBezTo>
                    <a:pt x="732791" y="306884"/>
                    <a:pt x="745541" y="303697"/>
                    <a:pt x="745541" y="281963"/>
                  </a:cubicBezTo>
                  <a:cubicBezTo>
                    <a:pt x="736848" y="262547"/>
                    <a:pt x="726126" y="259649"/>
                    <a:pt x="715404" y="261678"/>
                  </a:cubicBezTo>
                  <a:cubicBezTo>
                    <a:pt x="706130" y="263416"/>
                    <a:pt x="701784" y="250086"/>
                    <a:pt x="696857" y="250955"/>
                  </a:cubicBezTo>
                  <a:cubicBezTo>
                    <a:pt x="688453" y="252694"/>
                    <a:pt x="679180" y="244580"/>
                    <a:pt x="673384" y="232409"/>
                  </a:cubicBezTo>
                  <a:cubicBezTo>
                    <a:pt x="671356" y="228352"/>
                    <a:pt x="666140" y="226324"/>
                    <a:pt x="662662" y="224005"/>
                  </a:cubicBezTo>
                  <a:cubicBezTo>
                    <a:pt x="654838" y="218499"/>
                    <a:pt x="647593" y="214442"/>
                    <a:pt x="649622" y="206038"/>
                  </a:cubicBezTo>
                  <a:cubicBezTo>
                    <a:pt x="648463" y="204879"/>
                    <a:pt x="467056" y="66651"/>
                    <a:pt x="380989" y="0"/>
                  </a:cubicBezTo>
                  <a:lnTo>
                    <a:pt x="380989" y="0"/>
                  </a:lnTo>
                  <a:close/>
                </a:path>
              </a:pathLst>
            </a:custGeom>
            <a:solidFill>
              <a:srgbClr val="CCCCCC"/>
            </a:solidFill>
            <a:ln w="2897" cap="rnd">
              <a:solidFill>
                <a:schemeClr val="bg1"/>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B41005C-E123-D4CE-FCD6-8D1DB24924F8}"/>
                </a:ext>
              </a:extLst>
            </p:cNvPr>
            <p:cNvSpPr/>
            <p:nvPr/>
          </p:nvSpPr>
          <p:spPr>
            <a:xfrm>
              <a:off x="4968947" y="3358717"/>
              <a:ext cx="154312" cy="386575"/>
            </a:xfrm>
            <a:custGeom>
              <a:avLst/>
              <a:gdLst>
                <a:gd name="connsiteX0" fmla="*/ 70128 w 154312"/>
                <a:gd name="connsiteY0" fmla="*/ 15938 h 386575"/>
                <a:gd name="connsiteX1" fmla="*/ 99107 w 154312"/>
                <a:gd name="connsiteY1" fmla="*/ 110988 h 386575"/>
                <a:gd name="connsiteX2" fmla="*/ 90703 w 154312"/>
                <a:gd name="connsiteY2" fmla="*/ 195316 h 386575"/>
                <a:gd name="connsiteX3" fmla="*/ 148951 w 154312"/>
                <a:gd name="connsiteY3" fmla="*/ 263416 h 386575"/>
                <a:gd name="connsiteX4" fmla="*/ 154167 w 154312"/>
                <a:gd name="connsiteY4" fmla="*/ 291236 h 386575"/>
                <a:gd name="connsiteX5" fmla="*/ 143734 w 154312"/>
                <a:gd name="connsiteY5" fmla="*/ 335863 h 386575"/>
                <a:gd name="connsiteX6" fmla="*/ 117654 w 154312"/>
                <a:gd name="connsiteY6" fmla="*/ 347165 h 386575"/>
                <a:gd name="connsiteX7" fmla="*/ 119682 w 154312"/>
                <a:gd name="connsiteY7" fmla="*/ 386286 h 386575"/>
                <a:gd name="connsiteX8" fmla="*/ 105772 w 154312"/>
                <a:gd name="connsiteY8" fmla="*/ 386576 h 386575"/>
                <a:gd name="connsiteX9" fmla="*/ 102874 w 154312"/>
                <a:gd name="connsiteY9" fmla="*/ 370637 h 386575"/>
                <a:gd name="connsiteX10" fmla="*/ 73316 w 154312"/>
                <a:gd name="connsiteY10" fmla="*/ 325141 h 386575"/>
                <a:gd name="connsiteX11" fmla="*/ 86067 w 154312"/>
                <a:gd name="connsiteY11" fmla="*/ 263706 h 386575"/>
                <a:gd name="connsiteX12" fmla="*/ 60566 w 154312"/>
                <a:gd name="connsiteY12" fmla="*/ 259069 h 386575"/>
                <a:gd name="connsiteX13" fmla="*/ 35064 w 154312"/>
                <a:gd name="connsiteY13" fmla="*/ 250086 h 386575"/>
                <a:gd name="connsiteX14" fmla="*/ 15359 w 154312"/>
                <a:gd name="connsiteY14" fmla="*/ 232989 h 386575"/>
                <a:gd name="connsiteX15" fmla="*/ 0 w 154312"/>
                <a:gd name="connsiteY15" fmla="*/ 211834 h 386575"/>
                <a:gd name="connsiteX16" fmla="*/ 26950 w 154312"/>
                <a:gd name="connsiteY16" fmla="*/ 161991 h 386575"/>
                <a:gd name="connsiteX17" fmla="*/ 47815 w 154312"/>
                <a:gd name="connsiteY17" fmla="*/ 159673 h 386575"/>
                <a:gd name="connsiteX18" fmla="*/ 33615 w 154312"/>
                <a:gd name="connsiteY18" fmla="*/ 141126 h 386575"/>
                <a:gd name="connsiteX19" fmla="*/ 46076 w 154312"/>
                <a:gd name="connsiteY19" fmla="*/ 76504 h 386575"/>
                <a:gd name="connsiteX20" fmla="*/ 57957 w 154312"/>
                <a:gd name="connsiteY20" fmla="*/ 67810 h 386575"/>
                <a:gd name="connsiteX21" fmla="*/ 23763 w 154312"/>
                <a:gd name="connsiteY21" fmla="*/ 0 h 386575"/>
                <a:gd name="connsiteX22" fmla="*/ 70128 w 154312"/>
                <a:gd name="connsiteY22" fmla="*/ 15938 h 386575"/>
                <a:gd name="connsiteX23" fmla="*/ 70128 w 154312"/>
                <a:gd name="connsiteY23" fmla="*/ 15938 h 3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4312" h="386575">
                  <a:moveTo>
                    <a:pt x="70128" y="15938"/>
                  </a:moveTo>
                  <a:lnTo>
                    <a:pt x="99107" y="110988"/>
                  </a:lnTo>
                  <a:lnTo>
                    <a:pt x="90703" y="195316"/>
                  </a:lnTo>
                  <a:cubicBezTo>
                    <a:pt x="107801" y="210675"/>
                    <a:pt x="124898" y="223136"/>
                    <a:pt x="148951" y="263416"/>
                  </a:cubicBezTo>
                  <a:cubicBezTo>
                    <a:pt x="151848" y="268343"/>
                    <a:pt x="155036" y="281093"/>
                    <a:pt x="154167" y="291236"/>
                  </a:cubicBezTo>
                  <a:lnTo>
                    <a:pt x="143734" y="335863"/>
                  </a:lnTo>
                  <a:lnTo>
                    <a:pt x="117654" y="347165"/>
                  </a:lnTo>
                  <a:lnTo>
                    <a:pt x="119682" y="386286"/>
                  </a:lnTo>
                  <a:lnTo>
                    <a:pt x="105772" y="386576"/>
                  </a:lnTo>
                  <a:cubicBezTo>
                    <a:pt x="113017" y="368319"/>
                    <a:pt x="106062" y="371797"/>
                    <a:pt x="102874" y="370637"/>
                  </a:cubicBezTo>
                  <a:cubicBezTo>
                    <a:pt x="84038" y="358756"/>
                    <a:pt x="76794" y="341079"/>
                    <a:pt x="73316" y="325141"/>
                  </a:cubicBezTo>
                  <a:cubicBezTo>
                    <a:pt x="88675" y="301378"/>
                    <a:pt x="87806" y="282252"/>
                    <a:pt x="86067" y="263706"/>
                  </a:cubicBezTo>
                  <a:lnTo>
                    <a:pt x="60566" y="259069"/>
                  </a:lnTo>
                  <a:cubicBezTo>
                    <a:pt x="40860" y="263996"/>
                    <a:pt x="36803" y="256751"/>
                    <a:pt x="35064" y="250086"/>
                  </a:cubicBezTo>
                  <a:cubicBezTo>
                    <a:pt x="24342" y="224875"/>
                    <a:pt x="19416" y="234727"/>
                    <a:pt x="15359" y="232989"/>
                  </a:cubicBezTo>
                  <a:lnTo>
                    <a:pt x="0" y="211834"/>
                  </a:lnTo>
                  <a:lnTo>
                    <a:pt x="26950" y="161991"/>
                  </a:lnTo>
                  <a:lnTo>
                    <a:pt x="47815" y="159673"/>
                  </a:lnTo>
                  <a:lnTo>
                    <a:pt x="33615" y="141126"/>
                  </a:lnTo>
                  <a:lnTo>
                    <a:pt x="46076" y="76504"/>
                  </a:lnTo>
                  <a:lnTo>
                    <a:pt x="57957" y="67810"/>
                  </a:lnTo>
                  <a:lnTo>
                    <a:pt x="23763" y="0"/>
                  </a:lnTo>
                  <a:cubicBezTo>
                    <a:pt x="33325" y="8694"/>
                    <a:pt x="44338" y="11881"/>
                    <a:pt x="70128" y="15938"/>
                  </a:cubicBezTo>
                  <a:lnTo>
                    <a:pt x="70128" y="15938"/>
                  </a:lnTo>
                  <a:close/>
                </a:path>
              </a:pathLst>
            </a:custGeom>
            <a:solidFill>
              <a:srgbClr val="CCCCCC"/>
            </a:solidFill>
            <a:ln w="2897" cap="rnd">
              <a:solidFill>
                <a:schemeClr val="bg1"/>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87332E3-33B9-872E-3A19-0BCEDA2B9E66}"/>
                </a:ext>
              </a:extLst>
            </p:cNvPr>
            <p:cNvSpPr/>
            <p:nvPr/>
          </p:nvSpPr>
          <p:spPr>
            <a:xfrm>
              <a:off x="2857270" y="1115149"/>
              <a:ext cx="564794" cy="392698"/>
            </a:xfrm>
            <a:custGeom>
              <a:avLst/>
              <a:gdLst>
                <a:gd name="connsiteX0" fmla="*/ 199953 w 564794"/>
                <a:gd name="connsiteY0" fmla="*/ 392699 h 392698"/>
                <a:gd name="connsiteX1" fmla="*/ 207487 w 564794"/>
                <a:gd name="connsiteY1" fmla="*/ 335611 h 392698"/>
                <a:gd name="connsiteX2" fmla="*/ 252404 w 564794"/>
                <a:gd name="connsiteY2" fmla="*/ 312428 h 392698"/>
                <a:gd name="connsiteX3" fmla="*/ 262547 w 564794"/>
                <a:gd name="connsiteY3" fmla="*/ 315326 h 392698"/>
                <a:gd name="connsiteX4" fmla="*/ 278485 w 564794"/>
                <a:gd name="connsiteY4" fmla="*/ 302285 h 392698"/>
                <a:gd name="connsiteX5" fmla="*/ 304856 w 564794"/>
                <a:gd name="connsiteY5" fmla="*/ 304314 h 392698"/>
                <a:gd name="connsiteX6" fmla="*/ 306305 w 564794"/>
                <a:gd name="connsiteY6" fmla="*/ 291563 h 392698"/>
                <a:gd name="connsiteX7" fmla="*/ 382519 w 564794"/>
                <a:gd name="connsiteY7" fmla="*/ 264613 h 392698"/>
                <a:gd name="connsiteX8" fmla="*/ 428885 w 564794"/>
                <a:gd name="connsiteY8" fmla="*/ 245777 h 392698"/>
                <a:gd name="connsiteX9" fmla="*/ 446272 w 564794"/>
                <a:gd name="connsiteY9" fmla="*/ 245777 h 392698"/>
                <a:gd name="connsiteX10" fmla="*/ 437578 w 564794"/>
                <a:gd name="connsiteY10" fmla="*/ 234185 h 392698"/>
                <a:gd name="connsiteX11" fmla="*/ 440476 w 564794"/>
                <a:gd name="connsiteY11" fmla="*/ 223463 h 392698"/>
                <a:gd name="connsiteX12" fmla="*/ 439027 w 564794"/>
                <a:gd name="connsiteY12" fmla="*/ 209553 h 392698"/>
                <a:gd name="connsiteX13" fmla="*/ 479597 w 564794"/>
                <a:gd name="connsiteY13" fmla="*/ 191297 h 392698"/>
                <a:gd name="connsiteX14" fmla="*/ 554652 w 564794"/>
                <a:gd name="connsiteY14" fmla="*/ 192456 h 392698"/>
                <a:gd name="connsiteX15" fmla="*/ 564795 w 564794"/>
                <a:gd name="connsiteY15" fmla="*/ 169273 h 392698"/>
                <a:gd name="connsiteX16" fmla="*/ 549726 w 564794"/>
                <a:gd name="connsiteY16" fmla="*/ 121168 h 392698"/>
                <a:gd name="connsiteX17" fmla="*/ 549726 w 564794"/>
                <a:gd name="connsiteY17" fmla="*/ 67558 h 392698"/>
                <a:gd name="connsiteX18" fmla="*/ 537265 w 564794"/>
                <a:gd name="connsiteY18" fmla="*/ 47273 h 392698"/>
                <a:gd name="connsiteX19" fmla="*/ 505388 w 564794"/>
                <a:gd name="connsiteY19" fmla="*/ 37420 h 392698"/>
                <a:gd name="connsiteX20" fmla="*/ 454965 w 564794"/>
                <a:gd name="connsiteY20" fmla="*/ 34522 h 392698"/>
                <a:gd name="connsiteX21" fmla="*/ 402804 w 564794"/>
                <a:gd name="connsiteY21" fmla="*/ 38 h 392698"/>
                <a:gd name="connsiteX22" fmla="*/ 324561 w 564794"/>
                <a:gd name="connsiteY22" fmla="*/ 86974 h 392698"/>
                <a:gd name="connsiteX23" fmla="*/ 210385 w 564794"/>
                <a:gd name="connsiteY23" fmla="*/ 155074 h 392698"/>
                <a:gd name="connsiteX24" fmla="*/ 195316 w 564794"/>
                <a:gd name="connsiteY24" fmla="*/ 180285 h 392698"/>
                <a:gd name="connsiteX25" fmla="*/ 168366 w 564794"/>
                <a:gd name="connsiteY25" fmla="*/ 256209 h 392698"/>
                <a:gd name="connsiteX26" fmla="*/ 108670 w 564794"/>
                <a:gd name="connsiteY26" fmla="*/ 330974 h 392698"/>
                <a:gd name="connsiteX27" fmla="*/ 55349 w 564794"/>
                <a:gd name="connsiteY27" fmla="*/ 360822 h 392698"/>
                <a:gd name="connsiteX28" fmla="*/ 0 w 564794"/>
                <a:gd name="connsiteY28" fmla="*/ 377920 h 392698"/>
                <a:gd name="connsiteX29" fmla="*/ 199953 w 564794"/>
                <a:gd name="connsiteY29" fmla="*/ 392699 h 392698"/>
                <a:gd name="connsiteX30" fmla="*/ 199953 w 564794"/>
                <a:gd name="connsiteY30" fmla="*/ 392699 h 39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64794" h="392698">
                  <a:moveTo>
                    <a:pt x="199953" y="392699"/>
                  </a:moveTo>
                  <a:lnTo>
                    <a:pt x="207487" y="335611"/>
                  </a:lnTo>
                  <a:lnTo>
                    <a:pt x="252404" y="312428"/>
                  </a:lnTo>
                  <a:lnTo>
                    <a:pt x="262547" y="315326"/>
                  </a:lnTo>
                  <a:lnTo>
                    <a:pt x="278485" y="302285"/>
                  </a:lnTo>
                  <a:lnTo>
                    <a:pt x="304856" y="304314"/>
                  </a:lnTo>
                  <a:lnTo>
                    <a:pt x="306305" y="291563"/>
                  </a:lnTo>
                  <a:cubicBezTo>
                    <a:pt x="361654" y="294171"/>
                    <a:pt x="372666" y="279392"/>
                    <a:pt x="382519" y="264613"/>
                  </a:cubicBezTo>
                  <a:lnTo>
                    <a:pt x="428885" y="245777"/>
                  </a:lnTo>
                  <a:lnTo>
                    <a:pt x="446272" y="245777"/>
                  </a:lnTo>
                  <a:lnTo>
                    <a:pt x="437578" y="234185"/>
                  </a:lnTo>
                  <a:lnTo>
                    <a:pt x="440476" y="223463"/>
                  </a:lnTo>
                  <a:lnTo>
                    <a:pt x="439027" y="209553"/>
                  </a:lnTo>
                  <a:cubicBezTo>
                    <a:pt x="456994" y="207235"/>
                    <a:pt x="479597" y="210133"/>
                    <a:pt x="479597" y="191297"/>
                  </a:cubicBezTo>
                  <a:lnTo>
                    <a:pt x="554652" y="192456"/>
                  </a:lnTo>
                  <a:lnTo>
                    <a:pt x="564795" y="169273"/>
                  </a:lnTo>
                  <a:cubicBezTo>
                    <a:pt x="550305" y="164057"/>
                    <a:pt x="547987" y="143192"/>
                    <a:pt x="549726" y="121168"/>
                  </a:cubicBezTo>
                  <a:cubicBezTo>
                    <a:pt x="551175" y="104651"/>
                    <a:pt x="549726" y="67558"/>
                    <a:pt x="549726" y="67558"/>
                  </a:cubicBezTo>
                  <a:cubicBezTo>
                    <a:pt x="544799" y="61472"/>
                    <a:pt x="538714" y="55966"/>
                    <a:pt x="537265" y="47273"/>
                  </a:cubicBezTo>
                  <a:cubicBezTo>
                    <a:pt x="525094" y="44954"/>
                    <a:pt x="510315" y="44665"/>
                    <a:pt x="505388" y="37420"/>
                  </a:cubicBezTo>
                  <a:cubicBezTo>
                    <a:pt x="488001" y="34522"/>
                    <a:pt x="470614" y="32783"/>
                    <a:pt x="454965" y="34522"/>
                  </a:cubicBezTo>
                  <a:cubicBezTo>
                    <a:pt x="426277" y="37420"/>
                    <a:pt x="414395" y="26988"/>
                    <a:pt x="402804" y="38"/>
                  </a:cubicBezTo>
                  <a:cubicBezTo>
                    <a:pt x="375274" y="-1701"/>
                    <a:pt x="346006" y="57415"/>
                    <a:pt x="324561" y="86974"/>
                  </a:cubicBezTo>
                  <a:cubicBezTo>
                    <a:pt x="272979" y="101173"/>
                    <a:pt x="235887" y="124356"/>
                    <a:pt x="210385" y="155074"/>
                  </a:cubicBezTo>
                  <a:cubicBezTo>
                    <a:pt x="213863" y="167534"/>
                    <a:pt x="207777" y="172171"/>
                    <a:pt x="195316" y="180285"/>
                  </a:cubicBezTo>
                  <a:cubicBezTo>
                    <a:pt x="187202" y="185501"/>
                    <a:pt x="158803" y="230998"/>
                    <a:pt x="168366" y="256209"/>
                  </a:cubicBezTo>
                  <a:cubicBezTo>
                    <a:pt x="168366" y="275915"/>
                    <a:pt x="153008" y="308950"/>
                    <a:pt x="108670" y="330974"/>
                  </a:cubicBezTo>
                  <a:cubicBezTo>
                    <a:pt x="108670" y="330974"/>
                    <a:pt x="88095" y="350390"/>
                    <a:pt x="55349" y="360822"/>
                  </a:cubicBezTo>
                  <a:cubicBezTo>
                    <a:pt x="41440" y="365459"/>
                    <a:pt x="9563" y="368936"/>
                    <a:pt x="0" y="377920"/>
                  </a:cubicBezTo>
                  <a:lnTo>
                    <a:pt x="199953" y="392699"/>
                  </a:lnTo>
                  <a:lnTo>
                    <a:pt x="199953" y="392699"/>
                  </a:lnTo>
                  <a:close/>
                </a:path>
              </a:pathLst>
            </a:custGeom>
            <a:solidFill>
              <a:srgbClr val="CCCCCC"/>
            </a:solidFill>
            <a:ln w="2897" cap="rnd">
              <a:solidFill>
                <a:schemeClr val="bg1"/>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CD0B305-CE85-6563-03BE-1CE2773A8800}"/>
                </a:ext>
              </a:extLst>
            </p:cNvPr>
            <p:cNvSpPr/>
            <p:nvPr/>
          </p:nvSpPr>
          <p:spPr>
            <a:xfrm>
              <a:off x="2628628" y="1534798"/>
              <a:ext cx="573778" cy="613626"/>
            </a:xfrm>
            <a:custGeom>
              <a:avLst/>
              <a:gdLst>
                <a:gd name="connsiteX0" fmla="*/ 189810 w 573778"/>
                <a:gd name="connsiteY0" fmla="*/ 277616 h 613626"/>
                <a:gd name="connsiteX1" fmla="*/ 252115 w 573778"/>
                <a:gd name="connsiteY1" fmla="*/ 173582 h 613626"/>
                <a:gd name="connsiteX2" fmla="*/ 269502 w 573778"/>
                <a:gd name="connsiteY2" fmla="*/ 44917 h 613626"/>
                <a:gd name="connsiteX3" fmla="*/ 417003 w 573778"/>
                <a:gd name="connsiteY3" fmla="*/ 57957 h 613626"/>
                <a:gd name="connsiteX4" fmla="*/ 425117 w 573778"/>
                <a:gd name="connsiteY4" fmla="*/ 0 h 613626"/>
                <a:gd name="connsiteX5" fmla="*/ 573778 w 573778"/>
                <a:gd name="connsiteY5" fmla="*/ 114176 h 613626"/>
                <a:gd name="connsiteX6" fmla="*/ 499593 w 573778"/>
                <a:gd name="connsiteY6" fmla="*/ 115915 h 613626"/>
                <a:gd name="connsiteX7" fmla="*/ 503360 w 573778"/>
                <a:gd name="connsiteY7" fmla="*/ 542481 h 613626"/>
                <a:gd name="connsiteX8" fmla="*/ 522196 w 573778"/>
                <a:gd name="connsiteY8" fmla="*/ 549146 h 613626"/>
                <a:gd name="connsiteX9" fmla="*/ 509445 w 573778"/>
                <a:gd name="connsiteY9" fmla="*/ 590586 h 613626"/>
                <a:gd name="connsiteX10" fmla="*/ 291236 w 573778"/>
                <a:gd name="connsiteY10" fmla="*/ 578704 h 613626"/>
                <a:gd name="connsiteX11" fmla="*/ 266314 w 573778"/>
                <a:gd name="connsiteY11" fmla="*/ 596382 h 613626"/>
                <a:gd name="connsiteX12" fmla="*/ 252984 w 573778"/>
                <a:gd name="connsiteY12" fmla="*/ 592035 h 613626"/>
                <a:gd name="connsiteX13" fmla="*/ 243421 w 573778"/>
                <a:gd name="connsiteY13" fmla="*/ 563056 h 613626"/>
                <a:gd name="connsiteX14" fmla="*/ 230091 w 573778"/>
                <a:gd name="connsiteY14" fmla="*/ 559868 h 613626"/>
                <a:gd name="connsiteX15" fmla="*/ 190680 w 573778"/>
                <a:gd name="connsiteY15" fmla="*/ 613189 h 613626"/>
                <a:gd name="connsiteX16" fmla="*/ 176190 w 573778"/>
                <a:gd name="connsiteY16" fmla="*/ 597830 h 613626"/>
                <a:gd name="connsiteX17" fmla="*/ 156775 w 573778"/>
                <a:gd name="connsiteY17" fmla="*/ 574068 h 613626"/>
                <a:gd name="connsiteX18" fmla="*/ 134461 w 573778"/>
                <a:gd name="connsiteY18" fmla="*/ 539873 h 613626"/>
                <a:gd name="connsiteX19" fmla="*/ 96789 w 573778"/>
                <a:gd name="connsiteY19" fmla="*/ 514951 h 613626"/>
                <a:gd name="connsiteX20" fmla="*/ 53900 w 573778"/>
                <a:gd name="connsiteY20" fmla="*/ 512923 h 613626"/>
                <a:gd name="connsiteX21" fmla="*/ 0 w 573778"/>
                <a:gd name="connsiteY21" fmla="*/ 515821 h 613626"/>
                <a:gd name="connsiteX22" fmla="*/ 21154 w 573778"/>
                <a:gd name="connsiteY22" fmla="*/ 456704 h 613626"/>
                <a:gd name="connsiteX23" fmla="*/ 23183 w 573778"/>
                <a:gd name="connsiteY23" fmla="*/ 388025 h 613626"/>
                <a:gd name="connsiteX24" fmla="*/ 10143 w 573778"/>
                <a:gd name="connsiteY24" fmla="*/ 367450 h 613626"/>
                <a:gd name="connsiteX25" fmla="*/ 24342 w 573778"/>
                <a:gd name="connsiteY25" fmla="*/ 307464 h 613626"/>
                <a:gd name="connsiteX26" fmla="*/ 15359 w 573778"/>
                <a:gd name="connsiteY26" fmla="*/ 305435 h 613626"/>
                <a:gd name="connsiteX27" fmla="*/ 6375 w 573778"/>
                <a:gd name="connsiteY27" fmla="*/ 278485 h 613626"/>
                <a:gd name="connsiteX28" fmla="*/ 17387 w 573778"/>
                <a:gd name="connsiteY28" fmla="*/ 267473 h 613626"/>
                <a:gd name="connsiteX29" fmla="*/ 189810 w 573778"/>
                <a:gd name="connsiteY29" fmla="*/ 277616 h 613626"/>
                <a:gd name="connsiteX30" fmla="*/ 189810 w 573778"/>
                <a:gd name="connsiteY30" fmla="*/ 277616 h 61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73778" h="613626">
                  <a:moveTo>
                    <a:pt x="189810" y="277616"/>
                  </a:moveTo>
                  <a:cubicBezTo>
                    <a:pt x="195896" y="235017"/>
                    <a:pt x="169236" y="175031"/>
                    <a:pt x="252115" y="173582"/>
                  </a:cubicBezTo>
                  <a:lnTo>
                    <a:pt x="269502" y="44917"/>
                  </a:lnTo>
                  <a:lnTo>
                    <a:pt x="417003" y="57957"/>
                  </a:lnTo>
                  <a:lnTo>
                    <a:pt x="425117" y="0"/>
                  </a:lnTo>
                  <a:lnTo>
                    <a:pt x="573778" y="114176"/>
                  </a:lnTo>
                  <a:lnTo>
                    <a:pt x="499593" y="115915"/>
                  </a:lnTo>
                  <a:lnTo>
                    <a:pt x="503360" y="542481"/>
                  </a:lnTo>
                  <a:lnTo>
                    <a:pt x="522196" y="549146"/>
                  </a:lnTo>
                  <a:lnTo>
                    <a:pt x="509445" y="590586"/>
                  </a:lnTo>
                  <a:lnTo>
                    <a:pt x="291236" y="578704"/>
                  </a:lnTo>
                  <a:lnTo>
                    <a:pt x="266314" y="596382"/>
                  </a:lnTo>
                  <a:lnTo>
                    <a:pt x="252984" y="592035"/>
                  </a:lnTo>
                  <a:lnTo>
                    <a:pt x="243421" y="563056"/>
                  </a:lnTo>
                  <a:lnTo>
                    <a:pt x="230091" y="559868"/>
                  </a:lnTo>
                  <a:cubicBezTo>
                    <a:pt x="230091" y="559868"/>
                    <a:pt x="206039" y="619275"/>
                    <a:pt x="190680" y="613189"/>
                  </a:cubicBezTo>
                  <a:cubicBezTo>
                    <a:pt x="190680" y="613189"/>
                    <a:pt x="183725" y="605655"/>
                    <a:pt x="176190" y="597830"/>
                  </a:cubicBezTo>
                  <a:cubicBezTo>
                    <a:pt x="169525" y="590876"/>
                    <a:pt x="161991" y="583921"/>
                    <a:pt x="156775" y="574068"/>
                  </a:cubicBezTo>
                  <a:cubicBezTo>
                    <a:pt x="149530" y="560158"/>
                    <a:pt x="144314" y="538134"/>
                    <a:pt x="134461" y="539873"/>
                  </a:cubicBezTo>
                  <a:cubicBezTo>
                    <a:pt x="113017" y="543350"/>
                    <a:pt x="96789" y="514951"/>
                    <a:pt x="96789" y="514951"/>
                  </a:cubicBezTo>
                  <a:cubicBezTo>
                    <a:pt x="96789" y="514951"/>
                    <a:pt x="71867" y="507996"/>
                    <a:pt x="53900" y="512923"/>
                  </a:cubicBezTo>
                  <a:cubicBezTo>
                    <a:pt x="30717" y="519298"/>
                    <a:pt x="4637" y="512633"/>
                    <a:pt x="0" y="515821"/>
                  </a:cubicBezTo>
                  <a:lnTo>
                    <a:pt x="21154" y="456704"/>
                  </a:lnTo>
                  <a:lnTo>
                    <a:pt x="23183" y="388025"/>
                  </a:lnTo>
                  <a:lnTo>
                    <a:pt x="10143" y="367450"/>
                  </a:lnTo>
                  <a:cubicBezTo>
                    <a:pt x="17097" y="355279"/>
                    <a:pt x="38252" y="343977"/>
                    <a:pt x="24342" y="307464"/>
                  </a:cubicBezTo>
                  <a:cubicBezTo>
                    <a:pt x="22893" y="303407"/>
                    <a:pt x="15359" y="305435"/>
                    <a:pt x="15359" y="305435"/>
                  </a:cubicBezTo>
                  <a:lnTo>
                    <a:pt x="6375" y="278485"/>
                  </a:lnTo>
                  <a:lnTo>
                    <a:pt x="17387" y="267473"/>
                  </a:lnTo>
                  <a:lnTo>
                    <a:pt x="189810" y="277616"/>
                  </a:lnTo>
                  <a:lnTo>
                    <a:pt x="189810" y="277616"/>
                  </a:lnTo>
                  <a:close/>
                </a:path>
              </a:pathLst>
            </a:custGeom>
            <a:solidFill>
              <a:srgbClr val="CCCCCC"/>
            </a:solidFill>
            <a:ln w="2897" cap="rnd">
              <a:solidFill>
                <a:schemeClr val="bg1"/>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340176D-02F5-4134-8DB5-DE6B29CF81CD}"/>
                </a:ext>
              </a:extLst>
            </p:cNvPr>
            <p:cNvSpPr/>
            <p:nvPr/>
          </p:nvSpPr>
          <p:spPr>
            <a:xfrm>
              <a:off x="4837673" y="3425078"/>
              <a:ext cx="524099" cy="794595"/>
            </a:xfrm>
            <a:custGeom>
              <a:avLst/>
              <a:gdLst>
                <a:gd name="connsiteX0" fmla="*/ 0 w 524099"/>
                <a:gd name="connsiteY0" fmla="*/ 214153 h 794595"/>
                <a:gd name="connsiteX1" fmla="*/ 10143 w 524099"/>
                <a:gd name="connsiteY1" fmla="*/ 240813 h 794595"/>
                <a:gd name="connsiteX2" fmla="*/ 9273 w 524099"/>
                <a:gd name="connsiteY2" fmla="*/ 254143 h 794595"/>
                <a:gd name="connsiteX3" fmla="*/ 44627 w 524099"/>
                <a:gd name="connsiteY3" fmla="*/ 256751 h 794595"/>
                <a:gd name="connsiteX4" fmla="*/ 127796 w 524099"/>
                <a:gd name="connsiteY4" fmla="*/ 289207 h 794595"/>
                <a:gd name="connsiteX5" fmla="*/ 117364 w 524099"/>
                <a:gd name="connsiteY5" fmla="*/ 408889 h 794595"/>
                <a:gd name="connsiteX6" fmla="*/ 115625 w 524099"/>
                <a:gd name="connsiteY6" fmla="*/ 428305 h 794595"/>
                <a:gd name="connsiteX7" fmla="*/ 116494 w 524099"/>
                <a:gd name="connsiteY7" fmla="*/ 469165 h 794595"/>
                <a:gd name="connsiteX8" fmla="*/ 80271 w 524099"/>
                <a:gd name="connsiteY8" fmla="*/ 539873 h 794595"/>
                <a:gd name="connsiteX9" fmla="*/ 48974 w 524099"/>
                <a:gd name="connsiteY9" fmla="*/ 587688 h 794595"/>
                <a:gd name="connsiteX10" fmla="*/ 57378 w 524099"/>
                <a:gd name="connsiteY10" fmla="*/ 792567 h 794595"/>
                <a:gd name="connsiteX11" fmla="*/ 88675 w 524099"/>
                <a:gd name="connsiteY11" fmla="*/ 794596 h 794595"/>
                <a:gd name="connsiteX12" fmla="*/ 97079 w 524099"/>
                <a:gd name="connsiteY12" fmla="*/ 765617 h 794595"/>
                <a:gd name="connsiteX13" fmla="*/ 84618 w 524099"/>
                <a:gd name="connsiteY13" fmla="*/ 770254 h 794595"/>
                <a:gd name="connsiteX14" fmla="*/ 95920 w 524099"/>
                <a:gd name="connsiteY14" fmla="*/ 735769 h 794595"/>
                <a:gd name="connsiteX15" fmla="*/ 196765 w 524099"/>
                <a:gd name="connsiteY15" fmla="*/ 696068 h 794595"/>
                <a:gd name="connsiteX16" fmla="*/ 225744 w 524099"/>
                <a:gd name="connsiteY16" fmla="*/ 660135 h 794595"/>
                <a:gd name="connsiteX17" fmla="*/ 213863 w 524099"/>
                <a:gd name="connsiteY17" fmla="*/ 656078 h 794595"/>
                <a:gd name="connsiteX18" fmla="*/ 234727 w 524099"/>
                <a:gd name="connsiteY18" fmla="*/ 577256 h 794595"/>
                <a:gd name="connsiteX19" fmla="*/ 224005 w 524099"/>
                <a:gd name="connsiteY19" fmla="*/ 573488 h 794595"/>
                <a:gd name="connsiteX20" fmla="*/ 215312 w 524099"/>
                <a:gd name="connsiteY20" fmla="*/ 507127 h 794595"/>
                <a:gd name="connsiteX21" fmla="*/ 214732 w 524099"/>
                <a:gd name="connsiteY21" fmla="*/ 456125 h 794595"/>
                <a:gd name="connsiteX22" fmla="*/ 275587 w 524099"/>
                <a:gd name="connsiteY22" fmla="*/ 404253 h 794595"/>
                <a:gd name="connsiteX23" fmla="*/ 280514 w 524099"/>
                <a:gd name="connsiteY23" fmla="*/ 414685 h 794595"/>
                <a:gd name="connsiteX24" fmla="*/ 303117 w 524099"/>
                <a:gd name="connsiteY24" fmla="*/ 389763 h 794595"/>
                <a:gd name="connsiteX25" fmla="*/ 298191 w 524099"/>
                <a:gd name="connsiteY25" fmla="*/ 381939 h 794595"/>
                <a:gd name="connsiteX26" fmla="*/ 312970 w 524099"/>
                <a:gd name="connsiteY26" fmla="*/ 379331 h 794595"/>
                <a:gd name="connsiteX27" fmla="*/ 317317 w 524099"/>
                <a:gd name="connsiteY27" fmla="*/ 366580 h 794595"/>
                <a:gd name="connsiteX28" fmla="*/ 391792 w 524099"/>
                <a:gd name="connsiteY28" fmla="*/ 329778 h 794595"/>
                <a:gd name="connsiteX29" fmla="*/ 410338 w 524099"/>
                <a:gd name="connsiteY29" fmla="*/ 330067 h 794595"/>
                <a:gd name="connsiteX30" fmla="*/ 456414 w 524099"/>
                <a:gd name="connsiteY30" fmla="*/ 299060 h 794595"/>
                <a:gd name="connsiteX31" fmla="*/ 454965 w 524099"/>
                <a:gd name="connsiteY31" fmla="*/ 288048 h 794595"/>
                <a:gd name="connsiteX32" fmla="*/ 479887 w 524099"/>
                <a:gd name="connsiteY32" fmla="*/ 268922 h 794595"/>
                <a:gd name="connsiteX33" fmla="*/ 498723 w 524099"/>
                <a:gd name="connsiteY33" fmla="*/ 254143 h 794595"/>
                <a:gd name="connsiteX34" fmla="*/ 499882 w 524099"/>
                <a:gd name="connsiteY34" fmla="*/ 241682 h 794595"/>
                <a:gd name="connsiteX35" fmla="*/ 495246 w 524099"/>
                <a:gd name="connsiteY35" fmla="*/ 236466 h 794595"/>
                <a:gd name="connsiteX36" fmla="*/ 508866 w 524099"/>
                <a:gd name="connsiteY36" fmla="*/ 216181 h 794595"/>
                <a:gd name="connsiteX37" fmla="*/ 512343 w 524099"/>
                <a:gd name="connsiteY37" fmla="*/ 202561 h 794595"/>
                <a:gd name="connsiteX38" fmla="*/ 510315 w 524099"/>
                <a:gd name="connsiteY38" fmla="*/ 193578 h 794595"/>
                <a:gd name="connsiteX39" fmla="*/ 501911 w 524099"/>
                <a:gd name="connsiteY39" fmla="*/ 180827 h 794595"/>
                <a:gd name="connsiteX40" fmla="*/ 504809 w 524099"/>
                <a:gd name="connsiteY40" fmla="*/ 130984 h 794595"/>
                <a:gd name="connsiteX41" fmla="*/ 505388 w 524099"/>
                <a:gd name="connsiteY41" fmla="*/ 116494 h 794595"/>
                <a:gd name="connsiteX42" fmla="*/ 503650 w 524099"/>
                <a:gd name="connsiteY42" fmla="*/ 61435 h 794595"/>
                <a:gd name="connsiteX43" fmla="*/ 523645 w 524099"/>
                <a:gd name="connsiteY43" fmla="*/ 27820 h 794595"/>
                <a:gd name="connsiteX44" fmla="*/ 521616 w 524099"/>
                <a:gd name="connsiteY44" fmla="*/ 0 h 794595"/>
                <a:gd name="connsiteX45" fmla="*/ 413526 w 524099"/>
                <a:gd name="connsiteY45" fmla="*/ 33615 h 794595"/>
                <a:gd name="connsiteX46" fmla="*/ 378462 w 524099"/>
                <a:gd name="connsiteY46" fmla="*/ 49264 h 794595"/>
                <a:gd name="connsiteX47" fmla="*/ 349483 w 524099"/>
                <a:gd name="connsiteY47" fmla="*/ 47525 h 794595"/>
                <a:gd name="connsiteX48" fmla="*/ 312680 w 524099"/>
                <a:gd name="connsiteY48" fmla="*/ 54190 h 794595"/>
                <a:gd name="connsiteX49" fmla="*/ 283991 w 524099"/>
                <a:gd name="connsiteY49" fmla="*/ 46946 h 794595"/>
                <a:gd name="connsiteX50" fmla="*/ 230381 w 524099"/>
                <a:gd name="connsiteY50" fmla="*/ 45207 h 794595"/>
                <a:gd name="connsiteX51" fmla="*/ 221977 w 524099"/>
                <a:gd name="connsiteY51" fmla="*/ 128955 h 794595"/>
                <a:gd name="connsiteX52" fmla="*/ 283412 w 524099"/>
                <a:gd name="connsiteY52" fmla="*/ 205749 h 794595"/>
                <a:gd name="connsiteX53" fmla="*/ 275298 w 524099"/>
                <a:gd name="connsiteY53" fmla="*/ 269212 h 794595"/>
                <a:gd name="connsiteX54" fmla="*/ 248637 w 524099"/>
                <a:gd name="connsiteY54" fmla="*/ 280804 h 794595"/>
                <a:gd name="connsiteX55" fmla="*/ 250086 w 524099"/>
                <a:gd name="connsiteY55" fmla="*/ 318186 h 794595"/>
                <a:gd name="connsiteX56" fmla="*/ 237046 w 524099"/>
                <a:gd name="connsiteY56" fmla="*/ 320215 h 794595"/>
                <a:gd name="connsiteX57" fmla="*/ 232409 w 524099"/>
                <a:gd name="connsiteY57" fmla="*/ 303407 h 794595"/>
                <a:gd name="connsiteX58" fmla="*/ 205459 w 524099"/>
                <a:gd name="connsiteY58" fmla="*/ 259070 h 794595"/>
                <a:gd name="connsiteX59" fmla="*/ 217920 w 524099"/>
                <a:gd name="connsiteY59" fmla="*/ 197635 h 794595"/>
                <a:gd name="connsiteX60" fmla="*/ 192129 w 524099"/>
                <a:gd name="connsiteY60" fmla="*/ 192998 h 794595"/>
                <a:gd name="connsiteX61" fmla="*/ 167787 w 524099"/>
                <a:gd name="connsiteY61" fmla="*/ 187202 h 794595"/>
                <a:gd name="connsiteX62" fmla="*/ 146342 w 524099"/>
                <a:gd name="connsiteY62" fmla="*/ 166917 h 794595"/>
                <a:gd name="connsiteX63" fmla="*/ 0 w 524099"/>
                <a:gd name="connsiteY63" fmla="*/ 214153 h 794595"/>
                <a:gd name="connsiteX64" fmla="*/ 0 w 524099"/>
                <a:gd name="connsiteY64" fmla="*/ 214153 h 7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24099" h="794595">
                  <a:moveTo>
                    <a:pt x="0" y="214153"/>
                  </a:moveTo>
                  <a:lnTo>
                    <a:pt x="10143" y="240813"/>
                  </a:lnTo>
                  <a:lnTo>
                    <a:pt x="9273" y="254143"/>
                  </a:lnTo>
                  <a:lnTo>
                    <a:pt x="44627" y="256751"/>
                  </a:lnTo>
                  <a:lnTo>
                    <a:pt x="127796" y="289207"/>
                  </a:lnTo>
                  <a:cubicBezTo>
                    <a:pt x="136200" y="335573"/>
                    <a:pt x="130984" y="374405"/>
                    <a:pt x="117364" y="408889"/>
                  </a:cubicBezTo>
                  <a:cubicBezTo>
                    <a:pt x="117074" y="415555"/>
                    <a:pt x="114756" y="421930"/>
                    <a:pt x="115625" y="428305"/>
                  </a:cubicBezTo>
                  <a:cubicBezTo>
                    <a:pt x="117074" y="439897"/>
                    <a:pt x="122870" y="455835"/>
                    <a:pt x="116494" y="469165"/>
                  </a:cubicBezTo>
                  <a:cubicBezTo>
                    <a:pt x="99687" y="503360"/>
                    <a:pt x="84328" y="537555"/>
                    <a:pt x="80271" y="539873"/>
                  </a:cubicBezTo>
                  <a:cubicBezTo>
                    <a:pt x="66361" y="547408"/>
                    <a:pt x="49264" y="569721"/>
                    <a:pt x="48974" y="587688"/>
                  </a:cubicBezTo>
                  <a:lnTo>
                    <a:pt x="57378" y="792567"/>
                  </a:lnTo>
                  <a:lnTo>
                    <a:pt x="88675" y="794596"/>
                  </a:lnTo>
                  <a:lnTo>
                    <a:pt x="97079" y="765617"/>
                  </a:lnTo>
                  <a:lnTo>
                    <a:pt x="84618" y="770254"/>
                  </a:lnTo>
                  <a:cubicBezTo>
                    <a:pt x="86646" y="758662"/>
                    <a:pt x="84038" y="747361"/>
                    <a:pt x="95920" y="735769"/>
                  </a:cubicBezTo>
                  <a:lnTo>
                    <a:pt x="196765" y="696068"/>
                  </a:lnTo>
                  <a:cubicBezTo>
                    <a:pt x="209226" y="686795"/>
                    <a:pt x="217050" y="673175"/>
                    <a:pt x="225744" y="660135"/>
                  </a:cubicBezTo>
                  <a:lnTo>
                    <a:pt x="213863" y="656078"/>
                  </a:lnTo>
                  <a:lnTo>
                    <a:pt x="234727" y="577256"/>
                  </a:lnTo>
                  <a:lnTo>
                    <a:pt x="224005" y="573488"/>
                  </a:lnTo>
                  <a:lnTo>
                    <a:pt x="215312" y="507127"/>
                  </a:lnTo>
                  <a:cubicBezTo>
                    <a:pt x="186913" y="489740"/>
                    <a:pt x="203141" y="462500"/>
                    <a:pt x="214732" y="456125"/>
                  </a:cubicBezTo>
                  <a:lnTo>
                    <a:pt x="275587" y="404253"/>
                  </a:lnTo>
                  <a:lnTo>
                    <a:pt x="280514" y="414685"/>
                  </a:lnTo>
                  <a:lnTo>
                    <a:pt x="303117" y="389763"/>
                  </a:lnTo>
                  <a:lnTo>
                    <a:pt x="298191" y="381939"/>
                  </a:lnTo>
                  <a:lnTo>
                    <a:pt x="312970" y="379331"/>
                  </a:lnTo>
                  <a:lnTo>
                    <a:pt x="317317" y="366580"/>
                  </a:lnTo>
                  <a:lnTo>
                    <a:pt x="391792" y="329778"/>
                  </a:lnTo>
                  <a:lnTo>
                    <a:pt x="410338" y="330067"/>
                  </a:lnTo>
                  <a:cubicBezTo>
                    <a:pt x="424538" y="319345"/>
                    <a:pt x="435840" y="307754"/>
                    <a:pt x="456414" y="299060"/>
                  </a:cubicBezTo>
                  <a:lnTo>
                    <a:pt x="454965" y="288048"/>
                  </a:lnTo>
                  <a:lnTo>
                    <a:pt x="479887" y="268922"/>
                  </a:lnTo>
                  <a:cubicBezTo>
                    <a:pt x="485973" y="262837"/>
                    <a:pt x="490899" y="253853"/>
                    <a:pt x="498723" y="254143"/>
                  </a:cubicBezTo>
                  <a:lnTo>
                    <a:pt x="499882" y="241682"/>
                  </a:lnTo>
                  <a:lnTo>
                    <a:pt x="495246" y="236466"/>
                  </a:lnTo>
                  <a:lnTo>
                    <a:pt x="508866" y="216181"/>
                  </a:lnTo>
                  <a:lnTo>
                    <a:pt x="512343" y="202561"/>
                  </a:lnTo>
                  <a:lnTo>
                    <a:pt x="510315" y="193578"/>
                  </a:lnTo>
                  <a:lnTo>
                    <a:pt x="501911" y="180827"/>
                  </a:lnTo>
                  <a:lnTo>
                    <a:pt x="504809" y="130984"/>
                  </a:lnTo>
                  <a:cubicBezTo>
                    <a:pt x="498434" y="124898"/>
                    <a:pt x="501911" y="120551"/>
                    <a:pt x="505388" y="116494"/>
                  </a:cubicBezTo>
                  <a:lnTo>
                    <a:pt x="503650" y="61435"/>
                  </a:lnTo>
                  <a:lnTo>
                    <a:pt x="523645" y="27820"/>
                  </a:lnTo>
                  <a:cubicBezTo>
                    <a:pt x="524225" y="18546"/>
                    <a:pt x="524804" y="9273"/>
                    <a:pt x="521616" y="0"/>
                  </a:cubicBezTo>
                  <a:cubicBezTo>
                    <a:pt x="490899" y="18257"/>
                    <a:pt x="439607" y="50133"/>
                    <a:pt x="413526" y="33615"/>
                  </a:cubicBezTo>
                  <a:cubicBezTo>
                    <a:pt x="402224" y="35064"/>
                    <a:pt x="389474" y="35064"/>
                    <a:pt x="378462" y="49264"/>
                  </a:cubicBezTo>
                  <a:cubicBezTo>
                    <a:pt x="369189" y="48394"/>
                    <a:pt x="360785" y="46656"/>
                    <a:pt x="349483" y="47525"/>
                  </a:cubicBezTo>
                  <a:lnTo>
                    <a:pt x="312680" y="54190"/>
                  </a:lnTo>
                  <a:cubicBezTo>
                    <a:pt x="306015" y="46076"/>
                    <a:pt x="299350" y="38252"/>
                    <a:pt x="283991" y="46946"/>
                  </a:cubicBezTo>
                  <a:lnTo>
                    <a:pt x="230381" y="45207"/>
                  </a:lnTo>
                  <a:lnTo>
                    <a:pt x="221977" y="128955"/>
                  </a:lnTo>
                  <a:cubicBezTo>
                    <a:pt x="248347" y="150110"/>
                    <a:pt x="271820" y="177640"/>
                    <a:pt x="283412" y="205749"/>
                  </a:cubicBezTo>
                  <a:cubicBezTo>
                    <a:pt x="290367" y="222846"/>
                    <a:pt x="277616" y="247478"/>
                    <a:pt x="275298" y="269212"/>
                  </a:cubicBezTo>
                  <a:lnTo>
                    <a:pt x="248637" y="280804"/>
                  </a:lnTo>
                  <a:lnTo>
                    <a:pt x="250086" y="318186"/>
                  </a:lnTo>
                  <a:lnTo>
                    <a:pt x="237046" y="320215"/>
                  </a:lnTo>
                  <a:cubicBezTo>
                    <a:pt x="240233" y="312390"/>
                    <a:pt x="243711" y="304566"/>
                    <a:pt x="232409" y="303407"/>
                  </a:cubicBezTo>
                  <a:cubicBezTo>
                    <a:pt x="217920" y="291236"/>
                    <a:pt x="206908" y="277326"/>
                    <a:pt x="205459" y="259070"/>
                  </a:cubicBezTo>
                  <a:cubicBezTo>
                    <a:pt x="216471" y="241103"/>
                    <a:pt x="221107" y="220528"/>
                    <a:pt x="217920" y="197635"/>
                  </a:cubicBezTo>
                  <a:lnTo>
                    <a:pt x="192129" y="192998"/>
                  </a:lnTo>
                  <a:cubicBezTo>
                    <a:pt x="181986" y="195316"/>
                    <a:pt x="170395" y="195316"/>
                    <a:pt x="167787" y="187202"/>
                  </a:cubicBezTo>
                  <a:cubicBezTo>
                    <a:pt x="160832" y="166048"/>
                    <a:pt x="154167" y="164889"/>
                    <a:pt x="146342" y="166917"/>
                  </a:cubicBezTo>
                  <a:lnTo>
                    <a:pt x="0" y="214153"/>
                  </a:lnTo>
                  <a:lnTo>
                    <a:pt x="0" y="214153"/>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F2682A3C-AA13-E4AE-3CAF-83E52E39BE7B}"/>
                </a:ext>
              </a:extLst>
            </p:cNvPr>
            <p:cNvSpPr/>
            <p:nvPr/>
          </p:nvSpPr>
          <p:spPr>
            <a:xfrm>
              <a:off x="3956432" y="3716907"/>
              <a:ext cx="639559" cy="594339"/>
            </a:xfrm>
            <a:custGeom>
              <a:avLst/>
              <a:gdLst>
                <a:gd name="connsiteX0" fmla="*/ 0 w 639559"/>
                <a:gd name="connsiteY0" fmla="*/ 22300 h 594339"/>
                <a:gd name="connsiteX1" fmla="*/ 29268 w 639559"/>
                <a:gd name="connsiteY1" fmla="*/ 95326 h 594339"/>
                <a:gd name="connsiteX2" fmla="*/ 131563 w 639559"/>
                <a:gd name="connsiteY2" fmla="*/ 277602 h 594339"/>
                <a:gd name="connsiteX3" fmla="*/ 134171 w 639559"/>
                <a:gd name="connsiteY3" fmla="*/ 361061 h 594339"/>
                <a:gd name="connsiteX4" fmla="*/ 152428 w 639559"/>
                <a:gd name="connsiteY4" fmla="*/ 399602 h 594339"/>
                <a:gd name="connsiteX5" fmla="*/ 157065 w 639559"/>
                <a:gd name="connsiteY5" fmla="*/ 444809 h 594339"/>
                <a:gd name="connsiteX6" fmla="*/ 169815 w 639559"/>
                <a:gd name="connsiteY6" fmla="*/ 516097 h 594339"/>
                <a:gd name="connsiteX7" fmla="*/ 225454 w 639559"/>
                <a:gd name="connsiteY7" fmla="*/ 577821 h 594339"/>
                <a:gd name="connsiteX8" fmla="*/ 281093 w 639559"/>
                <a:gd name="connsiteY8" fmla="*/ 594339 h 594339"/>
                <a:gd name="connsiteX9" fmla="*/ 344557 w 639559"/>
                <a:gd name="connsiteY9" fmla="*/ 594050 h 594339"/>
                <a:gd name="connsiteX10" fmla="*/ 380200 w 639559"/>
                <a:gd name="connsiteY10" fmla="*/ 569707 h 594339"/>
                <a:gd name="connsiteX11" fmla="*/ 388314 w 639559"/>
                <a:gd name="connsiteY11" fmla="*/ 252101 h 594339"/>
                <a:gd name="connsiteX12" fmla="*/ 435260 w 639559"/>
                <a:gd name="connsiteY12" fmla="*/ 253550 h 594339"/>
                <a:gd name="connsiteX13" fmla="*/ 441925 w 639559"/>
                <a:gd name="connsiteY13" fmla="*/ 74751 h 594339"/>
                <a:gd name="connsiteX14" fmla="*/ 556681 w 639559"/>
                <a:gd name="connsiteY14" fmla="*/ 64609 h 594339"/>
                <a:gd name="connsiteX15" fmla="*/ 565374 w 639559"/>
                <a:gd name="connsiteY15" fmla="*/ 88661 h 594339"/>
                <a:gd name="connsiteX16" fmla="*/ 601887 w 639559"/>
                <a:gd name="connsiteY16" fmla="*/ 62001 h 594339"/>
                <a:gd name="connsiteX17" fmla="*/ 639560 w 639559"/>
                <a:gd name="connsiteY17" fmla="*/ 43454 h 594339"/>
                <a:gd name="connsiteX18" fmla="*/ 628548 w 639559"/>
                <a:gd name="connsiteY18" fmla="*/ 27516 h 594339"/>
                <a:gd name="connsiteX19" fmla="*/ 554652 w 639559"/>
                <a:gd name="connsiteY19" fmla="*/ 39687 h 594339"/>
                <a:gd name="connsiteX20" fmla="*/ 472063 w 639559"/>
                <a:gd name="connsiteY20" fmla="*/ 58813 h 594339"/>
                <a:gd name="connsiteX21" fmla="*/ 338761 w 639559"/>
                <a:gd name="connsiteY21" fmla="*/ 41136 h 594339"/>
                <a:gd name="connsiteX22" fmla="*/ 316447 w 639559"/>
                <a:gd name="connsiteY22" fmla="*/ 22300 h 594339"/>
                <a:gd name="connsiteX23" fmla="*/ 106352 w 639559"/>
                <a:gd name="connsiteY23" fmla="*/ 24618 h 594339"/>
                <a:gd name="connsiteX24" fmla="*/ 30717 w 639559"/>
                <a:gd name="connsiteY24" fmla="*/ 16794 h 594339"/>
                <a:gd name="connsiteX25" fmla="*/ 0 w 639559"/>
                <a:gd name="connsiteY25" fmla="*/ 22300 h 594339"/>
                <a:gd name="connsiteX26" fmla="*/ 0 w 639559"/>
                <a:gd name="connsiteY26" fmla="*/ 22300 h 59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9559" h="594339">
                  <a:moveTo>
                    <a:pt x="0" y="22300"/>
                  </a:moveTo>
                  <a:cubicBezTo>
                    <a:pt x="2028" y="49250"/>
                    <a:pt x="4637" y="76200"/>
                    <a:pt x="29268" y="95326"/>
                  </a:cubicBezTo>
                  <a:lnTo>
                    <a:pt x="131563" y="277602"/>
                  </a:lnTo>
                  <a:lnTo>
                    <a:pt x="134171" y="361061"/>
                  </a:lnTo>
                  <a:lnTo>
                    <a:pt x="152428" y="399602"/>
                  </a:lnTo>
                  <a:cubicBezTo>
                    <a:pt x="153587" y="414671"/>
                    <a:pt x="147791" y="429740"/>
                    <a:pt x="157065" y="444809"/>
                  </a:cubicBezTo>
                  <a:lnTo>
                    <a:pt x="169815" y="516097"/>
                  </a:lnTo>
                  <a:lnTo>
                    <a:pt x="225454" y="577821"/>
                  </a:lnTo>
                  <a:cubicBezTo>
                    <a:pt x="259939" y="540729"/>
                    <a:pt x="272400" y="570577"/>
                    <a:pt x="281093" y="594339"/>
                  </a:cubicBezTo>
                  <a:cubicBezTo>
                    <a:pt x="302248" y="592311"/>
                    <a:pt x="323402" y="590282"/>
                    <a:pt x="344557" y="594050"/>
                  </a:cubicBezTo>
                  <a:cubicBezTo>
                    <a:pt x="354409" y="585066"/>
                    <a:pt x="364552" y="576372"/>
                    <a:pt x="380200" y="569707"/>
                  </a:cubicBezTo>
                  <a:lnTo>
                    <a:pt x="388314" y="252101"/>
                  </a:lnTo>
                  <a:lnTo>
                    <a:pt x="435260" y="253550"/>
                  </a:lnTo>
                  <a:lnTo>
                    <a:pt x="441925" y="74751"/>
                  </a:lnTo>
                  <a:lnTo>
                    <a:pt x="556681" y="64609"/>
                  </a:lnTo>
                  <a:lnTo>
                    <a:pt x="565374" y="88661"/>
                  </a:lnTo>
                  <a:cubicBezTo>
                    <a:pt x="573488" y="79678"/>
                    <a:pt x="584790" y="62870"/>
                    <a:pt x="601887" y="62001"/>
                  </a:cubicBezTo>
                  <a:cubicBezTo>
                    <a:pt x="617246" y="61421"/>
                    <a:pt x="624491" y="51568"/>
                    <a:pt x="639560" y="43454"/>
                  </a:cubicBezTo>
                  <a:lnTo>
                    <a:pt x="628548" y="27516"/>
                  </a:lnTo>
                  <a:lnTo>
                    <a:pt x="554652" y="39687"/>
                  </a:lnTo>
                  <a:lnTo>
                    <a:pt x="472063" y="58813"/>
                  </a:lnTo>
                  <a:lnTo>
                    <a:pt x="338761" y="41136"/>
                  </a:lnTo>
                  <a:lnTo>
                    <a:pt x="316447" y="22300"/>
                  </a:lnTo>
                  <a:lnTo>
                    <a:pt x="106352" y="24618"/>
                  </a:lnTo>
                  <a:cubicBezTo>
                    <a:pt x="96209" y="11288"/>
                    <a:pt x="58247" y="-18850"/>
                    <a:pt x="30717" y="16794"/>
                  </a:cubicBezTo>
                  <a:cubicBezTo>
                    <a:pt x="21444" y="6072"/>
                    <a:pt x="10432" y="19982"/>
                    <a:pt x="0" y="22300"/>
                  </a:cubicBezTo>
                  <a:lnTo>
                    <a:pt x="0" y="22300"/>
                  </a:lnTo>
                  <a:close/>
                </a:path>
              </a:pathLst>
            </a:custGeom>
            <a:solidFill>
              <a:srgbClr val="CCCCCC"/>
            </a:solidFill>
            <a:ln w="2897" cap="rnd">
              <a:solidFill>
                <a:schemeClr val="bg1"/>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7214AEA0-A086-3B36-4A78-BFAAAE90B3DC}"/>
                </a:ext>
              </a:extLst>
            </p:cNvPr>
            <p:cNvSpPr/>
            <p:nvPr/>
          </p:nvSpPr>
          <p:spPr>
            <a:xfrm>
              <a:off x="3403566" y="1749530"/>
              <a:ext cx="760642" cy="553492"/>
            </a:xfrm>
            <a:custGeom>
              <a:avLst/>
              <a:gdLst>
                <a:gd name="connsiteX0" fmla="*/ 202223 w 760642"/>
                <a:gd name="connsiteY0" fmla="*/ 209806 h 553492"/>
                <a:gd name="connsiteX1" fmla="*/ 198166 w 760642"/>
                <a:gd name="connsiteY1" fmla="*/ 360205 h 553492"/>
                <a:gd name="connsiteX2" fmla="*/ 179619 w 760642"/>
                <a:gd name="connsiteY2" fmla="*/ 376433 h 553492"/>
                <a:gd name="connsiteX3" fmla="*/ 161363 w 760642"/>
                <a:gd name="connsiteY3" fmla="*/ 392371 h 553492"/>
                <a:gd name="connsiteX4" fmla="*/ 59648 w 760642"/>
                <a:gd name="connsiteY4" fmla="*/ 391502 h 553492"/>
                <a:gd name="connsiteX5" fmla="*/ 39073 w 760642"/>
                <a:gd name="connsiteY5" fmla="*/ 408889 h 553492"/>
                <a:gd name="connsiteX6" fmla="*/ 531 w 760642"/>
                <a:gd name="connsiteY6" fmla="*/ 409179 h 553492"/>
                <a:gd name="connsiteX7" fmla="*/ 6037 w 760642"/>
                <a:gd name="connsiteY7" fmla="*/ 432942 h 553492"/>
                <a:gd name="connsiteX8" fmla="*/ 9515 w 760642"/>
                <a:gd name="connsiteY8" fmla="*/ 455545 h 553492"/>
                <a:gd name="connsiteX9" fmla="*/ 58199 w 760642"/>
                <a:gd name="connsiteY9" fmla="*/ 520457 h 553492"/>
                <a:gd name="connsiteX10" fmla="*/ 75876 w 760642"/>
                <a:gd name="connsiteY10" fmla="*/ 527122 h 553492"/>
                <a:gd name="connsiteX11" fmla="*/ 99059 w 760642"/>
                <a:gd name="connsiteY11" fmla="*/ 544799 h 553492"/>
                <a:gd name="connsiteX12" fmla="*/ 159334 w 760642"/>
                <a:gd name="connsiteY12" fmla="*/ 553493 h 553492"/>
                <a:gd name="connsiteX13" fmla="*/ 173534 w 760642"/>
                <a:gd name="connsiteY13" fmla="*/ 525673 h 553492"/>
                <a:gd name="connsiteX14" fmla="*/ 193239 w 760642"/>
                <a:gd name="connsiteY14" fmla="*/ 487132 h 553492"/>
                <a:gd name="connsiteX15" fmla="*/ 268874 w 760642"/>
                <a:gd name="connsiteY15" fmla="*/ 472353 h 553492"/>
                <a:gd name="connsiteX16" fmla="*/ 324223 w 760642"/>
                <a:gd name="connsiteY16" fmla="*/ 510894 h 553492"/>
                <a:gd name="connsiteX17" fmla="*/ 338423 w 760642"/>
                <a:gd name="connsiteY17" fmla="*/ 511474 h 553492"/>
                <a:gd name="connsiteX18" fmla="*/ 361895 w 760642"/>
                <a:gd name="connsiteY18" fmla="*/ 494956 h 553492"/>
                <a:gd name="connsiteX19" fmla="*/ 410580 w 760642"/>
                <a:gd name="connsiteY19" fmla="*/ 518429 h 553492"/>
                <a:gd name="connsiteX20" fmla="*/ 450570 w 760642"/>
                <a:gd name="connsiteY20" fmla="*/ 521906 h 553492"/>
                <a:gd name="connsiteX21" fmla="*/ 489112 w 760642"/>
                <a:gd name="connsiteY21" fmla="*/ 494377 h 553492"/>
                <a:gd name="connsiteX22" fmla="*/ 556342 w 760642"/>
                <a:gd name="connsiteY22" fmla="*/ 492638 h 553492"/>
                <a:gd name="connsiteX23" fmla="*/ 588799 w 760642"/>
                <a:gd name="connsiteY23" fmla="*/ 501911 h 553492"/>
                <a:gd name="connsiteX24" fmla="*/ 643568 w 760642"/>
                <a:gd name="connsiteY24" fmla="*/ 468296 h 553492"/>
                <a:gd name="connsiteX25" fmla="*/ 639222 w 760642"/>
                <a:gd name="connsiteY25" fmla="*/ 433521 h 553492"/>
                <a:gd name="connsiteX26" fmla="*/ 652842 w 760642"/>
                <a:gd name="connsiteY26" fmla="*/ 410048 h 553492"/>
                <a:gd name="connsiteX27" fmla="*/ 733982 w 760642"/>
                <a:gd name="connsiteY27" fmla="*/ 319925 h 553492"/>
                <a:gd name="connsiteX28" fmla="*/ 749051 w 760642"/>
                <a:gd name="connsiteY28" fmla="*/ 176191 h 553492"/>
                <a:gd name="connsiteX29" fmla="*/ 760642 w 760642"/>
                <a:gd name="connsiteY29" fmla="*/ 147212 h 553492"/>
                <a:gd name="connsiteX30" fmla="*/ 716595 w 760642"/>
                <a:gd name="connsiteY30" fmla="*/ 96789 h 553492"/>
                <a:gd name="connsiteX31" fmla="*/ 716015 w 760642"/>
                <a:gd name="connsiteY31" fmla="*/ 24342 h 553492"/>
                <a:gd name="connsiteX32" fmla="*/ 701526 w 760642"/>
                <a:gd name="connsiteY32" fmla="*/ 26950 h 553492"/>
                <a:gd name="connsiteX33" fmla="*/ 675735 w 760642"/>
                <a:gd name="connsiteY33" fmla="*/ 4057 h 553492"/>
                <a:gd name="connsiteX34" fmla="*/ 561848 w 760642"/>
                <a:gd name="connsiteY34" fmla="*/ 0 h 553492"/>
                <a:gd name="connsiteX35" fmla="*/ 273510 w 760642"/>
                <a:gd name="connsiteY35" fmla="*/ 190100 h 553492"/>
                <a:gd name="connsiteX36" fmla="*/ 202223 w 760642"/>
                <a:gd name="connsiteY36" fmla="*/ 209806 h 553492"/>
                <a:gd name="connsiteX37" fmla="*/ 202223 w 760642"/>
                <a:gd name="connsiteY37" fmla="*/ 209806 h 55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60642" h="553492">
                  <a:moveTo>
                    <a:pt x="202223" y="209806"/>
                  </a:moveTo>
                  <a:lnTo>
                    <a:pt x="198166" y="360205"/>
                  </a:lnTo>
                  <a:cubicBezTo>
                    <a:pt x="191501" y="363972"/>
                    <a:pt x="182228" y="360205"/>
                    <a:pt x="179619" y="376433"/>
                  </a:cubicBezTo>
                  <a:cubicBezTo>
                    <a:pt x="172085" y="380780"/>
                    <a:pt x="163102" y="383678"/>
                    <a:pt x="161363" y="392371"/>
                  </a:cubicBezTo>
                  <a:lnTo>
                    <a:pt x="59648" y="391502"/>
                  </a:lnTo>
                  <a:lnTo>
                    <a:pt x="39073" y="408889"/>
                  </a:lnTo>
                  <a:lnTo>
                    <a:pt x="531" y="409179"/>
                  </a:lnTo>
                  <a:cubicBezTo>
                    <a:pt x="-628" y="417583"/>
                    <a:pt x="-338" y="427726"/>
                    <a:pt x="6037" y="432942"/>
                  </a:cubicBezTo>
                  <a:cubicBezTo>
                    <a:pt x="11833" y="437578"/>
                    <a:pt x="10964" y="447141"/>
                    <a:pt x="9515" y="455545"/>
                  </a:cubicBezTo>
                  <a:lnTo>
                    <a:pt x="58199" y="520457"/>
                  </a:lnTo>
                  <a:lnTo>
                    <a:pt x="75876" y="527122"/>
                  </a:lnTo>
                  <a:cubicBezTo>
                    <a:pt x="85729" y="518429"/>
                    <a:pt x="94712" y="516111"/>
                    <a:pt x="99059" y="544799"/>
                  </a:cubicBezTo>
                  <a:lnTo>
                    <a:pt x="159334" y="553493"/>
                  </a:lnTo>
                  <a:cubicBezTo>
                    <a:pt x="163681" y="543930"/>
                    <a:pt x="162522" y="530600"/>
                    <a:pt x="173534" y="525673"/>
                  </a:cubicBezTo>
                  <a:cubicBezTo>
                    <a:pt x="190052" y="516400"/>
                    <a:pt x="187154" y="500172"/>
                    <a:pt x="193239" y="487132"/>
                  </a:cubicBezTo>
                  <a:cubicBezTo>
                    <a:pt x="206570" y="480756"/>
                    <a:pt x="198166" y="471773"/>
                    <a:pt x="268874" y="472353"/>
                  </a:cubicBezTo>
                  <a:cubicBezTo>
                    <a:pt x="287130" y="483944"/>
                    <a:pt x="304807" y="487711"/>
                    <a:pt x="324223" y="510894"/>
                  </a:cubicBezTo>
                  <a:lnTo>
                    <a:pt x="338423" y="511474"/>
                  </a:lnTo>
                  <a:cubicBezTo>
                    <a:pt x="338712" y="506548"/>
                    <a:pt x="353202" y="496695"/>
                    <a:pt x="361895" y="494956"/>
                  </a:cubicBezTo>
                  <a:cubicBezTo>
                    <a:pt x="371458" y="489740"/>
                    <a:pt x="388266" y="498723"/>
                    <a:pt x="410580" y="518429"/>
                  </a:cubicBezTo>
                  <a:lnTo>
                    <a:pt x="450570" y="521906"/>
                  </a:lnTo>
                  <a:lnTo>
                    <a:pt x="489112" y="494377"/>
                  </a:lnTo>
                  <a:lnTo>
                    <a:pt x="556342" y="492638"/>
                  </a:lnTo>
                  <a:cubicBezTo>
                    <a:pt x="566485" y="496695"/>
                    <a:pt x="574020" y="505678"/>
                    <a:pt x="588799" y="501911"/>
                  </a:cubicBezTo>
                  <a:cubicBezTo>
                    <a:pt x="599521" y="489740"/>
                    <a:pt x="620096" y="478148"/>
                    <a:pt x="643568" y="468296"/>
                  </a:cubicBezTo>
                  <a:cubicBezTo>
                    <a:pt x="639801" y="457574"/>
                    <a:pt x="635744" y="447141"/>
                    <a:pt x="639222" y="433521"/>
                  </a:cubicBezTo>
                  <a:cubicBezTo>
                    <a:pt x="645017" y="428595"/>
                    <a:pt x="651972" y="428015"/>
                    <a:pt x="652842" y="410048"/>
                  </a:cubicBezTo>
                  <a:lnTo>
                    <a:pt x="733982" y="319925"/>
                  </a:lnTo>
                  <a:lnTo>
                    <a:pt x="749051" y="176191"/>
                  </a:lnTo>
                  <a:lnTo>
                    <a:pt x="760642" y="147212"/>
                  </a:lnTo>
                  <a:cubicBezTo>
                    <a:pt x="737459" y="137649"/>
                    <a:pt x="721521" y="128665"/>
                    <a:pt x="716595" y="96789"/>
                  </a:cubicBezTo>
                  <a:cubicBezTo>
                    <a:pt x="713697" y="79402"/>
                    <a:pt x="717754" y="56798"/>
                    <a:pt x="716015" y="24342"/>
                  </a:cubicBezTo>
                  <a:lnTo>
                    <a:pt x="701526" y="26950"/>
                  </a:lnTo>
                  <a:cubicBezTo>
                    <a:pt x="693701" y="17677"/>
                    <a:pt x="685877" y="7534"/>
                    <a:pt x="675735" y="4057"/>
                  </a:cubicBezTo>
                  <a:lnTo>
                    <a:pt x="561848" y="0"/>
                  </a:lnTo>
                  <a:lnTo>
                    <a:pt x="273510" y="190100"/>
                  </a:lnTo>
                  <a:lnTo>
                    <a:pt x="202223" y="209806"/>
                  </a:lnTo>
                  <a:lnTo>
                    <a:pt x="202223" y="209806"/>
                  </a:lnTo>
                  <a:close/>
                </a:path>
              </a:pathLst>
            </a:custGeom>
            <a:solidFill>
              <a:srgbClr val="CCCCCC"/>
            </a:solidFill>
            <a:ln w="2897" cap="rnd">
              <a:solidFill>
                <a:schemeClr val="bg1"/>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671EDDA-28D8-2481-3455-CEB4558F4E57}"/>
                </a:ext>
              </a:extLst>
            </p:cNvPr>
            <p:cNvSpPr/>
            <p:nvPr/>
          </p:nvSpPr>
          <p:spPr>
            <a:xfrm>
              <a:off x="3522331" y="2216956"/>
              <a:ext cx="568455" cy="468045"/>
            </a:xfrm>
            <a:custGeom>
              <a:avLst/>
              <a:gdLst>
                <a:gd name="connsiteX0" fmla="*/ 274138 w 568455"/>
                <a:gd name="connsiteY0" fmla="*/ 444533 h 468045"/>
                <a:gd name="connsiteX1" fmla="*/ 264286 w 568455"/>
                <a:gd name="connsiteY1" fmla="*/ 443954 h 468045"/>
                <a:gd name="connsiteX2" fmla="*/ 261098 w 568455"/>
                <a:gd name="connsiteY2" fmla="*/ 461051 h 468045"/>
                <a:gd name="connsiteX3" fmla="*/ 210965 w 568455"/>
                <a:gd name="connsiteY3" fmla="*/ 453517 h 468045"/>
                <a:gd name="connsiteX4" fmla="*/ 123159 w 568455"/>
                <a:gd name="connsiteY4" fmla="*/ 417003 h 468045"/>
                <a:gd name="connsiteX5" fmla="*/ 69549 w 568455"/>
                <a:gd name="connsiteY5" fmla="*/ 367450 h 468045"/>
                <a:gd name="connsiteX6" fmla="*/ 0 w 568455"/>
                <a:gd name="connsiteY6" fmla="*/ 367739 h 468045"/>
                <a:gd name="connsiteX7" fmla="*/ 2898 w 568455"/>
                <a:gd name="connsiteY7" fmla="*/ 256751 h 468045"/>
                <a:gd name="connsiteX8" fmla="*/ 26950 w 568455"/>
                <a:gd name="connsiteY8" fmla="*/ 202561 h 468045"/>
                <a:gd name="connsiteX9" fmla="*/ 42309 w 568455"/>
                <a:gd name="connsiteY9" fmla="*/ 167787 h 468045"/>
                <a:gd name="connsiteX10" fmla="*/ 41150 w 568455"/>
                <a:gd name="connsiteY10" fmla="*/ 123159 h 468045"/>
                <a:gd name="connsiteX11" fmla="*/ 42309 w 568455"/>
                <a:gd name="connsiteY11" fmla="*/ 87226 h 468045"/>
                <a:gd name="connsiteX12" fmla="*/ 56219 w 568455"/>
                <a:gd name="connsiteY12" fmla="*/ 56508 h 468045"/>
                <a:gd name="connsiteX13" fmla="*/ 73316 w 568455"/>
                <a:gd name="connsiteY13" fmla="*/ 18546 h 468045"/>
                <a:gd name="connsiteX14" fmla="*/ 148950 w 568455"/>
                <a:gd name="connsiteY14" fmla="*/ 4637 h 468045"/>
                <a:gd name="connsiteX15" fmla="*/ 205749 w 568455"/>
                <a:gd name="connsiteY15" fmla="*/ 43468 h 468045"/>
                <a:gd name="connsiteX16" fmla="*/ 218210 w 568455"/>
                <a:gd name="connsiteY16" fmla="*/ 42888 h 468045"/>
                <a:gd name="connsiteX17" fmla="*/ 243131 w 568455"/>
                <a:gd name="connsiteY17" fmla="*/ 26950 h 468045"/>
                <a:gd name="connsiteX18" fmla="*/ 290946 w 568455"/>
                <a:gd name="connsiteY18" fmla="*/ 49553 h 468045"/>
                <a:gd name="connsiteX19" fmla="*/ 331806 w 568455"/>
                <a:gd name="connsiteY19" fmla="*/ 53321 h 468045"/>
                <a:gd name="connsiteX20" fmla="*/ 369768 w 568455"/>
                <a:gd name="connsiteY20" fmla="*/ 26081 h 468045"/>
                <a:gd name="connsiteX21" fmla="*/ 437868 w 568455"/>
                <a:gd name="connsiteY21" fmla="*/ 24632 h 468045"/>
                <a:gd name="connsiteX22" fmla="*/ 468875 w 568455"/>
                <a:gd name="connsiteY22" fmla="*/ 33905 h 468045"/>
                <a:gd name="connsiteX23" fmla="*/ 525963 w 568455"/>
                <a:gd name="connsiteY23" fmla="*/ 0 h 468045"/>
                <a:gd name="connsiteX24" fmla="*/ 554073 w 568455"/>
                <a:gd name="connsiteY24" fmla="*/ 32166 h 468045"/>
                <a:gd name="connsiteX25" fmla="*/ 547697 w 568455"/>
                <a:gd name="connsiteY25" fmla="*/ 37382 h 468045"/>
                <a:gd name="connsiteX26" fmla="*/ 555811 w 568455"/>
                <a:gd name="connsiteY26" fmla="*/ 70128 h 468045"/>
                <a:gd name="connsiteX27" fmla="*/ 566823 w 568455"/>
                <a:gd name="connsiteY27" fmla="*/ 79112 h 468045"/>
                <a:gd name="connsiteX28" fmla="*/ 534657 w 568455"/>
                <a:gd name="connsiteY28" fmla="*/ 128376 h 468045"/>
                <a:gd name="connsiteX29" fmla="*/ 484814 w 568455"/>
                <a:gd name="connsiteY29" fmla="*/ 249796 h 468045"/>
                <a:gd name="connsiteX30" fmla="*/ 421060 w 568455"/>
                <a:gd name="connsiteY30" fmla="*/ 361364 h 468045"/>
                <a:gd name="connsiteX31" fmla="*/ 378752 w 568455"/>
                <a:gd name="connsiteY31" fmla="*/ 339630 h 468045"/>
                <a:gd name="connsiteX32" fmla="*/ 329778 w 568455"/>
                <a:gd name="connsiteY32" fmla="*/ 342818 h 468045"/>
                <a:gd name="connsiteX33" fmla="*/ 328618 w 568455"/>
                <a:gd name="connsiteY33" fmla="*/ 355858 h 468045"/>
                <a:gd name="connsiteX34" fmla="*/ 274138 w 568455"/>
                <a:gd name="connsiteY34" fmla="*/ 444533 h 468045"/>
                <a:gd name="connsiteX35" fmla="*/ 274138 w 568455"/>
                <a:gd name="connsiteY35" fmla="*/ 444533 h 468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8455" h="468045">
                  <a:moveTo>
                    <a:pt x="274138" y="444533"/>
                  </a:moveTo>
                  <a:lnTo>
                    <a:pt x="264286" y="443954"/>
                  </a:lnTo>
                  <a:lnTo>
                    <a:pt x="261098" y="461051"/>
                  </a:lnTo>
                  <a:cubicBezTo>
                    <a:pt x="244290" y="461341"/>
                    <a:pt x="227773" y="459602"/>
                    <a:pt x="210965" y="453517"/>
                  </a:cubicBezTo>
                  <a:cubicBezTo>
                    <a:pt x="170974" y="478438"/>
                    <a:pt x="139388" y="474381"/>
                    <a:pt x="123159" y="417003"/>
                  </a:cubicBezTo>
                  <a:cubicBezTo>
                    <a:pt x="110699" y="385127"/>
                    <a:pt x="90703" y="374694"/>
                    <a:pt x="69549" y="367450"/>
                  </a:cubicBezTo>
                  <a:lnTo>
                    <a:pt x="0" y="367739"/>
                  </a:lnTo>
                  <a:lnTo>
                    <a:pt x="2898" y="256751"/>
                  </a:lnTo>
                  <a:cubicBezTo>
                    <a:pt x="13910" y="242841"/>
                    <a:pt x="20865" y="223136"/>
                    <a:pt x="26950" y="202561"/>
                  </a:cubicBezTo>
                  <a:cubicBezTo>
                    <a:pt x="45497" y="197924"/>
                    <a:pt x="41440" y="181696"/>
                    <a:pt x="42309" y="167787"/>
                  </a:cubicBezTo>
                  <a:cubicBezTo>
                    <a:pt x="60855" y="155616"/>
                    <a:pt x="48684" y="136200"/>
                    <a:pt x="41150" y="123159"/>
                  </a:cubicBezTo>
                  <a:lnTo>
                    <a:pt x="42309" y="87226"/>
                  </a:lnTo>
                  <a:cubicBezTo>
                    <a:pt x="43758" y="77083"/>
                    <a:pt x="41440" y="66071"/>
                    <a:pt x="56219" y="56508"/>
                  </a:cubicBezTo>
                  <a:cubicBezTo>
                    <a:pt x="62014" y="49553"/>
                    <a:pt x="67520" y="53031"/>
                    <a:pt x="73316" y="18546"/>
                  </a:cubicBezTo>
                  <a:cubicBezTo>
                    <a:pt x="83459" y="10722"/>
                    <a:pt x="94181" y="2898"/>
                    <a:pt x="148950" y="4637"/>
                  </a:cubicBezTo>
                  <a:cubicBezTo>
                    <a:pt x="168076" y="14779"/>
                    <a:pt x="192419" y="22893"/>
                    <a:pt x="205749" y="43468"/>
                  </a:cubicBezTo>
                  <a:lnTo>
                    <a:pt x="218210" y="42888"/>
                  </a:lnTo>
                  <a:cubicBezTo>
                    <a:pt x="226034" y="37382"/>
                    <a:pt x="228642" y="27530"/>
                    <a:pt x="243131" y="26950"/>
                  </a:cubicBezTo>
                  <a:cubicBezTo>
                    <a:pt x="251245" y="26660"/>
                    <a:pt x="251825" y="18836"/>
                    <a:pt x="290946" y="49553"/>
                  </a:cubicBezTo>
                  <a:lnTo>
                    <a:pt x="331806" y="53321"/>
                  </a:lnTo>
                  <a:lnTo>
                    <a:pt x="369768" y="26081"/>
                  </a:lnTo>
                  <a:lnTo>
                    <a:pt x="437868" y="24632"/>
                  </a:lnTo>
                  <a:cubicBezTo>
                    <a:pt x="447721" y="28689"/>
                    <a:pt x="455835" y="37962"/>
                    <a:pt x="468875" y="33905"/>
                  </a:cubicBezTo>
                  <a:cubicBezTo>
                    <a:pt x="485973" y="17097"/>
                    <a:pt x="506548" y="8114"/>
                    <a:pt x="525963" y="0"/>
                  </a:cubicBezTo>
                  <a:cubicBezTo>
                    <a:pt x="533787" y="12461"/>
                    <a:pt x="544510" y="24632"/>
                    <a:pt x="554073" y="32166"/>
                  </a:cubicBezTo>
                  <a:lnTo>
                    <a:pt x="547697" y="37382"/>
                  </a:lnTo>
                  <a:lnTo>
                    <a:pt x="555811" y="70128"/>
                  </a:lnTo>
                  <a:cubicBezTo>
                    <a:pt x="559579" y="73026"/>
                    <a:pt x="566534" y="73896"/>
                    <a:pt x="566823" y="79112"/>
                  </a:cubicBezTo>
                  <a:cubicBezTo>
                    <a:pt x="574068" y="111278"/>
                    <a:pt x="556101" y="121421"/>
                    <a:pt x="534657" y="128376"/>
                  </a:cubicBezTo>
                  <a:cubicBezTo>
                    <a:pt x="507417" y="149530"/>
                    <a:pt x="500462" y="207777"/>
                    <a:pt x="484814" y="249796"/>
                  </a:cubicBezTo>
                  <a:cubicBezTo>
                    <a:pt x="454386" y="258780"/>
                    <a:pt x="444243" y="314998"/>
                    <a:pt x="421060" y="361364"/>
                  </a:cubicBezTo>
                  <a:cubicBezTo>
                    <a:pt x="398747" y="365711"/>
                    <a:pt x="392951" y="354699"/>
                    <a:pt x="378752" y="339630"/>
                  </a:cubicBezTo>
                  <a:lnTo>
                    <a:pt x="329778" y="342818"/>
                  </a:lnTo>
                  <a:lnTo>
                    <a:pt x="328618" y="355858"/>
                  </a:lnTo>
                  <a:cubicBezTo>
                    <a:pt x="297321" y="373246"/>
                    <a:pt x="290367" y="410048"/>
                    <a:pt x="274138" y="444533"/>
                  </a:cubicBezTo>
                  <a:lnTo>
                    <a:pt x="274138" y="444533"/>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466BF54F-56FD-DB3B-8F52-7A44F1A0EF18}"/>
                </a:ext>
              </a:extLst>
            </p:cNvPr>
            <p:cNvSpPr/>
            <p:nvPr/>
          </p:nvSpPr>
          <p:spPr>
            <a:xfrm>
              <a:off x="3922816" y="2716549"/>
              <a:ext cx="378171" cy="425986"/>
            </a:xfrm>
            <a:custGeom>
              <a:avLst/>
              <a:gdLst>
                <a:gd name="connsiteX0" fmla="*/ 48684 w 378171"/>
                <a:gd name="connsiteY0" fmla="*/ 425987 h 425986"/>
                <a:gd name="connsiteX1" fmla="*/ 0 w 378171"/>
                <a:gd name="connsiteY1" fmla="*/ 363103 h 425986"/>
                <a:gd name="connsiteX2" fmla="*/ 32456 w 378171"/>
                <a:gd name="connsiteY2" fmla="*/ 342528 h 425986"/>
                <a:gd name="connsiteX3" fmla="*/ 28689 w 378171"/>
                <a:gd name="connsiteY3" fmla="*/ 307174 h 425986"/>
                <a:gd name="connsiteX4" fmla="*/ 68679 w 378171"/>
                <a:gd name="connsiteY4" fmla="*/ 283122 h 425986"/>
                <a:gd name="connsiteX5" fmla="*/ 92732 w 378171"/>
                <a:gd name="connsiteY5" fmla="*/ 283991 h 425986"/>
                <a:gd name="connsiteX6" fmla="*/ 133012 w 378171"/>
                <a:gd name="connsiteY6" fmla="*/ 297321 h 425986"/>
                <a:gd name="connsiteX7" fmla="*/ 149820 w 378171"/>
                <a:gd name="connsiteY7" fmla="*/ 285730 h 425986"/>
                <a:gd name="connsiteX8" fmla="*/ 156775 w 378171"/>
                <a:gd name="connsiteY8" fmla="*/ 215602 h 425986"/>
                <a:gd name="connsiteX9" fmla="*/ 161701 w 378171"/>
                <a:gd name="connsiteY9" fmla="*/ 141126 h 425986"/>
                <a:gd name="connsiteX10" fmla="*/ 124608 w 378171"/>
                <a:gd name="connsiteY10" fmla="*/ 104034 h 425986"/>
                <a:gd name="connsiteX11" fmla="*/ 103454 w 378171"/>
                <a:gd name="connsiteY11" fmla="*/ 119392 h 425986"/>
                <a:gd name="connsiteX12" fmla="*/ 104033 w 378171"/>
                <a:gd name="connsiteY12" fmla="*/ 85777 h 425986"/>
                <a:gd name="connsiteX13" fmla="*/ 112147 w 378171"/>
                <a:gd name="connsiteY13" fmla="*/ 73606 h 425986"/>
                <a:gd name="connsiteX14" fmla="*/ 177350 w 378171"/>
                <a:gd name="connsiteY14" fmla="*/ 74475 h 425986"/>
                <a:gd name="connsiteX15" fmla="*/ 208936 w 378171"/>
                <a:gd name="connsiteY15" fmla="*/ 85777 h 425986"/>
                <a:gd name="connsiteX16" fmla="*/ 247478 w 378171"/>
                <a:gd name="connsiteY16" fmla="*/ 99397 h 425986"/>
                <a:gd name="connsiteX17" fmla="*/ 245739 w 378171"/>
                <a:gd name="connsiteY17" fmla="*/ 45497 h 425986"/>
                <a:gd name="connsiteX18" fmla="*/ 308913 w 378171"/>
                <a:gd name="connsiteY18" fmla="*/ 0 h 425986"/>
                <a:gd name="connsiteX19" fmla="*/ 339920 w 378171"/>
                <a:gd name="connsiteY19" fmla="*/ 14200 h 425986"/>
                <a:gd name="connsiteX20" fmla="*/ 378172 w 378171"/>
                <a:gd name="connsiteY20" fmla="*/ 3477 h 425986"/>
                <a:gd name="connsiteX21" fmla="*/ 348903 w 378171"/>
                <a:gd name="connsiteY21" fmla="*/ 74186 h 425986"/>
                <a:gd name="connsiteX22" fmla="*/ 330647 w 378171"/>
                <a:gd name="connsiteY22" fmla="*/ 215602 h 425986"/>
                <a:gd name="connsiteX23" fmla="*/ 263996 w 378171"/>
                <a:gd name="connsiteY23" fmla="*/ 282832 h 425986"/>
                <a:gd name="connsiteX24" fmla="*/ 248637 w 378171"/>
                <a:gd name="connsiteY24" fmla="*/ 353250 h 425986"/>
                <a:gd name="connsiteX25" fmla="*/ 166917 w 378171"/>
                <a:gd name="connsiteY25" fmla="*/ 416134 h 425986"/>
                <a:gd name="connsiteX26" fmla="*/ 127216 w 378171"/>
                <a:gd name="connsiteY26" fmla="*/ 411208 h 425986"/>
                <a:gd name="connsiteX27" fmla="*/ 96499 w 378171"/>
                <a:gd name="connsiteY27" fmla="*/ 405992 h 425986"/>
                <a:gd name="connsiteX28" fmla="*/ 71867 w 378171"/>
                <a:gd name="connsiteY28" fmla="*/ 412367 h 425986"/>
                <a:gd name="connsiteX29" fmla="*/ 48684 w 378171"/>
                <a:gd name="connsiteY29" fmla="*/ 425987 h 425986"/>
                <a:gd name="connsiteX30" fmla="*/ 48684 w 378171"/>
                <a:gd name="connsiteY30" fmla="*/ 425987 h 42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8171" h="425986">
                  <a:moveTo>
                    <a:pt x="48684" y="425987"/>
                  </a:moveTo>
                  <a:lnTo>
                    <a:pt x="0" y="363103"/>
                  </a:lnTo>
                  <a:lnTo>
                    <a:pt x="32456" y="342528"/>
                  </a:lnTo>
                  <a:lnTo>
                    <a:pt x="28689" y="307174"/>
                  </a:lnTo>
                  <a:lnTo>
                    <a:pt x="68679" y="283122"/>
                  </a:lnTo>
                  <a:cubicBezTo>
                    <a:pt x="75345" y="277906"/>
                    <a:pt x="80561" y="264865"/>
                    <a:pt x="92732" y="283991"/>
                  </a:cubicBezTo>
                  <a:cubicBezTo>
                    <a:pt x="113886" y="281383"/>
                    <a:pt x="126347" y="286889"/>
                    <a:pt x="133012" y="297321"/>
                  </a:cubicBezTo>
                  <a:lnTo>
                    <a:pt x="149820" y="285730"/>
                  </a:lnTo>
                  <a:lnTo>
                    <a:pt x="156775" y="215602"/>
                  </a:lnTo>
                  <a:cubicBezTo>
                    <a:pt x="156485" y="191549"/>
                    <a:pt x="129535" y="175611"/>
                    <a:pt x="161701" y="141126"/>
                  </a:cubicBezTo>
                  <a:cubicBezTo>
                    <a:pt x="167207" y="118523"/>
                    <a:pt x="146922" y="102874"/>
                    <a:pt x="124608" y="104034"/>
                  </a:cubicBezTo>
                  <a:cubicBezTo>
                    <a:pt x="119102" y="110989"/>
                    <a:pt x="117074" y="122290"/>
                    <a:pt x="103454" y="119392"/>
                  </a:cubicBezTo>
                  <a:lnTo>
                    <a:pt x="104033" y="85777"/>
                  </a:lnTo>
                  <a:lnTo>
                    <a:pt x="112147" y="73606"/>
                  </a:lnTo>
                  <a:lnTo>
                    <a:pt x="177350" y="74475"/>
                  </a:lnTo>
                  <a:lnTo>
                    <a:pt x="208936" y="85777"/>
                  </a:lnTo>
                  <a:cubicBezTo>
                    <a:pt x="220818" y="79691"/>
                    <a:pt x="236466" y="97658"/>
                    <a:pt x="247478" y="99397"/>
                  </a:cubicBezTo>
                  <a:lnTo>
                    <a:pt x="245739" y="45497"/>
                  </a:lnTo>
                  <a:cubicBezTo>
                    <a:pt x="270371" y="13910"/>
                    <a:pt x="288628" y="4637"/>
                    <a:pt x="308913" y="0"/>
                  </a:cubicBezTo>
                  <a:lnTo>
                    <a:pt x="339920" y="14200"/>
                  </a:lnTo>
                  <a:lnTo>
                    <a:pt x="378172" y="3477"/>
                  </a:lnTo>
                  <a:cubicBezTo>
                    <a:pt x="368899" y="28689"/>
                    <a:pt x="358466" y="49264"/>
                    <a:pt x="348903" y="74186"/>
                  </a:cubicBezTo>
                  <a:cubicBezTo>
                    <a:pt x="332675" y="116494"/>
                    <a:pt x="337892" y="168076"/>
                    <a:pt x="330647" y="215602"/>
                  </a:cubicBezTo>
                  <a:cubicBezTo>
                    <a:pt x="295293" y="231250"/>
                    <a:pt x="282542" y="258490"/>
                    <a:pt x="263996" y="282832"/>
                  </a:cubicBezTo>
                  <a:lnTo>
                    <a:pt x="248637" y="353250"/>
                  </a:lnTo>
                  <a:cubicBezTo>
                    <a:pt x="215312" y="388894"/>
                    <a:pt x="185753" y="417583"/>
                    <a:pt x="166917" y="416134"/>
                  </a:cubicBezTo>
                  <a:cubicBezTo>
                    <a:pt x="166917" y="396139"/>
                    <a:pt x="144893" y="378172"/>
                    <a:pt x="127216" y="411208"/>
                  </a:cubicBezTo>
                  <a:cubicBezTo>
                    <a:pt x="114756" y="419322"/>
                    <a:pt x="105772" y="415265"/>
                    <a:pt x="96499" y="405992"/>
                  </a:cubicBezTo>
                  <a:cubicBezTo>
                    <a:pt x="82589" y="387735"/>
                    <a:pt x="78242" y="403094"/>
                    <a:pt x="71867" y="412367"/>
                  </a:cubicBezTo>
                  <a:lnTo>
                    <a:pt x="48684" y="425987"/>
                  </a:lnTo>
                  <a:lnTo>
                    <a:pt x="48684" y="425987"/>
                  </a:lnTo>
                  <a:close/>
                </a:path>
              </a:pathLst>
            </a:custGeom>
            <a:solidFill>
              <a:srgbClr val="CCCCCC"/>
            </a:solidFill>
            <a:ln w="2897" cap="rnd">
              <a:solidFill>
                <a:schemeClr val="bg1"/>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0BFA9AF-AC5B-5268-6C30-09B0FB0425A5}"/>
                </a:ext>
              </a:extLst>
            </p:cNvPr>
            <p:cNvSpPr/>
            <p:nvPr/>
          </p:nvSpPr>
          <p:spPr>
            <a:xfrm>
              <a:off x="4797393" y="2946350"/>
              <a:ext cx="102874" cy="84907"/>
            </a:xfrm>
            <a:custGeom>
              <a:avLst/>
              <a:gdLst>
                <a:gd name="connsiteX0" fmla="*/ 80561 w 102874"/>
                <a:gd name="connsiteY0" fmla="*/ 0 h 84907"/>
                <a:gd name="connsiteX1" fmla="*/ 59116 w 102874"/>
                <a:gd name="connsiteY1" fmla="*/ 17097 h 84907"/>
                <a:gd name="connsiteX2" fmla="*/ 51872 w 102874"/>
                <a:gd name="connsiteY2" fmla="*/ 17097 h 84907"/>
                <a:gd name="connsiteX3" fmla="*/ 47525 w 102874"/>
                <a:gd name="connsiteY3" fmla="*/ 11012 h 84907"/>
                <a:gd name="connsiteX4" fmla="*/ 0 w 102874"/>
                <a:gd name="connsiteY4" fmla="*/ 72157 h 84907"/>
                <a:gd name="connsiteX5" fmla="*/ 12461 w 102874"/>
                <a:gd name="connsiteY5" fmla="*/ 79981 h 84907"/>
                <a:gd name="connsiteX6" fmla="*/ 19416 w 102874"/>
                <a:gd name="connsiteY6" fmla="*/ 73316 h 84907"/>
                <a:gd name="connsiteX7" fmla="*/ 27530 w 102874"/>
                <a:gd name="connsiteY7" fmla="*/ 73896 h 84907"/>
                <a:gd name="connsiteX8" fmla="*/ 31587 w 102874"/>
                <a:gd name="connsiteY8" fmla="*/ 84908 h 84907"/>
                <a:gd name="connsiteX9" fmla="*/ 56219 w 102874"/>
                <a:gd name="connsiteY9" fmla="*/ 79981 h 84907"/>
                <a:gd name="connsiteX10" fmla="*/ 57378 w 102874"/>
                <a:gd name="connsiteY10" fmla="*/ 65202 h 84907"/>
                <a:gd name="connsiteX11" fmla="*/ 87805 w 102874"/>
                <a:gd name="connsiteY11" fmla="*/ 63463 h 84907"/>
                <a:gd name="connsiteX12" fmla="*/ 102874 w 102874"/>
                <a:gd name="connsiteY12" fmla="*/ 45207 h 84907"/>
                <a:gd name="connsiteX13" fmla="*/ 80561 w 102874"/>
                <a:gd name="connsiteY13" fmla="*/ 0 h 84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874" h="84907">
                  <a:moveTo>
                    <a:pt x="80561" y="0"/>
                  </a:moveTo>
                  <a:lnTo>
                    <a:pt x="59116" y="17097"/>
                  </a:lnTo>
                  <a:lnTo>
                    <a:pt x="51872" y="17097"/>
                  </a:lnTo>
                  <a:lnTo>
                    <a:pt x="47525" y="11012"/>
                  </a:lnTo>
                  <a:cubicBezTo>
                    <a:pt x="28689" y="29848"/>
                    <a:pt x="14489" y="51292"/>
                    <a:pt x="0" y="72157"/>
                  </a:cubicBezTo>
                  <a:cubicBezTo>
                    <a:pt x="5216" y="73316"/>
                    <a:pt x="9563" y="75924"/>
                    <a:pt x="12461" y="79981"/>
                  </a:cubicBezTo>
                  <a:lnTo>
                    <a:pt x="19416" y="73316"/>
                  </a:lnTo>
                  <a:lnTo>
                    <a:pt x="27530" y="73896"/>
                  </a:lnTo>
                  <a:lnTo>
                    <a:pt x="31587" y="84908"/>
                  </a:lnTo>
                  <a:lnTo>
                    <a:pt x="56219" y="79981"/>
                  </a:lnTo>
                  <a:lnTo>
                    <a:pt x="57378" y="65202"/>
                  </a:lnTo>
                  <a:lnTo>
                    <a:pt x="87805" y="63463"/>
                  </a:lnTo>
                  <a:cubicBezTo>
                    <a:pt x="92152" y="57378"/>
                    <a:pt x="96209" y="51292"/>
                    <a:pt x="102874" y="45207"/>
                  </a:cubicBezTo>
                  <a:lnTo>
                    <a:pt x="80561" y="0"/>
                  </a:lnTo>
                  <a:close/>
                </a:path>
              </a:pathLst>
            </a:custGeom>
            <a:solidFill>
              <a:srgbClr val="CCCCCC"/>
            </a:solidFill>
            <a:ln w="2897" cap="rnd">
              <a:solidFill>
                <a:schemeClr val="bg1"/>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906B83D1-7035-D9D9-80B2-4A89E1AAC43D}"/>
                </a:ext>
              </a:extLst>
            </p:cNvPr>
            <p:cNvSpPr/>
            <p:nvPr/>
          </p:nvSpPr>
          <p:spPr>
            <a:xfrm>
              <a:off x="4453706" y="3296992"/>
              <a:ext cx="572619" cy="482495"/>
            </a:xfrm>
            <a:custGeom>
              <a:avLst/>
              <a:gdLst>
                <a:gd name="connsiteX0" fmla="*/ 432362 w 572619"/>
                <a:gd name="connsiteY0" fmla="*/ 0 h 482495"/>
                <a:gd name="connsiteX1" fmla="*/ 344267 w 572619"/>
                <a:gd name="connsiteY1" fmla="*/ 21734 h 482495"/>
                <a:gd name="connsiteX2" fmla="*/ 332096 w 572619"/>
                <a:gd name="connsiteY2" fmla="*/ 50133 h 482495"/>
                <a:gd name="connsiteX3" fmla="*/ 334994 w 572619"/>
                <a:gd name="connsiteY3" fmla="*/ 68100 h 482495"/>
                <a:gd name="connsiteX4" fmla="*/ 337312 w 572619"/>
                <a:gd name="connsiteY4" fmla="*/ 123449 h 482495"/>
                <a:gd name="connsiteX5" fmla="*/ 317317 w 572619"/>
                <a:gd name="connsiteY5" fmla="*/ 178509 h 482495"/>
                <a:gd name="connsiteX6" fmla="*/ 347165 w 572619"/>
                <a:gd name="connsiteY6" fmla="*/ 201112 h 482495"/>
                <a:gd name="connsiteX7" fmla="*/ 374694 w 572619"/>
                <a:gd name="connsiteY7" fmla="*/ 198504 h 482495"/>
                <a:gd name="connsiteX8" fmla="*/ 376143 w 572619"/>
                <a:gd name="connsiteY8" fmla="*/ 254143 h 482495"/>
                <a:gd name="connsiteX9" fmla="*/ 361944 w 572619"/>
                <a:gd name="connsiteY9" fmla="*/ 243711 h 482495"/>
                <a:gd name="connsiteX10" fmla="*/ 299640 w 572619"/>
                <a:gd name="connsiteY10" fmla="*/ 200532 h 482495"/>
                <a:gd name="connsiteX11" fmla="*/ 248637 w 572619"/>
                <a:gd name="connsiteY11" fmla="*/ 172423 h 482495"/>
                <a:gd name="connsiteX12" fmla="*/ 217630 w 572619"/>
                <a:gd name="connsiteY12" fmla="*/ 183145 h 482495"/>
                <a:gd name="connsiteX13" fmla="*/ 168366 w 572619"/>
                <a:gd name="connsiteY13" fmla="*/ 160252 h 482495"/>
                <a:gd name="connsiteX14" fmla="*/ 158224 w 572619"/>
                <a:gd name="connsiteY14" fmla="*/ 142285 h 482495"/>
                <a:gd name="connsiteX15" fmla="*/ 125478 w 572619"/>
                <a:gd name="connsiteY15" fmla="*/ 153297 h 482495"/>
                <a:gd name="connsiteX16" fmla="*/ 119682 w 572619"/>
                <a:gd name="connsiteY16" fmla="*/ 127796 h 482495"/>
                <a:gd name="connsiteX17" fmla="*/ 106062 w 572619"/>
                <a:gd name="connsiteY17" fmla="*/ 128376 h 482495"/>
                <a:gd name="connsiteX18" fmla="*/ 94471 w 572619"/>
                <a:gd name="connsiteY18" fmla="*/ 223426 h 482495"/>
                <a:gd name="connsiteX19" fmla="*/ 105193 w 572619"/>
                <a:gd name="connsiteY19" fmla="*/ 234148 h 482495"/>
                <a:gd name="connsiteX20" fmla="*/ 4926 w 572619"/>
                <a:gd name="connsiteY20" fmla="*/ 231540 h 482495"/>
                <a:gd name="connsiteX21" fmla="*/ 0 w 572619"/>
                <a:gd name="connsiteY21" fmla="*/ 409759 h 482495"/>
                <a:gd name="connsiteX22" fmla="*/ 55639 w 572619"/>
                <a:gd name="connsiteY22" fmla="*/ 459022 h 482495"/>
                <a:gd name="connsiteX23" fmla="*/ 131273 w 572619"/>
                <a:gd name="connsiteY23" fmla="*/ 447141 h 482495"/>
                <a:gd name="connsiteX24" fmla="*/ 142285 w 572619"/>
                <a:gd name="connsiteY24" fmla="*/ 463659 h 482495"/>
                <a:gd name="connsiteX25" fmla="*/ 147212 w 572619"/>
                <a:gd name="connsiteY25" fmla="*/ 474961 h 482495"/>
                <a:gd name="connsiteX26" fmla="*/ 206328 w 572619"/>
                <a:gd name="connsiteY26" fmla="*/ 475540 h 482495"/>
                <a:gd name="connsiteX27" fmla="*/ 214442 w 572619"/>
                <a:gd name="connsiteY27" fmla="*/ 482495 h 482495"/>
                <a:gd name="connsiteX28" fmla="*/ 225454 w 572619"/>
                <a:gd name="connsiteY28" fmla="*/ 479597 h 482495"/>
                <a:gd name="connsiteX29" fmla="*/ 315868 w 572619"/>
                <a:gd name="connsiteY29" fmla="*/ 413236 h 482495"/>
                <a:gd name="connsiteX30" fmla="*/ 317027 w 572619"/>
                <a:gd name="connsiteY30" fmla="*/ 385417 h 482495"/>
                <a:gd name="connsiteX31" fmla="*/ 394110 w 572619"/>
                <a:gd name="connsiteY31" fmla="*/ 368609 h 482495"/>
                <a:gd name="connsiteX32" fmla="*/ 383388 w 572619"/>
                <a:gd name="connsiteY32" fmla="*/ 341079 h 482495"/>
                <a:gd name="connsiteX33" fmla="*/ 530310 w 572619"/>
                <a:gd name="connsiteY33" fmla="*/ 295003 h 482495"/>
                <a:gd name="connsiteX34" fmla="*/ 514662 w 572619"/>
                <a:gd name="connsiteY34" fmla="*/ 272110 h 482495"/>
                <a:gd name="connsiteX35" fmla="*/ 541032 w 572619"/>
                <a:gd name="connsiteY35" fmla="*/ 222846 h 482495"/>
                <a:gd name="connsiteX36" fmla="*/ 561607 w 572619"/>
                <a:gd name="connsiteY36" fmla="*/ 220528 h 482495"/>
                <a:gd name="connsiteX37" fmla="*/ 548277 w 572619"/>
                <a:gd name="connsiteY37" fmla="*/ 202561 h 482495"/>
                <a:gd name="connsiteX38" fmla="*/ 560448 w 572619"/>
                <a:gd name="connsiteY38" fmla="*/ 137649 h 482495"/>
                <a:gd name="connsiteX39" fmla="*/ 572619 w 572619"/>
                <a:gd name="connsiteY39" fmla="*/ 129245 h 482495"/>
                <a:gd name="connsiteX40" fmla="*/ 548567 w 572619"/>
                <a:gd name="connsiteY40" fmla="*/ 82299 h 482495"/>
                <a:gd name="connsiteX41" fmla="*/ 537555 w 572619"/>
                <a:gd name="connsiteY41" fmla="*/ 60565 h 482495"/>
                <a:gd name="connsiteX42" fmla="*/ 481336 w 572619"/>
                <a:gd name="connsiteY42" fmla="*/ 41729 h 482495"/>
                <a:gd name="connsiteX43" fmla="*/ 451778 w 572619"/>
                <a:gd name="connsiteY43" fmla="*/ 21154 h 482495"/>
                <a:gd name="connsiteX44" fmla="*/ 432362 w 572619"/>
                <a:gd name="connsiteY44" fmla="*/ 0 h 482495"/>
                <a:gd name="connsiteX45" fmla="*/ 432362 w 572619"/>
                <a:gd name="connsiteY45" fmla="*/ 0 h 48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2619" h="482495">
                  <a:moveTo>
                    <a:pt x="432362" y="0"/>
                  </a:moveTo>
                  <a:lnTo>
                    <a:pt x="344267" y="21734"/>
                  </a:lnTo>
                  <a:cubicBezTo>
                    <a:pt x="338471" y="32166"/>
                    <a:pt x="334414" y="38252"/>
                    <a:pt x="332096" y="50133"/>
                  </a:cubicBezTo>
                  <a:cubicBezTo>
                    <a:pt x="331516" y="53321"/>
                    <a:pt x="334124" y="59406"/>
                    <a:pt x="334994" y="68100"/>
                  </a:cubicBezTo>
                  <a:cubicBezTo>
                    <a:pt x="336732" y="85197"/>
                    <a:pt x="342528" y="115335"/>
                    <a:pt x="337312" y="123449"/>
                  </a:cubicBezTo>
                  <a:cubicBezTo>
                    <a:pt x="324851" y="142575"/>
                    <a:pt x="316737" y="177639"/>
                    <a:pt x="317317" y="178509"/>
                  </a:cubicBezTo>
                  <a:cubicBezTo>
                    <a:pt x="324272" y="188651"/>
                    <a:pt x="338761" y="198794"/>
                    <a:pt x="347165" y="201112"/>
                  </a:cubicBezTo>
                  <a:cubicBezTo>
                    <a:pt x="358756" y="204300"/>
                    <a:pt x="371797" y="202851"/>
                    <a:pt x="374694" y="198504"/>
                  </a:cubicBezTo>
                  <a:lnTo>
                    <a:pt x="376143" y="254143"/>
                  </a:lnTo>
                  <a:cubicBezTo>
                    <a:pt x="371507" y="250376"/>
                    <a:pt x="365132" y="247768"/>
                    <a:pt x="361944" y="243711"/>
                  </a:cubicBezTo>
                  <a:cubicBezTo>
                    <a:pt x="343398" y="242262"/>
                    <a:pt x="326590" y="252115"/>
                    <a:pt x="299640" y="200532"/>
                  </a:cubicBezTo>
                  <a:cubicBezTo>
                    <a:pt x="281673" y="199083"/>
                    <a:pt x="263996" y="193867"/>
                    <a:pt x="248637" y="172423"/>
                  </a:cubicBezTo>
                  <a:cubicBezTo>
                    <a:pt x="241103" y="170395"/>
                    <a:pt x="228932" y="180537"/>
                    <a:pt x="217630" y="183145"/>
                  </a:cubicBezTo>
                  <a:cubicBezTo>
                    <a:pt x="185754" y="179958"/>
                    <a:pt x="176480" y="164889"/>
                    <a:pt x="168366" y="160252"/>
                  </a:cubicBezTo>
                  <a:cubicBezTo>
                    <a:pt x="162860" y="155036"/>
                    <a:pt x="159383" y="149240"/>
                    <a:pt x="158224" y="142285"/>
                  </a:cubicBezTo>
                  <a:lnTo>
                    <a:pt x="125478" y="153297"/>
                  </a:lnTo>
                  <a:lnTo>
                    <a:pt x="119682" y="127796"/>
                  </a:lnTo>
                  <a:lnTo>
                    <a:pt x="106062" y="128376"/>
                  </a:lnTo>
                  <a:lnTo>
                    <a:pt x="94471" y="223426"/>
                  </a:lnTo>
                  <a:lnTo>
                    <a:pt x="105193" y="234148"/>
                  </a:lnTo>
                  <a:lnTo>
                    <a:pt x="4926" y="231540"/>
                  </a:lnTo>
                  <a:lnTo>
                    <a:pt x="0" y="409759"/>
                  </a:lnTo>
                  <a:lnTo>
                    <a:pt x="55639" y="459022"/>
                  </a:lnTo>
                  <a:lnTo>
                    <a:pt x="131273" y="447141"/>
                  </a:lnTo>
                  <a:lnTo>
                    <a:pt x="142285" y="463659"/>
                  </a:lnTo>
                  <a:lnTo>
                    <a:pt x="147212" y="474961"/>
                  </a:lnTo>
                  <a:lnTo>
                    <a:pt x="206328" y="475540"/>
                  </a:lnTo>
                  <a:lnTo>
                    <a:pt x="214442" y="482495"/>
                  </a:lnTo>
                  <a:lnTo>
                    <a:pt x="225454" y="479597"/>
                  </a:lnTo>
                  <a:cubicBezTo>
                    <a:pt x="257331" y="437868"/>
                    <a:pt x="286309" y="427146"/>
                    <a:pt x="315868" y="413236"/>
                  </a:cubicBezTo>
                  <a:lnTo>
                    <a:pt x="317027" y="385417"/>
                  </a:lnTo>
                  <a:cubicBezTo>
                    <a:pt x="340210" y="370927"/>
                    <a:pt x="365132" y="363103"/>
                    <a:pt x="394110" y="368609"/>
                  </a:cubicBezTo>
                  <a:lnTo>
                    <a:pt x="383388" y="341079"/>
                  </a:lnTo>
                  <a:lnTo>
                    <a:pt x="530310" y="295003"/>
                  </a:lnTo>
                  <a:lnTo>
                    <a:pt x="514662" y="272110"/>
                  </a:lnTo>
                  <a:lnTo>
                    <a:pt x="541032" y="222846"/>
                  </a:lnTo>
                  <a:lnTo>
                    <a:pt x="561607" y="220528"/>
                  </a:lnTo>
                  <a:lnTo>
                    <a:pt x="548277" y="202561"/>
                  </a:lnTo>
                  <a:lnTo>
                    <a:pt x="560448" y="137649"/>
                  </a:lnTo>
                  <a:lnTo>
                    <a:pt x="572619" y="129245"/>
                  </a:lnTo>
                  <a:lnTo>
                    <a:pt x="548567" y="82299"/>
                  </a:lnTo>
                  <a:lnTo>
                    <a:pt x="537555" y="60565"/>
                  </a:lnTo>
                  <a:lnTo>
                    <a:pt x="481336" y="41729"/>
                  </a:lnTo>
                  <a:cubicBezTo>
                    <a:pt x="462210" y="14489"/>
                    <a:pt x="457574" y="19705"/>
                    <a:pt x="451778" y="21154"/>
                  </a:cubicBezTo>
                  <a:lnTo>
                    <a:pt x="432362" y="0"/>
                  </a:lnTo>
                  <a:lnTo>
                    <a:pt x="432362" y="0"/>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F6A61D6-A3AD-F749-8732-4BB9740DA524}"/>
                </a:ext>
              </a:extLst>
            </p:cNvPr>
            <p:cNvSpPr/>
            <p:nvPr/>
          </p:nvSpPr>
          <p:spPr>
            <a:xfrm>
              <a:off x="2572409" y="2045759"/>
              <a:ext cx="281206" cy="223359"/>
            </a:xfrm>
            <a:custGeom>
              <a:avLst/>
              <a:gdLst>
                <a:gd name="connsiteX0" fmla="*/ 56798 w 281206"/>
                <a:gd name="connsiteY0" fmla="*/ 2542 h 223359"/>
                <a:gd name="connsiteX1" fmla="*/ 42019 w 281206"/>
                <a:gd name="connsiteY1" fmla="*/ 37316 h 223359"/>
                <a:gd name="connsiteX2" fmla="*/ 0 w 281206"/>
                <a:gd name="connsiteY2" fmla="*/ 93825 h 223359"/>
                <a:gd name="connsiteX3" fmla="*/ 28979 w 281206"/>
                <a:gd name="connsiteY3" fmla="*/ 152941 h 223359"/>
                <a:gd name="connsiteX4" fmla="*/ 82299 w 281206"/>
                <a:gd name="connsiteY4" fmla="*/ 152941 h 223359"/>
                <a:gd name="connsiteX5" fmla="*/ 129825 w 281206"/>
                <a:gd name="connsiteY5" fmla="*/ 156419 h 223359"/>
                <a:gd name="connsiteX6" fmla="*/ 160542 w 281206"/>
                <a:gd name="connsiteY6" fmla="*/ 158737 h 223359"/>
                <a:gd name="connsiteX7" fmla="*/ 167207 w 281206"/>
                <a:gd name="connsiteY7" fmla="*/ 167431 h 223359"/>
                <a:gd name="connsiteX8" fmla="*/ 144893 w 281206"/>
                <a:gd name="connsiteY8" fmla="*/ 175255 h 223359"/>
                <a:gd name="connsiteX9" fmla="*/ 103454 w 281206"/>
                <a:gd name="connsiteY9" fmla="*/ 158447 h 223359"/>
                <a:gd name="connsiteX10" fmla="*/ 71577 w 281206"/>
                <a:gd name="connsiteY10" fmla="*/ 165692 h 223359"/>
                <a:gd name="connsiteX11" fmla="*/ 65782 w 281206"/>
                <a:gd name="connsiteY11" fmla="*/ 175255 h 223359"/>
                <a:gd name="connsiteX12" fmla="*/ 19416 w 281206"/>
                <a:gd name="connsiteY12" fmla="*/ 177283 h 223359"/>
                <a:gd name="connsiteX13" fmla="*/ 16518 w 281206"/>
                <a:gd name="connsiteY13" fmla="*/ 214956 h 223359"/>
                <a:gd name="connsiteX14" fmla="*/ 50423 w 281206"/>
                <a:gd name="connsiteY14" fmla="*/ 209160 h 223359"/>
                <a:gd name="connsiteX15" fmla="*/ 95919 w 281206"/>
                <a:gd name="connsiteY15" fmla="*/ 201336 h 223359"/>
                <a:gd name="connsiteX16" fmla="*/ 176190 w 281206"/>
                <a:gd name="connsiteY16" fmla="*/ 202205 h 223359"/>
                <a:gd name="connsiteX17" fmla="*/ 278775 w 281206"/>
                <a:gd name="connsiteY17" fmla="*/ 223360 h 223359"/>
                <a:gd name="connsiteX18" fmla="*/ 250955 w 281206"/>
                <a:gd name="connsiteY18" fmla="*/ 159606 h 223359"/>
                <a:gd name="connsiteX19" fmla="*/ 249507 w 281206"/>
                <a:gd name="connsiteY19" fmla="*/ 120775 h 223359"/>
                <a:gd name="connsiteX20" fmla="*/ 249507 w 281206"/>
                <a:gd name="connsiteY20" fmla="*/ 103388 h 223359"/>
                <a:gd name="connsiteX21" fmla="*/ 235017 w 281206"/>
                <a:gd name="connsiteY21" fmla="*/ 89478 h 223359"/>
                <a:gd name="connsiteX22" fmla="*/ 213573 w 281206"/>
                <a:gd name="connsiteY22" fmla="*/ 63687 h 223359"/>
                <a:gd name="connsiteX23" fmla="*/ 194157 w 281206"/>
                <a:gd name="connsiteY23" fmla="*/ 28043 h 223359"/>
                <a:gd name="connsiteX24" fmla="*/ 152428 w 281206"/>
                <a:gd name="connsiteY24" fmla="*/ 3121 h 223359"/>
                <a:gd name="connsiteX25" fmla="*/ 109250 w 281206"/>
                <a:gd name="connsiteY25" fmla="*/ 1962 h 223359"/>
                <a:gd name="connsiteX26" fmla="*/ 56798 w 281206"/>
                <a:gd name="connsiteY26" fmla="*/ 2542 h 223359"/>
                <a:gd name="connsiteX27" fmla="*/ 56798 w 281206"/>
                <a:gd name="connsiteY27" fmla="*/ 2542 h 22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1206" h="223359">
                  <a:moveTo>
                    <a:pt x="56798" y="2542"/>
                  </a:moveTo>
                  <a:cubicBezTo>
                    <a:pt x="48105" y="17321"/>
                    <a:pt x="42309" y="25145"/>
                    <a:pt x="42019" y="37316"/>
                  </a:cubicBezTo>
                  <a:cubicBezTo>
                    <a:pt x="41440" y="64846"/>
                    <a:pt x="13910" y="73829"/>
                    <a:pt x="0" y="93825"/>
                  </a:cubicBezTo>
                  <a:cubicBezTo>
                    <a:pt x="12751" y="112661"/>
                    <a:pt x="26950" y="130917"/>
                    <a:pt x="28979" y="152941"/>
                  </a:cubicBezTo>
                  <a:lnTo>
                    <a:pt x="82299" y="152941"/>
                  </a:lnTo>
                  <a:cubicBezTo>
                    <a:pt x="93891" y="137583"/>
                    <a:pt x="110699" y="142509"/>
                    <a:pt x="129825" y="156419"/>
                  </a:cubicBezTo>
                  <a:lnTo>
                    <a:pt x="160542" y="158737"/>
                  </a:lnTo>
                  <a:lnTo>
                    <a:pt x="167207" y="167431"/>
                  </a:lnTo>
                  <a:lnTo>
                    <a:pt x="144893" y="175255"/>
                  </a:lnTo>
                  <a:cubicBezTo>
                    <a:pt x="129535" y="172067"/>
                    <a:pt x="115915" y="166271"/>
                    <a:pt x="103454" y="158447"/>
                  </a:cubicBezTo>
                  <a:cubicBezTo>
                    <a:pt x="94471" y="163663"/>
                    <a:pt x="84328" y="166851"/>
                    <a:pt x="71577" y="165692"/>
                  </a:cubicBezTo>
                  <a:lnTo>
                    <a:pt x="65782" y="175255"/>
                  </a:lnTo>
                  <a:lnTo>
                    <a:pt x="19416" y="177283"/>
                  </a:lnTo>
                  <a:cubicBezTo>
                    <a:pt x="16808" y="189744"/>
                    <a:pt x="14200" y="202495"/>
                    <a:pt x="16518" y="214956"/>
                  </a:cubicBezTo>
                  <a:cubicBezTo>
                    <a:pt x="27820" y="213797"/>
                    <a:pt x="38542" y="215535"/>
                    <a:pt x="50423" y="209160"/>
                  </a:cubicBezTo>
                  <a:cubicBezTo>
                    <a:pt x="66361" y="213217"/>
                    <a:pt x="81430" y="209740"/>
                    <a:pt x="95919" y="201336"/>
                  </a:cubicBezTo>
                  <a:lnTo>
                    <a:pt x="176190" y="202205"/>
                  </a:lnTo>
                  <a:cubicBezTo>
                    <a:pt x="206328" y="219302"/>
                    <a:pt x="244001" y="221331"/>
                    <a:pt x="278775" y="223360"/>
                  </a:cubicBezTo>
                  <a:cubicBezTo>
                    <a:pt x="280514" y="205103"/>
                    <a:pt x="290656" y="187136"/>
                    <a:pt x="250955" y="159606"/>
                  </a:cubicBezTo>
                  <a:cubicBezTo>
                    <a:pt x="257041" y="151782"/>
                    <a:pt x="254723" y="133815"/>
                    <a:pt x="249507" y="120775"/>
                  </a:cubicBezTo>
                  <a:cubicBezTo>
                    <a:pt x="246609" y="113530"/>
                    <a:pt x="252404" y="111212"/>
                    <a:pt x="249507" y="103388"/>
                  </a:cubicBezTo>
                  <a:cubicBezTo>
                    <a:pt x="245739" y="101359"/>
                    <a:pt x="241103" y="95274"/>
                    <a:pt x="235017" y="89478"/>
                  </a:cubicBezTo>
                  <a:cubicBezTo>
                    <a:pt x="228062" y="82813"/>
                    <a:pt x="213573" y="63687"/>
                    <a:pt x="213573" y="63687"/>
                  </a:cubicBezTo>
                  <a:cubicBezTo>
                    <a:pt x="205169" y="38475"/>
                    <a:pt x="194157" y="28043"/>
                    <a:pt x="194157" y="28043"/>
                  </a:cubicBezTo>
                  <a:cubicBezTo>
                    <a:pt x="168366" y="32390"/>
                    <a:pt x="152428" y="3121"/>
                    <a:pt x="152428" y="3121"/>
                  </a:cubicBezTo>
                  <a:cubicBezTo>
                    <a:pt x="130404" y="-2964"/>
                    <a:pt x="118813" y="1673"/>
                    <a:pt x="109250" y="1962"/>
                  </a:cubicBezTo>
                  <a:cubicBezTo>
                    <a:pt x="83748" y="3411"/>
                    <a:pt x="78532" y="6309"/>
                    <a:pt x="56798" y="2542"/>
                  </a:cubicBezTo>
                  <a:lnTo>
                    <a:pt x="56798" y="2542"/>
                  </a:lnTo>
                  <a:close/>
                </a:path>
              </a:pathLst>
            </a:custGeom>
            <a:solidFill>
              <a:srgbClr val="CCCCCC"/>
            </a:solidFill>
            <a:ln w="2897" cap="rnd">
              <a:solidFill>
                <a:schemeClr val="bg1"/>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3E6B955-2667-E385-CB94-B60419447C16}"/>
                </a:ext>
              </a:extLst>
            </p:cNvPr>
            <p:cNvSpPr/>
            <p:nvPr/>
          </p:nvSpPr>
          <p:spPr>
            <a:xfrm>
              <a:off x="2742514" y="2391520"/>
              <a:ext cx="157354" cy="151736"/>
            </a:xfrm>
            <a:custGeom>
              <a:avLst/>
              <a:gdLst>
                <a:gd name="connsiteX0" fmla="*/ 85777 w 157354"/>
                <a:gd name="connsiteY0" fmla="*/ 151736 h 151736"/>
                <a:gd name="connsiteX1" fmla="*/ 47815 w 157354"/>
                <a:gd name="connsiteY1" fmla="*/ 132321 h 151736"/>
                <a:gd name="connsiteX2" fmla="*/ 19995 w 157354"/>
                <a:gd name="connsiteY2" fmla="*/ 107979 h 151736"/>
                <a:gd name="connsiteX3" fmla="*/ 2608 w 157354"/>
                <a:gd name="connsiteY3" fmla="*/ 81608 h 151736"/>
                <a:gd name="connsiteX4" fmla="*/ 0 w 157354"/>
                <a:gd name="connsiteY4" fmla="*/ 41907 h 151736"/>
                <a:gd name="connsiteX5" fmla="*/ 46076 w 157354"/>
                <a:gd name="connsiteY5" fmla="*/ 12928 h 151736"/>
                <a:gd name="connsiteX6" fmla="*/ 97658 w 157354"/>
                <a:gd name="connsiteY6" fmla="*/ 178 h 151736"/>
                <a:gd name="connsiteX7" fmla="*/ 128665 w 157354"/>
                <a:gd name="connsiteY7" fmla="*/ 84506 h 151736"/>
                <a:gd name="connsiteX8" fmla="*/ 157354 w 157354"/>
                <a:gd name="connsiteY8" fmla="*/ 74363 h 151736"/>
                <a:gd name="connsiteX9" fmla="*/ 130984 w 157354"/>
                <a:gd name="connsiteY9" fmla="*/ 98995 h 151736"/>
                <a:gd name="connsiteX10" fmla="*/ 131853 w 157354"/>
                <a:gd name="connsiteY10" fmla="*/ 112905 h 151736"/>
                <a:gd name="connsiteX11" fmla="*/ 85777 w 157354"/>
                <a:gd name="connsiteY11" fmla="*/ 151736 h 151736"/>
                <a:gd name="connsiteX12" fmla="*/ 85777 w 157354"/>
                <a:gd name="connsiteY12" fmla="*/ 151736 h 1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354" h="151736">
                  <a:moveTo>
                    <a:pt x="85777" y="151736"/>
                  </a:moveTo>
                  <a:lnTo>
                    <a:pt x="47815" y="132321"/>
                  </a:lnTo>
                  <a:cubicBezTo>
                    <a:pt x="43468" y="120439"/>
                    <a:pt x="31877" y="114064"/>
                    <a:pt x="19995" y="107979"/>
                  </a:cubicBezTo>
                  <a:cubicBezTo>
                    <a:pt x="21154" y="91461"/>
                    <a:pt x="10143" y="87693"/>
                    <a:pt x="2608" y="81608"/>
                  </a:cubicBezTo>
                  <a:lnTo>
                    <a:pt x="0" y="41907"/>
                  </a:lnTo>
                  <a:cubicBezTo>
                    <a:pt x="16808" y="48282"/>
                    <a:pt x="31587" y="31475"/>
                    <a:pt x="46076" y="12928"/>
                  </a:cubicBezTo>
                  <a:cubicBezTo>
                    <a:pt x="42599" y="-1561"/>
                    <a:pt x="75634" y="-112"/>
                    <a:pt x="97658" y="178"/>
                  </a:cubicBezTo>
                  <a:cubicBezTo>
                    <a:pt x="119682" y="19304"/>
                    <a:pt x="142865" y="37850"/>
                    <a:pt x="128665" y="84506"/>
                  </a:cubicBezTo>
                  <a:cubicBezTo>
                    <a:pt x="138228" y="81028"/>
                    <a:pt x="146922" y="76971"/>
                    <a:pt x="157354" y="74363"/>
                  </a:cubicBezTo>
                  <a:lnTo>
                    <a:pt x="130984" y="98995"/>
                  </a:lnTo>
                  <a:lnTo>
                    <a:pt x="131853" y="112905"/>
                  </a:lnTo>
                  <a:lnTo>
                    <a:pt x="85777" y="151736"/>
                  </a:lnTo>
                  <a:lnTo>
                    <a:pt x="85777" y="151736"/>
                  </a:lnTo>
                  <a:close/>
                </a:path>
              </a:pathLst>
            </a:custGeom>
            <a:solidFill>
              <a:srgbClr val="CCCCCC"/>
            </a:solidFill>
            <a:ln w="2897" cap="rnd">
              <a:solidFill>
                <a:schemeClr val="bg1"/>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BBBDFFF1-9238-8893-2FC5-CF8EB35E879D}"/>
                </a:ext>
              </a:extLst>
            </p:cNvPr>
            <p:cNvSpPr/>
            <p:nvPr/>
          </p:nvSpPr>
          <p:spPr>
            <a:xfrm>
              <a:off x="4600918" y="3664326"/>
              <a:ext cx="368915" cy="347860"/>
            </a:xfrm>
            <a:custGeom>
              <a:avLst/>
              <a:gdLst>
                <a:gd name="connsiteX0" fmla="*/ 0 w 368915"/>
                <a:gd name="connsiteY0" fmla="*/ 107917 h 347860"/>
                <a:gd name="connsiteX1" fmla="*/ 14779 w 368915"/>
                <a:gd name="connsiteY1" fmla="*/ 137765 h 347860"/>
                <a:gd name="connsiteX2" fmla="*/ 25501 w 368915"/>
                <a:gd name="connsiteY2" fmla="*/ 157761 h 347860"/>
                <a:gd name="connsiteX3" fmla="*/ 64333 w 368915"/>
                <a:gd name="connsiteY3" fmla="*/ 207604 h 347860"/>
                <a:gd name="connsiteX4" fmla="*/ 89255 w 368915"/>
                <a:gd name="connsiteY4" fmla="*/ 223252 h 347860"/>
                <a:gd name="connsiteX5" fmla="*/ 114756 w 368915"/>
                <a:gd name="connsiteY5" fmla="*/ 240060 h 347860"/>
                <a:gd name="connsiteX6" fmla="*/ 137359 w 368915"/>
                <a:gd name="connsiteY6" fmla="*/ 301785 h 347860"/>
                <a:gd name="connsiteX7" fmla="*/ 181986 w 368915"/>
                <a:gd name="connsiteY7" fmla="*/ 317143 h 347860"/>
                <a:gd name="connsiteX8" fmla="*/ 228352 w 368915"/>
                <a:gd name="connsiteY8" fmla="*/ 330763 h 347860"/>
                <a:gd name="connsiteX9" fmla="*/ 285440 w 368915"/>
                <a:gd name="connsiteY9" fmla="*/ 347861 h 347860"/>
                <a:gd name="connsiteX10" fmla="*/ 317896 w 368915"/>
                <a:gd name="connsiteY10" fmla="*/ 300336 h 347860"/>
                <a:gd name="connsiteX11" fmla="*/ 352381 w 368915"/>
                <a:gd name="connsiteY11" fmla="*/ 232526 h 347860"/>
                <a:gd name="connsiteX12" fmla="*/ 352091 w 368915"/>
                <a:gd name="connsiteY12" fmla="*/ 188478 h 347860"/>
                <a:gd name="connsiteX13" fmla="*/ 354410 w 368915"/>
                <a:gd name="connsiteY13" fmla="*/ 169642 h 347860"/>
                <a:gd name="connsiteX14" fmla="*/ 365421 w 368915"/>
                <a:gd name="connsiteY14" fmla="*/ 50250 h 347860"/>
                <a:gd name="connsiteX15" fmla="*/ 281383 w 368915"/>
                <a:gd name="connsiteY15" fmla="*/ 17793 h 347860"/>
                <a:gd name="connsiteX16" fmla="*/ 246029 w 368915"/>
                <a:gd name="connsiteY16" fmla="*/ 15185 h 347860"/>
                <a:gd name="connsiteX17" fmla="*/ 247188 w 368915"/>
                <a:gd name="connsiteY17" fmla="*/ 3304 h 347860"/>
                <a:gd name="connsiteX18" fmla="*/ 170685 w 368915"/>
                <a:gd name="connsiteY18" fmla="*/ 18953 h 347860"/>
                <a:gd name="connsiteX19" fmla="*/ 169815 w 368915"/>
                <a:gd name="connsiteY19" fmla="*/ 46482 h 347860"/>
                <a:gd name="connsiteX20" fmla="*/ 78532 w 368915"/>
                <a:gd name="connsiteY20" fmla="*/ 113133 h 347860"/>
                <a:gd name="connsiteX21" fmla="*/ 68390 w 368915"/>
                <a:gd name="connsiteY21" fmla="*/ 116321 h 347860"/>
                <a:gd name="connsiteX22" fmla="*/ 59986 w 368915"/>
                <a:gd name="connsiteY22" fmla="*/ 108787 h 347860"/>
                <a:gd name="connsiteX23" fmla="*/ 0 w 368915"/>
                <a:gd name="connsiteY23" fmla="*/ 107917 h 347860"/>
                <a:gd name="connsiteX24" fmla="*/ 0 w 368915"/>
                <a:gd name="connsiteY24" fmla="*/ 107917 h 34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8915" h="347860">
                  <a:moveTo>
                    <a:pt x="0" y="107917"/>
                  </a:moveTo>
                  <a:lnTo>
                    <a:pt x="14779" y="137765"/>
                  </a:lnTo>
                  <a:cubicBezTo>
                    <a:pt x="19706" y="143271"/>
                    <a:pt x="25791" y="148487"/>
                    <a:pt x="25501" y="157761"/>
                  </a:cubicBezTo>
                  <a:cubicBezTo>
                    <a:pt x="37093" y="177466"/>
                    <a:pt x="51292" y="191376"/>
                    <a:pt x="64333" y="207604"/>
                  </a:cubicBezTo>
                  <a:cubicBezTo>
                    <a:pt x="74475" y="210792"/>
                    <a:pt x="83169" y="215138"/>
                    <a:pt x="89255" y="223252"/>
                  </a:cubicBezTo>
                  <a:cubicBezTo>
                    <a:pt x="95340" y="230787"/>
                    <a:pt x="102295" y="238032"/>
                    <a:pt x="114756" y="240060"/>
                  </a:cubicBezTo>
                  <a:cubicBezTo>
                    <a:pt x="109540" y="270198"/>
                    <a:pt x="123159" y="296279"/>
                    <a:pt x="137359" y="301785"/>
                  </a:cubicBezTo>
                  <a:cubicBezTo>
                    <a:pt x="154167" y="302654"/>
                    <a:pt x="170105" y="305552"/>
                    <a:pt x="181986" y="317143"/>
                  </a:cubicBezTo>
                  <a:cubicBezTo>
                    <a:pt x="216181" y="321200"/>
                    <a:pt x="220238" y="325837"/>
                    <a:pt x="228352" y="330763"/>
                  </a:cubicBezTo>
                  <a:cubicBezTo>
                    <a:pt x="256461" y="321490"/>
                    <a:pt x="269502" y="337139"/>
                    <a:pt x="285440" y="347861"/>
                  </a:cubicBezTo>
                  <a:cubicBezTo>
                    <a:pt x="289207" y="324968"/>
                    <a:pt x="302827" y="312217"/>
                    <a:pt x="317896" y="300336"/>
                  </a:cubicBezTo>
                  <a:cubicBezTo>
                    <a:pt x="329778" y="282949"/>
                    <a:pt x="341079" y="255419"/>
                    <a:pt x="352381" y="232526"/>
                  </a:cubicBezTo>
                  <a:cubicBezTo>
                    <a:pt x="360785" y="218326"/>
                    <a:pt x="354120" y="203257"/>
                    <a:pt x="352091" y="188478"/>
                  </a:cubicBezTo>
                  <a:lnTo>
                    <a:pt x="354410" y="169642"/>
                  </a:lnTo>
                  <a:cubicBezTo>
                    <a:pt x="374984" y="117770"/>
                    <a:pt x="368609" y="86763"/>
                    <a:pt x="365421" y="50250"/>
                  </a:cubicBezTo>
                  <a:lnTo>
                    <a:pt x="281383" y="17793"/>
                  </a:lnTo>
                  <a:lnTo>
                    <a:pt x="246029" y="15185"/>
                  </a:lnTo>
                  <a:lnTo>
                    <a:pt x="247188" y="3304"/>
                  </a:lnTo>
                  <a:cubicBezTo>
                    <a:pt x="217340" y="-6259"/>
                    <a:pt x="192998" y="6782"/>
                    <a:pt x="170685" y="18953"/>
                  </a:cubicBezTo>
                  <a:lnTo>
                    <a:pt x="169815" y="46482"/>
                  </a:lnTo>
                  <a:cubicBezTo>
                    <a:pt x="101136" y="77200"/>
                    <a:pt x="97369" y="93718"/>
                    <a:pt x="78532" y="113133"/>
                  </a:cubicBezTo>
                  <a:lnTo>
                    <a:pt x="68390" y="116321"/>
                  </a:lnTo>
                  <a:lnTo>
                    <a:pt x="59986" y="108787"/>
                  </a:lnTo>
                  <a:lnTo>
                    <a:pt x="0" y="107917"/>
                  </a:lnTo>
                  <a:lnTo>
                    <a:pt x="0" y="107917"/>
                  </a:lnTo>
                  <a:close/>
                </a:path>
              </a:pathLst>
            </a:custGeom>
            <a:solidFill>
              <a:srgbClr val="CCCCCC"/>
            </a:solidFill>
            <a:ln w="2897" cap="rnd">
              <a:solidFill>
                <a:schemeClr val="bg1"/>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C815994E-4C7C-4947-F9A0-D66776A4C122}"/>
                </a:ext>
              </a:extLst>
            </p:cNvPr>
            <p:cNvSpPr/>
            <p:nvPr/>
          </p:nvSpPr>
          <p:spPr>
            <a:xfrm>
              <a:off x="5394354" y="2278852"/>
              <a:ext cx="472332" cy="697055"/>
            </a:xfrm>
            <a:custGeom>
              <a:avLst/>
              <a:gdLst>
                <a:gd name="connsiteX0" fmla="*/ 92732 w 472332"/>
                <a:gd name="connsiteY0" fmla="*/ 37791 h 697055"/>
                <a:gd name="connsiteX1" fmla="*/ 75634 w 472332"/>
                <a:gd name="connsiteY1" fmla="*/ 64451 h 697055"/>
                <a:gd name="connsiteX2" fmla="*/ 141706 w 472332"/>
                <a:gd name="connsiteY2" fmla="*/ 159501 h 697055"/>
                <a:gd name="connsiteX3" fmla="*/ 286020 w 472332"/>
                <a:gd name="connsiteY3" fmla="*/ 205867 h 697055"/>
                <a:gd name="connsiteX4" fmla="*/ 332385 w 472332"/>
                <a:gd name="connsiteY4" fmla="*/ 203839 h 697055"/>
                <a:gd name="connsiteX5" fmla="*/ 192419 w 472332"/>
                <a:gd name="connsiteY5" fmla="*/ 364091 h 697055"/>
                <a:gd name="connsiteX6" fmla="*/ 135910 w 472332"/>
                <a:gd name="connsiteY6" fmla="*/ 362932 h 697055"/>
                <a:gd name="connsiteX7" fmla="*/ 87516 w 472332"/>
                <a:gd name="connsiteY7" fmla="*/ 396547 h 697055"/>
                <a:gd name="connsiteX8" fmla="*/ 40570 w 472332"/>
                <a:gd name="connsiteY8" fmla="*/ 418571 h 697055"/>
                <a:gd name="connsiteX9" fmla="*/ 0 w 472332"/>
                <a:gd name="connsiteY9" fmla="*/ 475369 h 697055"/>
                <a:gd name="connsiteX10" fmla="*/ 579 w 472332"/>
                <a:gd name="connsiteY10" fmla="*/ 661412 h 697055"/>
                <a:gd name="connsiteX11" fmla="*/ 28979 w 472332"/>
                <a:gd name="connsiteY11" fmla="*/ 697056 h 697055"/>
                <a:gd name="connsiteX12" fmla="*/ 94181 w 472332"/>
                <a:gd name="connsiteY12" fmla="*/ 624030 h 697055"/>
                <a:gd name="connsiteX13" fmla="*/ 203430 w 472332"/>
                <a:gd name="connsiteY13" fmla="*/ 520866 h 697055"/>
                <a:gd name="connsiteX14" fmla="*/ 215891 w 472332"/>
                <a:gd name="connsiteY14" fmla="*/ 519417 h 697055"/>
                <a:gd name="connsiteX15" fmla="*/ 261677 w 472332"/>
                <a:gd name="connsiteY15" fmla="*/ 475949 h 697055"/>
                <a:gd name="connsiteX16" fmla="*/ 263416 w 472332"/>
                <a:gd name="connsiteY16" fmla="*/ 467255 h 697055"/>
                <a:gd name="connsiteX17" fmla="*/ 327749 w 472332"/>
                <a:gd name="connsiteY17" fmla="*/ 400314 h 697055"/>
                <a:gd name="connsiteX18" fmla="*/ 379331 w 472332"/>
                <a:gd name="connsiteY18" fmla="*/ 325839 h 697055"/>
                <a:gd name="connsiteX19" fmla="*/ 422509 w 472332"/>
                <a:gd name="connsiteY19" fmla="*/ 201520 h 697055"/>
                <a:gd name="connsiteX20" fmla="*/ 442504 w 472332"/>
                <a:gd name="connsiteY20" fmla="*/ 170223 h 697055"/>
                <a:gd name="connsiteX21" fmla="*/ 458443 w 472332"/>
                <a:gd name="connsiteY21" fmla="*/ 145302 h 697055"/>
                <a:gd name="connsiteX22" fmla="*/ 463369 w 472332"/>
                <a:gd name="connsiteY22" fmla="*/ 82998 h 697055"/>
                <a:gd name="connsiteX23" fmla="*/ 471483 w 472332"/>
                <a:gd name="connsiteY23" fmla="*/ 40399 h 697055"/>
                <a:gd name="connsiteX24" fmla="*/ 471483 w 472332"/>
                <a:gd name="connsiteY24" fmla="*/ 21273 h 697055"/>
                <a:gd name="connsiteX25" fmla="*/ 471483 w 472332"/>
                <a:gd name="connsiteY25" fmla="*/ 5624 h 697055"/>
                <a:gd name="connsiteX26" fmla="*/ 441345 w 472332"/>
                <a:gd name="connsiteY26" fmla="*/ 2727 h 697055"/>
                <a:gd name="connsiteX27" fmla="*/ 393241 w 472332"/>
                <a:gd name="connsiteY27" fmla="*/ 24461 h 697055"/>
                <a:gd name="connsiteX28" fmla="*/ 346006 w 472332"/>
                <a:gd name="connsiteY28" fmla="*/ 35472 h 697055"/>
                <a:gd name="connsiteX29" fmla="*/ 289787 w 472332"/>
                <a:gd name="connsiteY29" fmla="*/ 44456 h 697055"/>
                <a:gd name="connsiteX30" fmla="*/ 212993 w 472332"/>
                <a:gd name="connsiteY30" fmla="*/ 63872 h 697055"/>
                <a:gd name="connsiteX31" fmla="*/ 180827 w 472332"/>
                <a:gd name="connsiteY31" fmla="*/ 87055 h 697055"/>
                <a:gd name="connsiteX32" fmla="*/ 92732 w 472332"/>
                <a:gd name="connsiteY32" fmla="*/ 37791 h 697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2332" h="697055">
                  <a:moveTo>
                    <a:pt x="92732" y="37791"/>
                  </a:moveTo>
                  <a:lnTo>
                    <a:pt x="75634" y="64451"/>
                  </a:lnTo>
                  <a:cubicBezTo>
                    <a:pt x="59117" y="88214"/>
                    <a:pt x="104323" y="124727"/>
                    <a:pt x="141706" y="159501"/>
                  </a:cubicBezTo>
                  <a:lnTo>
                    <a:pt x="286020" y="205867"/>
                  </a:lnTo>
                  <a:lnTo>
                    <a:pt x="332385" y="203839"/>
                  </a:lnTo>
                  <a:lnTo>
                    <a:pt x="192419" y="364091"/>
                  </a:lnTo>
                  <a:lnTo>
                    <a:pt x="135910" y="362932"/>
                  </a:lnTo>
                  <a:cubicBezTo>
                    <a:pt x="117943" y="373074"/>
                    <a:pt x="100266" y="383507"/>
                    <a:pt x="87516" y="396547"/>
                  </a:cubicBezTo>
                  <a:cubicBezTo>
                    <a:pt x="72736" y="405820"/>
                    <a:pt x="56219" y="411326"/>
                    <a:pt x="40570" y="418571"/>
                  </a:cubicBezTo>
                  <a:cubicBezTo>
                    <a:pt x="31007" y="439725"/>
                    <a:pt x="14779" y="457112"/>
                    <a:pt x="0" y="475369"/>
                  </a:cubicBezTo>
                  <a:lnTo>
                    <a:pt x="579" y="661412"/>
                  </a:lnTo>
                  <a:lnTo>
                    <a:pt x="28979" y="697056"/>
                  </a:lnTo>
                  <a:lnTo>
                    <a:pt x="94181" y="624030"/>
                  </a:lnTo>
                  <a:lnTo>
                    <a:pt x="203430" y="520866"/>
                  </a:lnTo>
                  <a:lnTo>
                    <a:pt x="215891" y="519417"/>
                  </a:lnTo>
                  <a:lnTo>
                    <a:pt x="261677" y="475949"/>
                  </a:lnTo>
                  <a:lnTo>
                    <a:pt x="263416" y="467255"/>
                  </a:lnTo>
                  <a:cubicBezTo>
                    <a:pt x="288628" y="448129"/>
                    <a:pt x="319925" y="415963"/>
                    <a:pt x="327749" y="400314"/>
                  </a:cubicBezTo>
                  <a:cubicBezTo>
                    <a:pt x="341659" y="372205"/>
                    <a:pt x="359336" y="348732"/>
                    <a:pt x="379331" y="325839"/>
                  </a:cubicBezTo>
                  <a:lnTo>
                    <a:pt x="422509" y="201520"/>
                  </a:lnTo>
                  <a:cubicBezTo>
                    <a:pt x="430913" y="193406"/>
                    <a:pt x="437289" y="182684"/>
                    <a:pt x="442504" y="170223"/>
                  </a:cubicBezTo>
                  <a:cubicBezTo>
                    <a:pt x="444823" y="157183"/>
                    <a:pt x="452357" y="152546"/>
                    <a:pt x="458443" y="145302"/>
                  </a:cubicBezTo>
                  <a:lnTo>
                    <a:pt x="463369" y="82998"/>
                  </a:lnTo>
                  <a:cubicBezTo>
                    <a:pt x="477279" y="85026"/>
                    <a:pt x="470614" y="57496"/>
                    <a:pt x="471483" y="40399"/>
                  </a:cubicBezTo>
                  <a:cubicBezTo>
                    <a:pt x="465977" y="35472"/>
                    <a:pt x="460181" y="27648"/>
                    <a:pt x="471483" y="21273"/>
                  </a:cubicBezTo>
                  <a:lnTo>
                    <a:pt x="471483" y="5624"/>
                  </a:lnTo>
                  <a:cubicBezTo>
                    <a:pt x="461341" y="6494"/>
                    <a:pt x="451198" y="-5098"/>
                    <a:pt x="441345" y="2727"/>
                  </a:cubicBezTo>
                  <a:cubicBezTo>
                    <a:pt x="428885" y="14318"/>
                    <a:pt x="412367" y="22722"/>
                    <a:pt x="393241" y="24461"/>
                  </a:cubicBezTo>
                  <a:cubicBezTo>
                    <a:pt x="372086" y="26199"/>
                    <a:pt x="354989" y="38370"/>
                    <a:pt x="346006" y="35472"/>
                  </a:cubicBezTo>
                  <a:cubicBezTo>
                    <a:pt x="331806" y="47354"/>
                    <a:pt x="313549" y="51411"/>
                    <a:pt x="289787" y="44456"/>
                  </a:cubicBezTo>
                  <a:cubicBezTo>
                    <a:pt x="274138" y="58366"/>
                    <a:pt x="263706" y="76622"/>
                    <a:pt x="212993" y="63872"/>
                  </a:cubicBezTo>
                  <a:lnTo>
                    <a:pt x="180827" y="87055"/>
                  </a:lnTo>
                  <a:cubicBezTo>
                    <a:pt x="130984" y="100675"/>
                    <a:pt x="117943" y="60394"/>
                    <a:pt x="92732" y="37791"/>
                  </a:cubicBezTo>
                  <a:close/>
                </a:path>
              </a:pathLst>
            </a:custGeom>
            <a:solidFill>
              <a:srgbClr val="CCCCCC"/>
            </a:solidFill>
            <a:ln w="2897" cap="rnd">
              <a:solidFill>
                <a:schemeClr val="bg1"/>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B6F5AAD0-DE68-806B-1DBB-73F2A2D2EB17}"/>
                </a:ext>
              </a:extLst>
            </p:cNvPr>
            <p:cNvSpPr/>
            <p:nvPr/>
          </p:nvSpPr>
          <p:spPr>
            <a:xfrm>
              <a:off x="4561507" y="2271436"/>
              <a:ext cx="577545" cy="446851"/>
            </a:xfrm>
            <a:custGeom>
              <a:avLst/>
              <a:gdLst>
                <a:gd name="connsiteX0" fmla="*/ 490320 w 577545"/>
                <a:gd name="connsiteY0" fmla="*/ 163440 h 446851"/>
                <a:gd name="connsiteX1" fmla="*/ 490320 w 577545"/>
                <a:gd name="connsiteY1" fmla="*/ 163440 h 446851"/>
                <a:gd name="connsiteX2" fmla="*/ 467716 w 577545"/>
                <a:gd name="connsiteY2" fmla="*/ 171554 h 446851"/>
                <a:gd name="connsiteX3" fmla="*/ 467716 w 577545"/>
                <a:gd name="connsiteY3" fmla="*/ 137359 h 446851"/>
                <a:gd name="connsiteX4" fmla="*/ 454965 w 577545"/>
                <a:gd name="connsiteY4" fmla="*/ 113017 h 446851"/>
                <a:gd name="connsiteX5" fmla="*/ 433231 w 577545"/>
                <a:gd name="connsiteY5" fmla="*/ 104903 h 446851"/>
                <a:gd name="connsiteX6" fmla="*/ 415844 w 577545"/>
                <a:gd name="connsiteY6" fmla="*/ 7824 h 446851"/>
                <a:gd name="connsiteX7" fmla="*/ 397008 w 577545"/>
                <a:gd name="connsiteY7" fmla="*/ 0 h 446851"/>
                <a:gd name="connsiteX8" fmla="*/ 397008 w 577545"/>
                <a:gd name="connsiteY8" fmla="*/ 16518 h 446851"/>
                <a:gd name="connsiteX9" fmla="*/ 363972 w 577545"/>
                <a:gd name="connsiteY9" fmla="*/ 16518 h 446851"/>
                <a:gd name="connsiteX10" fmla="*/ 381070 w 577545"/>
                <a:gd name="connsiteY10" fmla="*/ 29268 h 446851"/>
                <a:gd name="connsiteX11" fmla="*/ 383968 w 577545"/>
                <a:gd name="connsiteY11" fmla="*/ 69549 h 446851"/>
                <a:gd name="connsiteX12" fmla="*/ 334124 w 577545"/>
                <a:gd name="connsiteY12" fmla="*/ 133302 h 446851"/>
                <a:gd name="connsiteX13" fmla="*/ 287179 w 577545"/>
                <a:gd name="connsiteY13" fmla="*/ 102585 h 446851"/>
                <a:gd name="connsiteX14" fmla="*/ 256172 w 577545"/>
                <a:gd name="connsiteY14" fmla="*/ 113886 h 446851"/>
                <a:gd name="connsiteX15" fmla="*/ 256172 w 577545"/>
                <a:gd name="connsiteY15" fmla="*/ 130404 h 446851"/>
                <a:gd name="connsiteX16" fmla="*/ 229221 w 577545"/>
                <a:gd name="connsiteY16" fmla="*/ 139098 h 446851"/>
                <a:gd name="connsiteX17" fmla="*/ 228642 w 577545"/>
                <a:gd name="connsiteY17" fmla="*/ 122290 h 446851"/>
                <a:gd name="connsiteX18" fmla="*/ 169525 w 577545"/>
                <a:gd name="connsiteY18" fmla="*/ 120262 h 446851"/>
                <a:gd name="connsiteX19" fmla="*/ 169525 w 577545"/>
                <a:gd name="connsiteY19" fmla="*/ 141706 h 446851"/>
                <a:gd name="connsiteX20" fmla="*/ 113017 w 577545"/>
                <a:gd name="connsiteY20" fmla="*/ 141706 h 446851"/>
                <a:gd name="connsiteX21" fmla="*/ 94181 w 577545"/>
                <a:gd name="connsiteY21" fmla="*/ 143445 h 446851"/>
                <a:gd name="connsiteX22" fmla="*/ 81140 w 577545"/>
                <a:gd name="connsiteY22" fmla="*/ 118523 h 446851"/>
                <a:gd name="connsiteX23" fmla="*/ 65202 w 577545"/>
                <a:gd name="connsiteY23" fmla="*/ 118523 h 446851"/>
                <a:gd name="connsiteX24" fmla="*/ 42019 w 577545"/>
                <a:gd name="connsiteY24" fmla="*/ 118523 h 446851"/>
                <a:gd name="connsiteX25" fmla="*/ 0 w 577545"/>
                <a:gd name="connsiteY25" fmla="*/ 200822 h 446851"/>
                <a:gd name="connsiteX26" fmla="*/ 0 w 577545"/>
                <a:gd name="connsiteY26" fmla="*/ 201692 h 446851"/>
                <a:gd name="connsiteX27" fmla="*/ 1449 w 577545"/>
                <a:gd name="connsiteY27" fmla="*/ 202271 h 446851"/>
                <a:gd name="connsiteX28" fmla="*/ 38252 w 577545"/>
                <a:gd name="connsiteY28" fmla="*/ 217920 h 446851"/>
                <a:gd name="connsiteX29" fmla="*/ 54480 w 577545"/>
                <a:gd name="connsiteY29" fmla="*/ 232699 h 446851"/>
                <a:gd name="connsiteX30" fmla="*/ 108670 w 577545"/>
                <a:gd name="connsiteY30" fmla="*/ 288628 h 446851"/>
                <a:gd name="connsiteX31" fmla="*/ 128376 w 577545"/>
                <a:gd name="connsiteY31" fmla="*/ 327749 h 446851"/>
                <a:gd name="connsiteX32" fmla="*/ 168366 w 577545"/>
                <a:gd name="connsiteY32" fmla="*/ 368319 h 446851"/>
                <a:gd name="connsiteX33" fmla="*/ 192419 w 577545"/>
                <a:gd name="connsiteY33" fmla="*/ 392661 h 446851"/>
                <a:gd name="connsiteX34" fmla="*/ 196476 w 577545"/>
                <a:gd name="connsiteY34" fmla="*/ 403094 h 446851"/>
                <a:gd name="connsiteX35" fmla="*/ 229511 w 577545"/>
                <a:gd name="connsiteY35" fmla="*/ 401355 h 446851"/>
                <a:gd name="connsiteX36" fmla="*/ 260519 w 577545"/>
                <a:gd name="connsiteY36" fmla="*/ 406571 h 446851"/>
                <a:gd name="connsiteX37" fmla="*/ 275877 w 577545"/>
                <a:gd name="connsiteY37" fmla="*/ 396139 h 446851"/>
                <a:gd name="connsiteX38" fmla="*/ 333835 w 577545"/>
                <a:gd name="connsiteY38" fmla="*/ 446851 h 446851"/>
                <a:gd name="connsiteX39" fmla="*/ 344267 w 577545"/>
                <a:gd name="connsiteY39" fmla="*/ 439317 h 446851"/>
                <a:gd name="connsiteX40" fmla="*/ 463659 w 577545"/>
                <a:gd name="connsiteY40" fmla="*/ 437578 h 446851"/>
                <a:gd name="connsiteX41" fmla="*/ 511184 w 577545"/>
                <a:gd name="connsiteY41" fmla="*/ 397008 h 446851"/>
                <a:gd name="connsiteX42" fmla="*/ 576966 w 577545"/>
                <a:gd name="connsiteY42" fmla="*/ 394690 h 446851"/>
                <a:gd name="connsiteX43" fmla="*/ 577545 w 577545"/>
                <a:gd name="connsiteY43" fmla="*/ 360495 h 446851"/>
                <a:gd name="connsiteX44" fmla="*/ 543640 w 577545"/>
                <a:gd name="connsiteY44" fmla="*/ 348904 h 446851"/>
                <a:gd name="connsiteX45" fmla="*/ 520168 w 577545"/>
                <a:gd name="connsiteY45" fmla="*/ 297321 h 446851"/>
                <a:gd name="connsiteX46" fmla="*/ 486262 w 577545"/>
                <a:gd name="connsiteY46" fmla="*/ 268633 h 446851"/>
                <a:gd name="connsiteX47" fmla="*/ 468296 w 577545"/>
                <a:gd name="connsiteY47" fmla="*/ 241392 h 446851"/>
                <a:gd name="connsiteX48" fmla="*/ 433811 w 577545"/>
                <a:gd name="connsiteY48" fmla="*/ 235597 h 446851"/>
                <a:gd name="connsiteX49" fmla="*/ 442505 w 577545"/>
                <a:gd name="connsiteY49" fmla="*/ 224585 h 446851"/>
                <a:gd name="connsiteX50" fmla="*/ 442215 w 577545"/>
                <a:gd name="connsiteY50" fmla="*/ 208647 h 446851"/>
                <a:gd name="connsiteX51" fmla="*/ 473222 w 577545"/>
                <a:gd name="connsiteY51" fmla="*/ 208067 h 446851"/>
                <a:gd name="connsiteX52" fmla="*/ 490320 w 577545"/>
                <a:gd name="connsiteY52" fmla="*/ 192998 h 446851"/>
                <a:gd name="connsiteX53" fmla="*/ 490320 w 577545"/>
                <a:gd name="connsiteY53" fmla="*/ 163440 h 446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77545" h="446851">
                  <a:moveTo>
                    <a:pt x="490320" y="163440"/>
                  </a:moveTo>
                  <a:lnTo>
                    <a:pt x="490320" y="163440"/>
                  </a:lnTo>
                  <a:lnTo>
                    <a:pt x="467716" y="171554"/>
                  </a:lnTo>
                  <a:lnTo>
                    <a:pt x="467716" y="137359"/>
                  </a:lnTo>
                  <a:lnTo>
                    <a:pt x="454965" y="113017"/>
                  </a:lnTo>
                  <a:lnTo>
                    <a:pt x="433231" y="104903"/>
                  </a:lnTo>
                  <a:lnTo>
                    <a:pt x="415844" y="7824"/>
                  </a:lnTo>
                  <a:lnTo>
                    <a:pt x="397008" y="0"/>
                  </a:lnTo>
                  <a:lnTo>
                    <a:pt x="397008" y="16518"/>
                  </a:lnTo>
                  <a:lnTo>
                    <a:pt x="363972" y="16518"/>
                  </a:lnTo>
                  <a:lnTo>
                    <a:pt x="381070" y="29268"/>
                  </a:lnTo>
                  <a:lnTo>
                    <a:pt x="383968" y="69549"/>
                  </a:lnTo>
                  <a:lnTo>
                    <a:pt x="334124" y="133302"/>
                  </a:lnTo>
                  <a:lnTo>
                    <a:pt x="287179" y="102585"/>
                  </a:lnTo>
                  <a:lnTo>
                    <a:pt x="256172" y="113886"/>
                  </a:lnTo>
                  <a:lnTo>
                    <a:pt x="256172" y="130404"/>
                  </a:lnTo>
                  <a:lnTo>
                    <a:pt x="229221" y="139098"/>
                  </a:lnTo>
                  <a:lnTo>
                    <a:pt x="228642" y="122290"/>
                  </a:lnTo>
                  <a:lnTo>
                    <a:pt x="169525" y="120262"/>
                  </a:lnTo>
                  <a:lnTo>
                    <a:pt x="169525" y="141706"/>
                  </a:lnTo>
                  <a:lnTo>
                    <a:pt x="113017" y="141706"/>
                  </a:lnTo>
                  <a:lnTo>
                    <a:pt x="94181" y="143445"/>
                  </a:lnTo>
                  <a:lnTo>
                    <a:pt x="81140" y="118523"/>
                  </a:lnTo>
                  <a:lnTo>
                    <a:pt x="65202" y="118523"/>
                  </a:lnTo>
                  <a:lnTo>
                    <a:pt x="42019" y="118523"/>
                  </a:lnTo>
                  <a:lnTo>
                    <a:pt x="0" y="200822"/>
                  </a:lnTo>
                  <a:lnTo>
                    <a:pt x="0" y="201692"/>
                  </a:lnTo>
                  <a:cubicBezTo>
                    <a:pt x="580" y="201982"/>
                    <a:pt x="1159" y="201982"/>
                    <a:pt x="1449" y="202271"/>
                  </a:cubicBezTo>
                  <a:cubicBezTo>
                    <a:pt x="7534" y="210675"/>
                    <a:pt x="10143" y="221107"/>
                    <a:pt x="38252" y="217920"/>
                  </a:cubicBezTo>
                  <a:lnTo>
                    <a:pt x="54480" y="232699"/>
                  </a:lnTo>
                  <a:cubicBezTo>
                    <a:pt x="51002" y="257331"/>
                    <a:pt x="87516" y="270951"/>
                    <a:pt x="108670" y="288628"/>
                  </a:cubicBezTo>
                  <a:lnTo>
                    <a:pt x="128376" y="327749"/>
                  </a:lnTo>
                  <a:cubicBezTo>
                    <a:pt x="145473" y="336153"/>
                    <a:pt x="166048" y="339630"/>
                    <a:pt x="168366" y="368319"/>
                  </a:cubicBezTo>
                  <a:cubicBezTo>
                    <a:pt x="179668" y="374694"/>
                    <a:pt x="184304" y="384257"/>
                    <a:pt x="192419" y="392661"/>
                  </a:cubicBezTo>
                  <a:cubicBezTo>
                    <a:pt x="196186" y="396428"/>
                    <a:pt x="192708" y="400196"/>
                    <a:pt x="196476" y="403094"/>
                  </a:cubicBezTo>
                  <a:cubicBezTo>
                    <a:pt x="207198" y="411497"/>
                    <a:pt x="226903" y="413526"/>
                    <a:pt x="229511" y="401355"/>
                  </a:cubicBezTo>
                  <a:cubicBezTo>
                    <a:pt x="229511" y="401355"/>
                    <a:pt x="247478" y="408310"/>
                    <a:pt x="260519" y="406571"/>
                  </a:cubicBezTo>
                  <a:cubicBezTo>
                    <a:pt x="268633" y="405702"/>
                    <a:pt x="267763" y="397877"/>
                    <a:pt x="275877" y="396139"/>
                  </a:cubicBezTo>
                  <a:lnTo>
                    <a:pt x="333835" y="446851"/>
                  </a:lnTo>
                  <a:lnTo>
                    <a:pt x="344267" y="439317"/>
                  </a:lnTo>
                  <a:cubicBezTo>
                    <a:pt x="383968" y="448590"/>
                    <a:pt x="423958" y="443374"/>
                    <a:pt x="463659" y="437578"/>
                  </a:cubicBezTo>
                  <a:lnTo>
                    <a:pt x="511184" y="397008"/>
                  </a:lnTo>
                  <a:lnTo>
                    <a:pt x="576966" y="394690"/>
                  </a:lnTo>
                  <a:lnTo>
                    <a:pt x="577545" y="360495"/>
                  </a:lnTo>
                  <a:lnTo>
                    <a:pt x="543640" y="348904"/>
                  </a:lnTo>
                  <a:lnTo>
                    <a:pt x="520168" y="297321"/>
                  </a:lnTo>
                  <a:lnTo>
                    <a:pt x="486262" y="268633"/>
                  </a:lnTo>
                  <a:cubicBezTo>
                    <a:pt x="492058" y="259649"/>
                    <a:pt x="476120" y="250376"/>
                    <a:pt x="468296" y="241392"/>
                  </a:cubicBezTo>
                  <a:cubicBezTo>
                    <a:pt x="457574" y="244290"/>
                    <a:pt x="445982" y="241972"/>
                    <a:pt x="433811" y="235597"/>
                  </a:cubicBezTo>
                  <a:lnTo>
                    <a:pt x="442505" y="224585"/>
                  </a:lnTo>
                  <a:lnTo>
                    <a:pt x="442215" y="208647"/>
                  </a:lnTo>
                  <a:lnTo>
                    <a:pt x="473222" y="208067"/>
                  </a:lnTo>
                  <a:cubicBezTo>
                    <a:pt x="479308" y="204300"/>
                    <a:pt x="485683" y="202561"/>
                    <a:pt x="490320" y="192998"/>
                  </a:cubicBezTo>
                  <a:lnTo>
                    <a:pt x="490320" y="163440"/>
                  </a:lnTo>
                  <a:close/>
                </a:path>
              </a:pathLst>
            </a:custGeom>
            <a:solidFill>
              <a:srgbClr val="CCCCCC"/>
            </a:solidFill>
            <a:ln w="2897" cap="rnd">
              <a:solidFill>
                <a:schemeClr val="bg1"/>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3412C4E2-4D3F-4878-1802-77F47427D35C}"/>
                </a:ext>
              </a:extLst>
            </p:cNvPr>
            <p:cNvSpPr/>
            <p:nvPr/>
          </p:nvSpPr>
          <p:spPr>
            <a:xfrm>
              <a:off x="4451098" y="1748081"/>
              <a:ext cx="779816" cy="725336"/>
            </a:xfrm>
            <a:custGeom>
              <a:avLst/>
              <a:gdLst>
                <a:gd name="connsiteX0" fmla="*/ 620144 w 779816"/>
                <a:gd name="connsiteY0" fmla="*/ 0 h 725336"/>
                <a:gd name="connsiteX1" fmla="*/ 604495 w 779816"/>
                <a:gd name="connsiteY1" fmla="*/ 15938 h 725336"/>
                <a:gd name="connsiteX2" fmla="*/ 591455 w 779816"/>
                <a:gd name="connsiteY2" fmla="*/ 13040 h 725336"/>
                <a:gd name="connsiteX3" fmla="*/ 585370 w 779816"/>
                <a:gd name="connsiteY3" fmla="*/ 39121 h 725336"/>
                <a:gd name="connsiteX4" fmla="*/ 557260 w 779816"/>
                <a:gd name="connsiteY4" fmla="*/ 46366 h 725336"/>
                <a:gd name="connsiteX5" fmla="*/ 554652 w 779816"/>
                <a:gd name="connsiteY5" fmla="*/ 67520 h 725336"/>
                <a:gd name="connsiteX6" fmla="*/ 530020 w 779816"/>
                <a:gd name="connsiteY6" fmla="*/ 70418 h 725336"/>
                <a:gd name="connsiteX7" fmla="*/ 518139 w 779816"/>
                <a:gd name="connsiteY7" fmla="*/ 58247 h 725336"/>
                <a:gd name="connsiteX8" fmla="*/ 135330 w 779816"/>
                <a:gd name="connsiteY8" fmla="*/ 69839 h 725336"/>
                <a:gd name="connsiteX9" fmla="*/ 139967 w 779816"/>
                <a:gd name="connsiteY9" fmla="*/ 165758 h 725336"/>
                <a:gd name="connsiteX10" fmla="*/ 93601 w 779816"/>
                <a:gd name="connsiteY10" fmla="*/ 165179 h 725336"/>
                <a:gd name="connsiteX11" fmla="*/ 94181 w 779816"/>
                <a:gd name="connsiteY11" fmla="*/ 195606 h 725336"/>
                <a:gd name="connsiteX12" fmla="*/ 98528 w 779816"/>
                <a:gd name="connsiteY12" fmla="*/ 377013 h 725336"/>
                <a:gd name="connsiteX13" fmla="*/ 46656 w 779816"/>
                <a:gd name="connsiteY13" fmla="*/ 379911 h 725336"/>
                <a:gd name="connsiteX14" fmla="*/ 47235 w 779816"/>
                <a:gd name="connsiteY14" fmla="*/ 399326 h 725336"/>
                <a:gd name="connsiteX15" fmla="*/ 17677 w 779816"/>
                <a:gd name="connsiteY15" fmla="*/ 436999 h 725336"/>
                <a:gd name="connsiteX16" fmla="*/ 19705 w 779816"/>
                <a:gd name="connsiteY16" fmla="*/ 463659 h 725336"/>
                <a:gd name="connsiteX17" fmla="*/ 9853 w 779816"/>
                <a:gd name="connsiteY17" fmla="*/ 468296 h 725336"/>
                <a:gd name="connsiteX18" fmla="*/ 0 w 779816"/>
                <a:gd name="connsiteY18" fmla="*/ 504229 h 725336"/>
                <a:gd name="connsiteX19" fmla="*/ 290 w 779816"/>
                <a:gd name="connsiteY19" fmla="*/ 525963 h 725336"/>
                <a:gd name="connsiteX20" fmla="*/ 22024 w 779816"/>
                <a:gd name="connsiteY20" fmla="*/ 521327 h 725336"/>
                <a:gd name="connsiteX21" fmla="*/ 47815 w 779816"/>
                <a:gd name="connsiteY21" fmla="*/ 589716 h 725336"/>
                <a:gd name="connsiteX22" fmla="*/ 50423 w 779816"/>
                <a:gd name="connsiteY22" fmla="*/ 605944 h 725336"/>
                <a:gd name="connsiteX23" fmla="*/ 40860 w 779816"/>
                <a:gd name="connsiteY23" fmla="*/ 607393 h 725336"/>
                <a:gd name="connsiteX24" fmla="*/ 86646 w 779816"/>
                <a:gd name="connsiteY24" fmla="*/ 669987 h 725336"/>
                <a:gd name="connsiteX25" fmla="*/ 110119 w 779816"/>
                <a:gd name="connsiteY25" fmla="*/ 725337 h 725336"/>
                <a:gd name="connsiteX26" fmla="*/ 110119 w 779816"/>
                <a:gd name="connsiteY26" fmla="*/ 724467 h 725336"/>
                <a:gd name="connsiteX27" fmla="*/ 152138 w 779816"/>
                <a:gd name="connsiteY27" fmla="*/ 642168 h 725336"/>
                <a:gd name="connsiteX28" fmla="*/ 175321 w 779816"/>
                <a:gd name="connsiteY28" fmla="*/ 642168 h 725336"/>
                <a:gd name="connsiteX29" fmla="*/ 191259 w 779816"/>
                <a:gd name="connsiteY29" fmla="*/ 642168 h 725336"/>
                <a:gd name="connsiteX30" fmla="*/ 204300 w 779816"/>
                <a:gd name="connsiteY30" fmla="*/ 667090 h 725336"/>
                <a:gd name="connsiteX31" fmla="*/ 223136 w 779816"/>
                <a:gd name="connsiteY31" fmla="*/ 665351 h 725336"/>
                <a:gd name="connsiteX32" fmla="*/ 279934 w 779816"/>
                <a:gd name="connsiteY32" fmla="*/ 665351 h 725336"/>
                <a:gd name="connsiteX33" fmla="*/ 279934 w 779816"/>
                <a:gd name="connsiteY33" fmla="*/ 643907 h 725336"/>
                <a:gd name="connsiteX34" fmla="*/ 339051 w 779816"/>
                <a:gd name="connsiteY34" fmla="*/ 645935 h 725336"/>
                <a:gd name="connsiteX35" fmla="*/ 339630 w 779816"/>
                <a:gd name="connsiteY35" fmla="*/ 662743 h 725336"/>
                <a:gd name="connsiteX36" fmla="*/ 366580 w 779816"/>
                <a:gd name="connsiteY36" fmla="*/ 654049 h 725336"/>
                <a:gd name="connsiteX37" fmla="*/ 366580 w 779816"/>
                <a:gd name="connsiteY37" fmla="*/ 637531 h 725336"/>
                <a:gd name="connsiteX38" fmla="*/ 397588 w 779816"/>
                <a:gd name="connsiteY38" fmla="*/ 626230 h 725336"/>
                <a:gd name="connsiteX39" fmla="*/ 444533 w 779816"/>
                <a:gd name="connsiteY39" fmla="*/ 656947 h 725336"/>
                <a:gd name="connsiteX40" fmla="*/ 494376 w 779816"/>
                <a:gd name="connsiteY40" fmla="*/ 593194 h 725336"/>
                <a:gd name="connsiteX41" fmla="*/ 491479 w 779816"/>
                <a:gd name="connsiteY41" fmla="*/ 552914 h 725336"/>
                <a:gd name="connsiteX42" fmla="*/ 474381 w 779816"/>
                <a:gd name="connsiteY42" fmla="*/ 540163 h 725336"/>
                <a:gd name="connsiteX43" fmla="*/ 507417 w 779816"/>
                <a:gd name="connsiteY43" fmla="*/ 540163 h 725336"/>
                <a:gd name="connsiteX44" fmla="*/ 507417 w 779816"/>
                <a:gd name="connsiteY44" fmla="*/ 523355 h 725336"/>
                <a:gd name="connsiteX45" fmla="*/ 526253 w 779816"/>
                <a:gd name="connsiteY45" fmla="*/ 530890 h 725336"/>
                <a:gd name="connsiteX46" fmla="*/ 543640 w 779816"/>
                <a:gd name="connsiteY46" fmla="*/ 627968 h 725336"/>
                <a:gd name="connsiteX47" fmla="*/ 565374 w 779816"/>
                <a:gd name="connsiteY47" fmla="*/ 636082 h 725336"/>
                <a:gd name="connsiteX48" fmla="*/ 578415 w 779816"/>
                <a:gd name="connsiteY48" fmla="*/ 660714 h 725336"/>
                <a:gd name="connsiteX49" fmla="*/ 578415 w 779816"/>
                <a:gd name="connsiteY49" fmla="*/ 694909 h 725336"/>
                <a:gd name="connsiteX50" fmla="*/ 600728 w 779816"/>
                <a:gd name="connsiteY50" fmla="*/ 686795 h 725336"/>
                <a:gd name="connsiteX51" fmla="*/ 600728 w 779816"/>
                <a:gd name="connsiteY51" fmla="*/ 686795 h 725336"/>
                <a:gd name="connsiteX52" fmla="*/ 600149 w 779816"/>
                <a:gd name="connsiteY52" fmla="*/ 627678 h 725336"/>
                <a:gd name="connsiteX53" fmla="*/ 614638 w 779816"/>
                <a:gd name="connsiteY53" fmla="*/ 605944 h 725336"/>
                <a:gd name="connsiteX54" fmla="*/ 629417 w 779816"/>
                <a:gd name="connsiteY54" fmla="*/ 606234 h 725336"/>
                <a:gd name="connsiteX55" fmla="*/ 636662 w 779816"/>
                <a:gd name="connsiteY55" fmla="*/ 568852 h 725336"/>
                <a:gd name="connsiteX56" fmla="*/ 689113 w 779816"/>
                <a:gd name="connsiteY56" fmla="*/ 504229 h 725336"/>
                <a:gd name="connsiteX57" fmla="*/ 698097 w 779816"/>
                <a:gd name="connsiteY57" fmla="*/ 433521 h 725336"/>
                <a:gd name="connsiteX58" fmla="*/ 715484 w 779816"/>
                <a:gd name="connsiteY58" fmla="*/ 294713 h 725336"/>
                <a:gd name="connsiteX59" fmla="*/ 736928 w 779816"/>
                <a:gd name="connsiteY59" fmla="*/ 283412 h 725336"/>
                <a:gd name="connsiteX60" fmla="*/ 769384 w 779816"/>
                <a:gd name="connsiteY60" fmla="*/ 266894 h 725336"/>
                <a:gd name="connsiteX61" fmla="*/ 779817 w 779816"/>
                <a:gd name="connsiteY61" fmla="*/ 242552 h 725336"/>
                <a:gd name="connsiteX62" fmla="*/ 763299 w 779816"/>
                <a:gd name="connsiteY62" fmla="*/ 233278 h 725336"/>
                <a:gd name="connsiteX63" fmla="*/ 724177 w 779816"/>
                <a:gd name="connsiteY63" fmla="*/ 206328 h 725336"/>
                <a:gd name="connsiteX64" fmla="*/ 705052 w 779816"/>
                <a:gd name="connsiteY64" fmla="*/ 90124 h 725336"/>
                <a:gd name="connsiteX65" fmla="*/ 689983 w 779816"/>
                <a:gd name="connsiteY65" fmla="*/ 73896 h 725336"/>
                <a:gd name="connsiteX66" fmla="*/ 620144 w 779816"/>
                <a:gd name="connsiteY66" fmla="*/ 0 h 72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79816" h="725336">
                  <a:moveTo>
                    <a:pt x="620144" y="0"/>
                  </a:moveTo>
                  <a:lnTo>
                    <a:pt x="604495" y="15938"/>
                  </a:lnTo>
                  <a:lnTo>
                    <a:pt x="591455" y="13040"/>
                  </a:lnTo>
                  <a:lnTo>
                    <a:pt x="585370" y="39121"/>
                  </a:lnTo>
                  <a:lnTo>
                    <a:pt x="557260" y="46366"/>
                  </a:lnTo>
                  <a:lnTo>
                    <a:pt x="554652" y="67520"/>
                  </a:lnTo>
                  <a:lnTo>
                    <a:pt x="530020" y="70418"/>
                  </a:lnTo>
                  <a:lnTo>
                    <a:pt x="518139" y="58247"/>
                  </a:lnTo>
                  <a:lnTo>
                    <a:pt x="135330" y="69839"/>
                  </a:lnTo>
                  <a:lnTo>
                    <a:pt x="139967" y="165758"/>
                  </a:lnTo>
                  <a:cubicBezTo>
                    <a:pt x="123739" y="166917"/>
                    <a:pt x="106931" y="166917"/>
                    <a:pt x="93601" y="165179"/>
                  </a:cubicBezTo>
                  <a:lnTo>
                    <a:pt x="94181" y="195606"/>
                  </a:lnTo>
                  <a:lnTo>
                    <a:pt x="98528" y="377013"/>
                  </a:lnTo>
                  <a:lnTo>
                    <a:pt x="46656" y="379911"/>
                  </a:lnTo>
                  <a:lnTo>
                    <a:pt x="47235" y="399326"/>
                  </a:lnTo>
                  <a:lnTo>
                    <a:pt x="17677" y="436999"/>
                  </a:lnTo>
                  <a:lnTo>
                    <a:pt x="19705" y="463659"/>
                  </a:lnTo>
                  <a:lnTo>
                    <a:pt x="9853" y="468296"/>
                  </a:lnTo>
                  <a:cubicBezTo>
                    <a:pt x="8983" y="485103"/>
                    <a:pt x="6955" y="499593"/>
                    <a:pt x="0" y="504229"/>
                  </a:cubicBezTo>
                  <a:lnTo>
                    <a:pt x="290" y="525963"/>
                  </a:lnTo>
                  <a:lnTo>
                    <a:pt x="22024" y="521327"/>
                  </a:lnTo>
                  <a:cubicBezTo>
                    <a:pt x="26371" y="545669"/>
                    <a:pt x="27530" y="571170"/>
                    <a:pt x="47815" y="589716"/>
                  </a:cubicBezTo>
                  <a:lnTo>
                    <a:pt x="50423" y="605944"/>
                  </a:lnTo>
                  <a:lnTo>
                    <a:pt x="40860" y="607393"/>
                  </a:lnTo>
                  <a:cubicBezTo>
                    <a:pt x="57088" y="627678"/>
                    <a:pt x="75924" y="646804"/>
                    <a:pt x="86646" y="669987"/>
                  </a:cubicBezTo>
                  <a:cubicBezTo>
                    <a:pt x="68390" y="726206"/>
                    <a:pt x="94181" y="718382"/>
                    <a:pt x="110119" y="725337"/>
                  </a:cubicBezTo>
                  <a:lnTo>
                    <a:pt x="110119" y="724467"/>
                  </a:lnTo>
                  <a:lnTo>
                    <a:pt x="152138" y="642168"/>
                  </a:lnTo>
                  <a:lnTo>
                    <a:pt x="175321" y="642168"/>
                  </a:lnTo>
                  <a:lnTo>
                    <a:pt x="191259" y="642168"/>
                  </a:lnTo>
                  <a:lnTo>
                    <a:pt x="204300" y="667090"/>
                  </a:lnTo>
                  <a:lnTo>
                    <a:pt x="223136" y="665351"/>
                  </a:lnTo>
                  <a:lnTo>
                    <a:pt x="279934" y="665351"/>
                  </a:lnTo>
                  <a:lnTo>
                    <a:pt x="279934" y="643907"/>
                  </a:lnTo>
                  <a:lnTo>
                    <a:pt x="339051" y="645935"/>
                  </a:lnTo>
                  <a:lnTo>
                    <a:pt x="339630" y="662743"/>
                  </a:lnTo>
                  <a:lnTo>
                    <a:pt x="366580" y="654049"/>
                  </a:lnTo>
                  <a:lnTo>
                    <a:pt x="366580" y="637531"/>
                  </a:lnTo>
                  <a:lnTo>
                    <a:pt x="397588" y="626230"/>
                  </a:lnTo>
                  <a:lnTo>
                    <a:pt x="444533" y="656947"/>
                  </a:lnTo>
                  <a:lnTo>
                    <a:pt x="494376" y="593194"/>
                  </a:lnTo>
                  <a:lnTo>
                    <a:pt x="491479" y="552914"/>
                  </a:lnTo>
                  <a:lnTo>
                    <a:pt x="474381" y="540163"/>
                  </a:lnTo>
                  <a:lnTo>
                    <a:pt x="507417" y="540163"/>
                  </a:lnTo>
                  <a:lnTo>
                    <a:pt x="507417" y="523355"/>
                  </a:lnTo>
                  <a:lnTo>
                    <a:pt x="526253" y="530890"/>
                  </a:lnTo>
                  <a:lnTo>
                    <a:pt x="543640" y="627968"/>
                  </a:lnTo>
                  <a:lnTo>
                    <a:pt x="565374" y="636082"/>
                  </a:lnTo>
                  <a:lnTo>
                    <a:pt x="578415" y="660714"/>
                  </a:lnTo>
                  <a:lnTo>
                    <a:pt x="578415" y="694909"/>
                  </a:lnTo>
                  <a:lnTo>
                    <a:pt x="600728" y="686795"/>
                  </a:lnTo>
                  <a:lnTo>
                    <a:pt x="600728" y="686795"/>
                  </a:lnTo>
                  <a:lnTo>
                    <a:pt x="600149" y="627678"/>
                  </a:lnTo>
                  <a:lnTo>
                    <a:pt x="614638" y="605944"/>
                  </a:lnTo>
                  <a:lnTo>
                    <a:pt x="629417" y="606234"/>
                  </a:lnTo>
                  <a:lnTo>
                    <a:pt x="636662" y="568852"/>
                  </a:lnTo>
                  <a:cubicBezTo>
                    <a:pt x="654049" y="547407"/>
                    <a:pt x="661004" y="519878"/>
                    <a:pt x="689113" y="504229"/>
                  </a:cubicBezTo>
                  <a:lnTo>
                    <a:pt x="698097" y="433521"/>
                  </a:lnTo>
                  <a:cubicBezTo>
                    <a:pt x="692880" y="383678"/>
                    <a:pt x="708239" y="340500"/>
                    <a:pt x="715484" y="294713"/>
                  </a:cubicBezTo>
                  <a:cubicBezTo>
                    <a:pt x="722728" y="291815"/>
                    <a:pt x="730842" y="297321"/>
                    <a:pt x="736928" y="283412"/>
                  </a:cubicBezTo>
                  <a:lnTo>
                    <a:pt x="769384" y="266894"/>
                  </a:lnTo>
                  <a:cubicBezTo>
                    <a:pt x="775759" y="262547"/>
                    <a:pt x="777788" y="252694"/>
                    <a:pt x="779817" y="242552"/>
                  </a:cubicBezTo>
                  <a:cubicBezTo>
                    <a:pt x="775470" y="232699"/>
                    <a:pt x="769094" y="234438"/>
                    <a:pt x="763299" y="233278"/>
                  </a:cubicBezTo>
                  <a:cubicBezTo>
                    <a:pt x="753736" y="215022"/>
                    <a:pt x="737797" y="213283"/>
                    <a:pt x="724177" y="206328"/>
                  </a:cubicBezTo>
                  <a:lnTo>
                    <a:pt x="705052" y="90124"/>
                  </a:lnTo>
                  <a:lnTo>
                    <a:pt x="689983" y="73896"/>
                  </a:lnTo>
                  <a:cubicBezTo>
                    <a:pt x="693170" y="32456"/>
                    <a:pt x="644196" y="24922"/>
                    <a:pt x="620144" y="0"/>
                  </a:cubicBezTo>
                  <a:close/>
                </a:path>
              </a:pathLst>
            </a:custGeom>
            <a:solidFill>
              <a:srgbClr val="CCCCCC"/>
            </a:solidFill>
            <a:ln w="2897" cap="rnd">
              <a:solidFill>
                <a:schemeClr val="bg1"/>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FF479079-2097-359C-6696-E62B54FF8F9D}"/>
                </a:ext>
              </a:extLst>
            </p:cNvPr>
            <p:cNvSpPr/>
            <p:nvPr/>
          </p:nvSpPr>
          <p:spPr>
            <a:xfrm>
              <a:off x="4181886" y="3980889"/>
              <a:ext cx="744462" cy="610580"/>
            </a:xfrm>
            <a:custGeom>
              <a:avLst/>
              <a:gdLst>
                <a:gd name="connsiteX0" fmla="*/ 0 w 744462"/>
                <a:gd name="connsiteY0" fmla="*/ 313839 h 610580"/>
                <a:gd name="connsiteX1" fmla="*/ 77663 w 744462"/>
                <a:gd name="connsiteY1" fmla="*/ 470324 h 610580"/>
                <a:gd name="connsiteX2" fmla="*/ 78822 w 744462"/>
                <a:gd name="connsiteY2" fmla="*/ 505968 h 610580"/>
                <a:gd name="connsiteX3" fmla="*/ 61145 w 744462"/>
                <a:gd name="connsiteY3" fmla="*/ 513502 h 610580"/>
                <a:gd name="connsiteX4" fmla="*/ 62014 w 744462"/>
                <a:gd name="connsiteY4" fmla="*/ 526832 h 610580"/>
                <a:gd name="connsiteX5" fmla="*/ 90993 w 744462"/>
                <a:gd name="connsiteY5" fmla="*/ 579284 h 610580"/>
                <a:gd name="connsiteX6" fmla="*/ 127796 w 744462"/>
                <a:gd name="connsiteY6" fmla="*/ 607973 h 610580"/>
                <a:gd name="connsiteX7" fmla="*/ 158803 w 744462"/>
                <a:gd name="connsiteY7" fmla="*/ 610581 h 610580"/>
                <a:gd name="connsiteX8" fmla="*/ 182566 w 744462"/>
                <a:gd name="connsiteY8" fmla="*/ 597830 h 610580"/>
                <a:gd name="connsiteX9" fmla="*/ 227772 w 744462"/>
                <a:gd name="connsiteY9" fmla="*/ 597540 h 610580"/>
                <a:gd name="connsiteX10" fmla="*/ 272689 w 744462"/>
                <a:gd name="connsiteY10" fmla="*/ 581313 h 610580"/>
                <a:gd name="connsiteX11" fmla="*/ 295583 w 744462"/>
                <a:gd name="connsiteY11" fmla="*/ 584210 h 610580"/>
                <a:gd name="connsiteX12" fmla="*/ 359046 w 744462"/>
                <a:gd name="connsiteY12" fmla="*/ 592034 h 610580"/>
                <a:gd name="connsiteX13" fmla="*/ 398167 w 744462"/>
                <a:gd name="connsiteY13" fmla="*/ 585370 h 610580"/>
                <a:gd name="connsiteX14" fmla="*/ 401645 w 744462"/>
                <a:gd name="connsiteY14" fmla="*/ 571749 h 610580"/>
                <a:gd name="connsiteX15" fmla="*/ 442794 w 744462"/>
                <a:gd name="connsiteY15" fmla="*/ 572329 h 610580"/>
                <a:gd name="connsiteX16" fmla="*/ 686505 w 744462"/>
                <a:gd name="connsiteY16" fmla="*/ 345716 h 610580"/>
                <a:gd name="connsiteX17" fmla="*/ 744463 w 744462"/>
                <a:gd name="connsiteY17" fmla="*/ 238494 h 610580"/>
                <a:gd name="connsiteX18" fmla="*/ 713745 w 744462"/>
                <a:gd name="connsiteY18" fmla="*/ 236466 h 610580"/>
                <a:gd name="connsiteX19" fmla="*/ 680710 w 744462"/>
                <a:gd name="connsiteY19" fmla="*/ 253853 h 610580"/>
                <a:gd name="connsiteX20" fmla="*/ 658106 w 744462"/>
                <a:gd name="connsiteY20" fmla="*/ 223136 h 610580"/>
                <a:gd name="connsiteX21" fmla="*/ 687664 w 744462"/>
                <a:gd name="connsiteY21" fmla="*/ 182566 h 610580"/>
                <a:gd name="connsiteX22" fmla="*/ 710847 w 744462"/>
                <a:gd name="connsiteY22" fmla="*/ 191549 h 610580"/>
                <a:gd name="connsiteX23" fmla="*/ 704762 w 744462"/>
                <a:gd name="connsiteY23" fmla="*/ 31297 h 610580"/>
                <a:gd name="connsiteX24" fmla="*/ 647384 w 744462"/>
                <a:gd name="connsiteY24" fmla="*/ 13910 h 610580"/>
                <a:gd name="connsiteX25" fmla="*/ 601308 w 744462"/>
                <a:gd name="connsiteY25" fmla="*/ 0 h 610580"/>
                <a:gd name="connsiteX26" fmla="*/ 432652 w 744462"/>
                <a:gd name="connsiteY26" fmla="*/ 133881 h 610580"/>
                <a:gd name="connsiteX27" fmla="*/ 426566 w 744462"/>
                <a:gd name="connsiteY27" fmla="*/ 161701 h 610580"/>
                <a:gd name="connsiteX28" fmla="*/ 369189 w 744462"/>
                <a:gd name="connsiteY28" fmla="*/ 172423 h 610580"/>
                <a:gd name="connsiteX29" fmla="*/ 321953 w 744462"/>
                <a:gd name="connsiteY29" fmla="*/ 153877 h 610580"/>
                <a:gd name="connsiteX30" fmla="*/ 293844 w 744462"/>
                <a:gd name="connsiteY30" fmla="*/ 178509 h 610580"/>
                <a:gd name="connsiteX31" fmla="*/ 277326 w 744462"/>
                <a:gd name="connsiteY31" fmla="*/ 199083 h 610580"/>
                <a:gd name="connsiteX32" fmla="*/ 260808 w 744462"/>
                <a:gd name="connsiteY32" fmla="*/ 219658 h 610580"/>
                <a:gd name="connsiteX33" fmla="*/ 194157 w 744462"/>
                <a:gd name="connsiteY33" fmla="*/ 215602 h 610580"/>
                <a:gd name="connsiteX34" fmla="*/ 199373 w 744462"/>
                <a:gd name="connsiteY34" fmla="*/ 161411 h 610580"/>
                <a:gd name="connsiteX35" fmla="*/ 160252 w 744462"/>
                <a:gd name="connsiteY35" fmla="*/ 117653 h 610580"/>
                <a:gd name="connsiteX36" fmla="*/ 155036 w 744462"/>
                <a:gd name="connsiteY36" fmla="*/ 306015 h 610580"/>
                <a:gd name="connsiteX37" fmla="*/ 119392 w 744462"/>
                <a:gd name="connsiteY37" fmla="*/ 330357 h 610580"/>
                <a:gd name="connsiteX38" fmla="*/ 55639 w 744462"/>
                <a:gd name="connsiteY38" fmla="*/ 330937 h 610580"/>
                <a:gd name="connsiteX39" fmla="*/ 0 w 744462"/>
                <a:gd name="connsiteY39" fmla="*/ 313839 h 61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44462" h="610580">
                  <a:moveTo>
                    <a:pt x="0" y="313839"/>
                  </a:moveTo>
                  <a:lnTo>
                    <a:pt x="77663" y="470324"/>
                  </a:lnTo>
                  <a:lnTo>
                    <a:pt x="78822" y="505968"/>
                  </a:lnTo>
                  <a:cubicBezTo>
                    <a:pt x="74765" y="514661"/>
                    <a:pt x="68390" y="514951"/>
                    <a:pt x="61145" y="513502"/>
                  </a:cubicBezTo>
                  <a:cubicBezTo>
                    <a:pt x="58247" y="517559"/>
                    <a:pt x="55349" y="523065"/>
                    <a:pt x="62014" y="526832"/>
                  </a:cubicBezTo>
                  <a:cubicBezTo>
                    <a:pt x="71577" y="543930"/>
                    <a:pt x="78532" y="564795"/>
                    <a:pt x="90993" y="579284"/>
                  </a:cubicBezTo>
                  <a:cubicBezTo>
                    <a:pt x="101136" y="591455"/>
                    <a:pt x="115915" y="597540"/>
                    <a:pt x="127796" y="607973"/>
                  </a:cubicBezTo>
                  <a:lnTo>
                    <a:pt x="158803" y="610581"/>
                  </a:lnTo>
                  <a:cubicBezTo>
                    <a:pt x="165179" y="606234"/>
                    <a:pt x="159383" y="600149"/>
                    <a:pt x="182566" y="597830"/>
                  </a:cubicBezTo>
                  <a:lnTo>
                    <a:pt x="227772" y="597540"/>
                  </a:lnTo>
                  <a:cubicBezTo>
                    <a:pt x="241972" y="592034"/>
                    <a:pt x="226034" y="577835"/>
                    <a:pt x="272689" y="581313"/>
                  </a:cubicBezTo>
                  <a:cubicBezTo>
                    <a:pt x="280224" y="582182"/>
                    <a:pt x="283701" y="590586"/>
                    <a:pt x="295583" y="584210"/>
                  </a:cubicBezTo>
                  <a:cubicBezTo>
                    <a:pt x="317317" y="580733"/>
                    <a:pt x="337891" y="588847"/>
                    <a:pt x="359046" y="592034"/>
                  </a:cubicBezTo>
                  <a:cubicBezTo>
                    <a:pt x="365421" y="587108"/>
                    <a:pt x="363103" y="578415"/>
                    <a:pt x="398167" y="585370"/>
                  </a:cubicBezTo>
                  <a:lnTo>
                    <a:pt x="401645" y="571749"/>
                  </a:lnTo>
                  <a:lnTo>
                    <a:pt x="442794" y="572329"/>
                  </a:lnTo>
                  <a:lnTo>
                    <a:pt x="686505" y="345716"/>
                  </a:lnTo>
                  <a:cubicBezTo>
                    <a:pt x="725047" y="329777"/>
                    <a:pt x="733741" y="282832"/>
                    <a:pt x="744463" y="238494"/>
                  </a:cubicBezTo>
                  <a:lnTo>
                    <a:pt x="713745" y="236466"/>
                  </a:lnTo>
                  <a:cubicBezTo>
                    <a:pt x="713455" y="232699"/>
                    <a:pt x="684477" y="253564"/>
                    <a:pt x="680710" y="253853"/>
                  </a:cubicBezTo>
                  <a:cubicBezTo>
                    <a:pt x="665061" y="255592"/>
                    <a:pt x="655788" y="250666"/>
                    <a:pt x="658106" y="223136"/>
                  </a:cubicBezTo>
                  <a:cubicBezTo>
                    <a:pt x="659845" y="202561"/>
                    <a:pt x="681869" y="186333"/>
                    <a:pt x="687664" y="182566"/>
                  </a:cubicBezTo>
                  <a:cubicBezTo>
                    <a:pt x="695489" y="177639"/>
                    <a:pt x="703023" y="196475"/>
                    <a:pt x="710847" y="191549"/>
                  </a:cubicBezTo>
                  <a:cubicBezTo>
                    <a:pt x="710847" y="191549"/>
                    <a:pt x="708239" y="104323"/>
                    <a:pt x="704762" y="31297"/>
                  </a:cubicBezTo>
                  <a:cubicBezTo>
                    <a:pt x="688244" y="21444"/>
                    <a:pt x="676652" y="4057"/>
                    <a:pt x="647384" y="13910"/>
                  </a:cubicBezTo>
                  <a:cubicBezTo>
                    <a:pt x="632025" y="2318"/>
                    <a:pt x="616667" y="3477"/>
                    <a:pt x="601308" y="0"/>
                  </a:cubicBezTo>
                  <a:lnTo>
                    <a:pt x="432652" y="133881"/>
                  </a:lnTo>
                  <a:lnTo>
                    <a:pt x="426566" y="161701"/>
                  </a:lnTo>
                  <a:cubicBezTo>
                    <a:pt x="407440" y="171843"/>
                    <a:pt x="388314" y="170394"/>
                    <a:pt x="369189" y="172423"/>
                  </a:cubicBezTo>
                  <a:cubicBezTo>
                    <a:pt x="354699" y="161411"/>
                    <a:pt x="339051" y="154746"/>
                    <a:pt x="321953" y="153877"/>
                  </a:cubicBezTo>
                  <a:lnTo>
                    <a:pt x="293844" y="178509"/>
                  </a:lnTo>
                  <a:cubicBezTo>
                    <a:pt x="291236" y="192129"/>
                    <a:pt x="283412" y="193288"/>
                    <a:pt x="277326" y="199083"/>
                  </a:cubicBezTo>
                  <a:cubicBezTo>
                    <a:pt x="267763" y="204589"/>
                    <a:pt x="262837" y="211834"/>
                    <a:pt x="260808" y="219658"/>
                  </a:cubicBezTo>
                  <a:cubicBezTo>
                    <a:pt x="232409" y="226613"/>
                    <a:pt x="212704" y="221977"/>
                    <a:pt x="194157" y="215602"/>
                  </a:cubicBezTo>
                  <a:cubicBezTo>
                    <a:pt x="197635" y="199083"/>
                    <a:pt x="208357" y="188361"/>
                    <a:pt x="199373" y="161411"/>
                  </a:cubicBezTo>
                  <a:lnTo>
                    <a:pt x="160252" y="117653"/>
                  </a:lnTo>
                  <a:lnTo>
                    <a:pt x="155036" y="306015"/>
                  </a:lnTo>
                  <a:cubicBezTo>
                    <a:pt x="143155" y="311231"/>
                    <a:pt x="131273" y="319055"/>
                    <a:pt x="119392" y="330357"/>
                  </a:cubicBezTo>
                  <a:cubicBezTo>
                    <a:pt x="99687" y="328618"/>
                    <a:pt x="83169" y="326010"/>
                    <a:pt x="55639" y="330937"/>
                  </a:cubicBezTo>
                  <a:cubicBezTo>
                    <a:pt x="51002" y="309782"/>
                    <a:pt x="32166" y="275587"/>
                    <a:pt x="0" y="313839"/>
                  </a:cubicBezTo>
                  <a:close/>
                </a:path>
              </a:pathLst>
            </a:custGeom>
            <a:solidFill>
              <a:schemeClr val="accent2"/>
            </a:solidFill>
            <a:ln w="2897" cap="rnd">
              <a:solidFill>
                <a:schemeClr val="bg1"/>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8829A1CE-29F1-BBA2-AFED-F684E4EA10C6}"/>
                </a:ext>
              </a:extLst>
            </p:cNvPr>
            <p:cNvSpPr/>
            <p:nvPr/>
          </p:nvSpPr>
          <p:spPr>
            <a:xfrm>
              <a:off x="4839269" y="4161966"/>
              <a:ext cx="55781" cy="73646"/>
            </a:xfrm>
            <a:custGeom>
              <a:avLst/>
              <a:gdLst>
                <a:gd name="connsiteX0" fmla="*/ 53464 w 55781"/>
                <a:gd name="connsiteY0" fmla="*/ 11921 h 73646"/>
                <a:gd name="connsiteX1" fmla="*/ 55782 w 55781"/>
                <a:gd name="connsiteY1" fmla="*/ 54520 h 73646"/>
                <a:gd name="connsiteX2" fmla="*/ 22746 w 55781"/>
                <a:gd name="connsiteY2" fmla="*/ 73646 h 73646"/>
                <a:gd name="connsiteX3" fmla="*/ 1302 w 55781"/>
                <a:gd name="connsiteY3" fmla="*/ 60606 h 73646"/>
                <a:gd name="connsiteX4" fmla="*/ 8547 w 55781"/>
                <a:gd name="connsiteY4" fmla="*/ 22354 h 73646"/>
                <a:gd name="connsiteX5" fmla="*/ 33179 w 55781"/>
                <a:gd name="connsiteY5" fmla="*/ 40 h 73646"/>
                <a:gd name="connsiteX6" fmla="*/ 45929 w 55781"/>
                <a:gd name="connsiteY6" fmla="*/ 9893 h 73646"/>
                <a:gd name="connsiteX7" fmla="*/ 53464 w 55781"/>
                <a:gd name="connsiteY7" fmla="*/ 11921 h 73646"/>
                <a:gd name="connsiteX8" fmla="*/ 53464 w 55781"/>
                <a:gd name="connsiteY8" fmla="*/ 11921 h 7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781" h="73646">
                  <a:moveTo>
                    <a:pt x="53464" y="11921"/>
                  </a:moveTo>
                  <a:lnTo>
                    <a:pt x="55782" y="54520"/>
                  </a:lnTo>
                  <a:cubicBezTo>
                    <a:pt x="43031" y="60896"/>
                    <a:pt x="33469" y="67271"/>
                    <a:pt x="22746" y="73646"/>
                  </a:cubicBezTo>
                  <a:cubicBezTo>
                    <a:pt x="10865" y="73356"/>
                    <a:pt x="3331" y="70169"/>
                    <a:pt x="1302" y="60606"/>
                  </a:cubicBezTo>
                  <a:cubicBezTo>
                    <a:pt x="-1596" y="45537"/>
                    <a:pt x="143" y="35104"/>
                    <a:pt x="8547" y="22354"/>
                  </a:cubicBezTo>
                  <a:cubicBezTo>
                    <a:pt x="14632" y="13081"/>
                    <a:pt x="25644" y="1489"/>
                    <a:pt x="33179" y="40"/>
                  </a:cubicBezTo>
                  <a:cubicBezTo>
                    <a:pt x="36946" y="-540"/>
                    <a:pt x="42742" y="5256"/>
                    <a:pt x="45929" y="9893"/>
                  </a:cubicBezTo>
                  <a:lnTo>
                    <a:pt x="53464" y="11921"/>
                  </a:lnTo>
                  <a:lnTo>
                    <a:pt x="53464" y="11921"/>
                  </a:lnTo>
                  <a:close/>
                </a:path>
              </a:pathLst>
            </a:custGeom>
            <a:solidFill>
              <a:srgbClr val="CCCCCC"/>
            </a:solidFill>
            <a:ln w="2897" cap="rnd">
              <a:solidFill>
                <a:schemeClr val="bg1"/>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99AB9AD4-20B4-B8E5-F6DC-AA42073FBA7A}"/>
                </a:ext>
              </a:extLst>
            </p:cNvPr>
            <p:cNvSpPr/>
            <p:nvPr/>
          </p:nvSpPr>
          <p:spPr>
            <a:xfrm>
              <a:off x="4824006" y="2917951"/>
              <a:ext cx="534125" cy="560737"/>
            </a:xfrm>
            <a:custGeom>
              <a:avLst/>
              <a:gdLst>
                <a:gd name="connsiteX0" fmla="*/ 205507 w 534125"/>
                <a:gd name="connsiteY0" fmla="*/ 0 h 560737"/>
                <a:gd name="connsiteX1" fmla="*/ 187830 w 534125"/>
                <a:gd name="connsiteY1" fmla="*/ 26081 h 560737"/>
                <a:gd name="connsiteX2" fmla="*/ 54528 w 534125"/>
                <a:gd name="connsiteY2" fmla="*/ 28399 h 560737"/>
                <a:gd name="connsiteX3" fmla="*/ 76262 w 534125"/>
                <a:gd name="connsiteY3" fmla="*/ 73316 h 560737"/>
                <a:gd name="connsiteX4" fmla="*/ 71915 w 534125"/>
                <a:gd name="connsiteY4" fmla="*/ 128086 h 560737"/>
                <a:gd name="connsiteX5" fmla="*/ 15117 w 534125"/>
                <a:gd name="connsiteY5" fmla="*/ 191839 h 560737"/>
                <a:gd name="connsiteX6" fmla="*/ 627 w 534125"/>
                <a:gd name="connsiteY6" fmla="*/ 201112 h 560737"/>
                <a:gd name="connsiteX7" fmla="*/ 15696 w 534125"/>
                <a:gd name="connsiteY7" fmla="*/ 294424 h 560737"/>
                <a:gd name="connsiteX8" fmla="*/ 49312 w 534125"/>
                <a:gd name="connsiteY8" fmla="*/ 345136 h 560737"/>
                <a:gd name="connsiteX9" fmla="*/ 62932 w 534125"/>
                <a:gd name="connsiteY9" fmla="*/ 380200 h 560737"/>
                <a:gd name="connsiteX10" fmla="*/ 81478 w 534125"/>
                <a:gd name="connsiteY10" fmla="*/ 401065 h 560737"/>
                <a:gd name="connsiteX11" fmla="*/ 110167 w 534125"/>
                <a:gd name="connsiteY11" fmla="*/ 421061 h 560737"/>
                <a:gd name="connsiteX12" fmla="*/ 165806 w 534125"/>
                <a:gd name="connsiteY12" fmla="*/ 439317 h 560737"/>
                <a:gd name="connsiteX13" fmla="*/ 215360 w 534125"/>
                <a:gd name="connsiteY13" fmla="*/ 456704 h 560737"/>
                <a:gd name="connsiteX14" fmla="*/ 244338 w 534125"/>
                <a:gd name="connsiteY14" fmla="*/ 552624 h 560737"/>
                <a:gd name="connsiteX15" fmla="*/ 298818 w 534125"/>
                <a:gd name="connsiteY15" fmla="*/ 554073 h 560737"/>
                <a:gd name="connsiteX16" fmla="*/ 326928 w 534125"/>
                <a:gd name="connsiteY16" fmla="*/ 560738 h 560737"/>
                <a:gd name="connsiteX17" fmla="*/ 391840 w 534125"/>
                <a:gd name="connsiteY17" fmla="*/ 555522 h 560737"/>
                <a:gd name="connsiteX18" fmla="*/ 428063 w 534125"/>
                <a:gd name="connsiteY18" fmla="*/ 540743 h 560737"/>
                <a:gd name="connsiteX19" fmla="*/ 534125 w 534125"/>
                <a:gd name="connsiteY19" fmla="*/ 506837 h 560737"/>
                <a:gd name="connsiteX20" fmla="*/ 505726 w 534125"/>
                <a:gd name="connsiteY20" fmla="*/ 482495 h 560737"/>
                <a:gd name="connsiteX21" fmla="*/ 496743 w 534125"/>
                <a:gd name="connsiteY21" fmla="*/ 441635 h 560737"/>
                <a:gd name="connsiteX22" fmla="*/ 490657 w 534125"/>
                <a:gd name="connsiteY22" fmla="*/ 418742 h 560737"/>
                <a:gd name="connsiteX23" fmla="*/ 477906 w 534125"/>
                <a:gd name="connsiteY23" fmla="*/ 391212 h 560737"/>
                <a:gd name="connsiteX24" fmla="*/ 485731 w 534125"/>
                <a:gd name="connsiteY24" fmla="*/ 388604 h 560737"/>
                <a:gd name="connsiteX25" fmla="*/ 496453 w 534125"/>
                <a:gd name="connsiteY25" fmla="*/ 334704 h 560737"/>
                <a:gd name="connsiteX26" fmla="*/ 460230 w 534125"/>
                <a:gd name="connsiteY26" fmla="*/ 281673 h 560737"/>
                <a:gd name="connsiteX27" fmla="*/ 485151 w 534125"/>
                <a:gd name="connsiteY27" fmla="*/ 211255 h 560737"/>
                <a:gd name="connsiteX28" fmla="*/ 418790 w 534125"/>
                <a:gd name="connsiteY28" fmla="*/ 167207 h 560737"/>
                <a:gd name="connsiteX29" fmla="*/ 407778 w 534125"/>
                <a:gd name="connsiteY29" fmla="*/ 128086 h 560737"/>
                <a:gd name="connsiteX30" fmla="*/ 205507 w 534125"/>
                <a:gd name="connsiteY30" fmla="*/ 0 h 560737"/>
                <a:gd name="connsiteX31" fmla="*/ 205507 w 534125"/>
                <a:gd name="connsiteY31" fmla="*/ 0 h 560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4125" h="560737">
                  <a:moveTo>
                    <a:pt x="205507" y="0"/>
                  </a:moveTo>
                  <a:lnTo>
                    <a:pt x="187830" y="26081"/>
                  </a:lnTo>
                  <a:lnTo>
                    <a:pt x="54528" y="28399"/>
                  </a:lnTo>
                  <a:lnTo>
                    <a:pt x="76262" y="73316"/>
                  </a:lnTo>
                  <a:cubicBezTo>
                    <a:pt x="41777" y="108091"/>
                    <a:pt x="63801" y="114756"/>
                    <a:pt x="71915" y="128086"/>
                  </a:cubicBezTo>
                  <a:cubicBezTo>
                    <a:pt x="56846" y="156195"/>
                    <a:pt x="45255" y="190680"/>
                    <a:pt x="15117" y="191839"/>
                  </a:cubicBezTo>
                  <a:cubicBezTo>
                    <a:pt x="7582" y="193868"/>
                    <a:pt x="2076" y="191839"/>
                    <a:pt x="627" y="201112"/>
                  </a:cubicBezTo>
                  <a:cubicBezTo>
                    <a:pt x="-2560" y="222846"/>
                    <a:pt x="7003" y="268343"/>
                    <a:pt x="15696" y="294424"/>
                  </a:cubicBezTo>
                  <a:cubicBezTo>
                    <a:pt x="24680" y="314709"/>
                    <a:pt x="40618" y="328329"/>
                    <a:pt x="49312" y="345136"/>
                  </a:cubicBezTo>
                  <a:cubicBezTo>
                    <a:pt x="57136" y="356728"/>
                    <a:pt x="59164" y="368609"/>
                    <a:pt x="62932" y="380200"/>
                  </a:cubicBezTo>
                  <a:lnTo>
                    <a:pt x="81478" y="401065"/>
                  </a:lnTo>
                  <a:cubicBezTo>
                    <a:pt x="89302" y="398747"/>
                    <a:pt x="97996" y="400775"/>
                    <a:pt x="110167" y="421061"/>
                  </a:cubicBezTo>
                  <a:lnTo>
                    <a:pt x="165806" y="439317"/>
                  </a:lnTo>
                  <a:cubicBezTo>
                    <a:pt x="177687" y="450329"/>
                    <a:pt x="196813" y="453517"/>
                    <a:pt x="215360" y="456704"/>
                  </a:cubicBezTo>
                  <a:lnTo>
                    <a:pt x="244338" y="552624"/>
                  </a:lnTo>
                  <a:lnTo>
                    <a:pt x="298818" y="554073"/>
                  </a:lnTo>
                  <a:cubicBezTo>
                    <a:pt x="308091" y="548277"/>
                    <a:pt x="317654" y="548567"/>
                    <a:pt x="326928" y="560738"/>
                  </a:cubicBezTo>
                  <a:cubicBezTo>
                    <a:pt x="347213" y="557550"/>
                    <a:pt x="365179" y="552334"/>
                    <a:pt x="391840" y="555522"/>
                  </a:cubicBezTo>
                  <a:cubicBezTo>
                    <a:pt x="400244" y="546538"/>
                    <a:pt x="410676" y="539873"/>
                    <a:pt x="428063" y="540743"/>
                  </a:cubicBezTo>
                  <a:cubicBezTo>
                    <a:pt x="448928" y="557260"/>
                    <a:pt x="508624" y="523645"/>
                    <a:pt x="534125" y="506837"/>
                  </a:cubicBezTo>
                  <a:cubicBezTo>
                    <a:pt x="527750" y="495536"/>
                    <a:pt x="516448" y="489450"/>
                    <a:pt x="505726" y="482495"/>
                  </a:cubicBezTo>
                  <a:cubicBezTo>
                    <a:pt x="506595" y="469745"/>
                    <a:pt x="501379" y="455545"/>
                    <a:pt x="496743" y="441635"/>
                  </a:cubicBezTo>
                  <a:cubicBezTo>
                    <a:pt x="491237" y="433231"/>
                    <a:pt x="487180" y="424828"/>
                    <a:pt x="490657" y="418742"/>
                  </a:cubicBezTo>
                  <a:lnTo>
                    <a:pt x="477906" y="391212"/>
                  </a:lnTo>
                  <a:lnTo>
                    <a:pt x="485731" y="388604"/>
                  </a:lnTo>
                  <a:cubicBezTo>
                    <a:pt x="483702" y="367450"/>
                    <a:pt x="483702" y="347744"/>
                    <a:pt x="496453" y="334704"/>
                  </a:cubicBezTo>
                  <a:cubicBezTo>
                    <a:pt x="487759" y="317027"/>
                    <a:pt x="458491" y="302827"/>
                    <a:pt x="460230" y="281673"/>
                  </a:cubicBezTo>
                  <a:lnTo>
                    <a:pt x="485151" y="211255"/>
                  </a:lnTo>
                  <a:lnTo>
                    <a:pt x="418790" y="167207"/>
                  </a:lnTo>
                  <a:lnTo>
                    <a:pt x="407778" y="128086"/>
                  </a:lnTo>
                  <a:lnTo>
                    <a:pt x="205507" y="0"/>
                  </a:lnTo>
                  <a:lnTo>
                    <a:pt x="205507" y="0"/>
                  </a:lnTo>
                  <a:close/>
                </a:path>
              </a:pathLst>
            </a:custGeom>
            <a:solidFill>
              <a:schemeClr val="accent2"/>
            </a:solidFill>
            <a:ln w="2897" cap="rnd">
              <a:solidFill>
                <a:schemeClr val="bg1"/>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796E350-AEEE-9127-6DEA-4C00E2A91984}"/>
                </a:ext>
              </a:extLst>
            </p:cNvPr>
            <p:cNvSpPr/>
            <p:nvPr/>
          </p:nvSpPr>
          <p:spPr>
            <a:xfrm>
              <a:off x="3388338" y="2348230"/>
              <a:ext cx="88785" cy="252114"/>
            </a:xfrm>
            <a:custGeom>
              <a:avLst/>
              <a:gdLst>
                <a:gd name="connsiteX0" fmla="*/ 54301 w 88785"/>
                <a:gd name="connsiteY0" fmla="*/ 252115 h 252114"/>
                <a:gd name="connsiteX1" fmla="*/ 88785 w 88785"/>
                <a:gd name="connsiteY1" fmla="*/ 242262 h 252114"/>
                <a:gd name="connsiteX2" fmla="*/ 65892 w 88785"/>
                <a:gd name="connsiteY2" fmla="*/ 62594 h 252114"/>
                <a:gd name="connsiteX3" fmla="*/ 38942 w 88785"/>
                <a:gd name="connsiteY3" fmla="*/ 34485 h 252114"/>
                <a:gd name="connsiteX4" fmla="*/ 44448 w 88785"/>
                <a:gd name="connsiteY4" fmla="*/ 5216 h 252114"/>
                <a:gd name="connsiteX5" fmla="*/ 3588 w 88785"/>
                <a:gd name="connsiteY5" fmla="*/ 0 h 252114"/>
                <a:gd name="connsiteX6" fmla="*/ 18367 w 88785"/>
                <a:gd name="connsiteY6" fmla="*/ 43468 h 252114"/>
                <a:gd name="connsiteX7" fmla="*/ 36044 w 88785"/>
                <a:gd name="connsiteY7" fmla="*/ 222267 h 252114"/>
                <a:gd name="connsiteX8" fmla="*/ 54301 w 88785"/>
                <a:gd name="connsiteY8" fmla="*/ 252115 h 252114"/>
                <a:gd name="connsiteX9" fmla="*/ 54301 w 88785"/>
                <a:gd name="connsiteY9" fmla="*/ 252115 h 25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785" h="252114">
                  <a:moveTo>
                    <a:pt x="54301" y="252115"/>
                  </a:moveTo>
                  <a:lnTo>
                    <a:pt x="88785" y="242262"/>
                  </a:lnTo>
                  <a:lnTo>
                    <a:pt x="65892" y="62594"/>
                  </a:lnTo>
                  <a:cubicBezTo>
                    <a:pt x="62994" y="48974"/>
                    <a:pt x="49374" y="42888"/>
                    <a:pt x="38942" y="34485"/>
                  </a:cubicBezTo>
                  <a:lnTo>
                    <a:pt x="44448" y="5216"/>
                  </a:lnTo>
                  <a:lnTo>
                    <a:pt x="3588" y="0"/>
                  </a:lnTo>
                  <a:cubicBezTo>
                    <a:pt x="-3946" y="15359"/>
                    <a:pt x="111" y="29848"/>
                    <a:pt x="18367" y="43468"/>
                  </a:cubicBezTo>
                  <a:cubicBezTo>
                    <a:pt x="33146" y="104323"/>
                    <a:pt x="31408" y="162860"/>
                    <a:pt x="36044" y="222267"/>
                  </a:cubicBezTo>
                  <a:lnTo>
                    <a:pt x="54301" y="252115"/>
                  </a:lnTo>
                  <a:lnTo>
                    <a:pt x="54301" y="252115"/>
                  </a:lnTo>
                  <a:close/>
                </a:path>
              </a:pathLst>
            </a:custGeom>
            <a:solidFill>
              <a:srgbClr val="CCCCCC"/>
            </a:solidFill>
            <a:ln w="2897" cap="rnd">
              <a:solidFill>
                <a:schemeClr val="bg1"/>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883D561A-BE7D-FFE5-AC99-B99E14D13FD4}"/>
                </a:ext>
              </a:extLst>
            </p:cNvPr>
            <p:cNvSpPr/>
            <p:nvPr/>
          </p:nvSpPr>
          <p:spPr>
            <a:xfrm>
              <a:off x="3790006" y="1075601"/>
              <a:ext cx="171014" cy="342618"/>
            </a:xfrm>
            <a:custGeom>
              <a:avLst/>
              <a:gdLst>
                <a:gd name="connsiteX0" fmla="*/ 126725 w 171014"/>
                <a:gd name="connsiteY0" fmla="*/ 5391 h 342618"/>
                <a:gd name="connsiteX1" fmla="*/ 64421 w 171014"/>
                <a:gd name="connsiteY1" fmla="*/ 15823 h 342618"/>
                <a:gd name="connsiteX2" fmla="*/ 49062 w 171014"/>
                <a:gd name="connsiteY2" fmla="*/ 36978 h 342618"/>
                <a:gd name="connsiteX3" fmla="*/ 45585 w 171014"/>
                <a:gd name="connsiteY3" fmla="*/ 131159 h 342618"/>
                <a:gd name="connsiteX4" fmla="*/ 23271 w 171014"/>
                <a:gd name="connsiteY4" fmla="*/ 141881 h 342618"/>
                <a:gd name="connsiteX5" fmla="*/ 378 w 171014"/>
                <a:gd name="connsiteY5" fmla="*/ 161586 h 342618"/>
                <a:gd name="connsiteX6" fmla="*/ 28197 w 171014"/>
                <a:gd name="connsiteY6" fmla="*/ 206793 h 342618"/>
                <a:gd name="connsiteX7" fmla="*/ 30806 w 171014"/>
                <a:gd name="connsiteY7" fmla="*/ 234613 h 342618"/>
                <a:gd name="connsiteX8" fmla="*/ 66160 w 171014"/>
                <a:gd name="connsiteY8" fmla="*/ 253739 h 342618"/>
                <a:gd name="connsiteX9" fmla="*/ 80649 w 171014"/>
                <a:gd name="connsiteY9" fmla="*/ 342413 h 342618"/>
                <a:gd name="connsiteX10" fmla="*/ 108179 w 171014"/>
                <a:gd name="connsiteY10" fmla="*/ 280689 h 342618"/>
                <a:gd name="connsiteX11" fmla="*/ 169324 w 171014"/>
                <a:gd name="connsiteY11" fmla="*/ 202156 h 342618"/>
                <a:gd name="connsiteX12" fmla="*/ 153385 w 171014"/>
                <a:gd name="connsiteY12" fmla="*/ 194042 h 342618"/>
                <a:gd name="connsiteX13" fmla="*/ 141794 w 171014"/>
                <a:gd name="connsiteY13" fmla="*/ 165643 h 342618"/>
                <a:gd name="connsiteX14" fmla="*/ 118611 w 171014"/>
                <a:gd name="connsiteY14" fmla="*/ 177525 h 342618"/>
                <a:gd name="connsiteX15" fmla="*/ 106150 w 171014"/>
                <a:gd name="connsiteY15" fmla="*/ 157819 h 342618"/>
                <a:gd name="connsiteX16" fmla="*/ 162079 w 171014"/>
                <a:gd name="connsiteY16" fmla="*/ 102180 h 342618"/>
                <a:gd name="connsiteX17" fmla="*/ 141504 w 171014"/>
                <a:gd name="connsiteY17" fmla="*/ 68275 h 342618"/>
                <a:gd name="connsiteX18" fmla="*/ 139186 w 171014"/>
                <a:gd name="connsiteY18" fmla="*/ 45961 h 342618"/>
                <a:gd name="connsiteX19" fmla="*/ 163818 w 171014"/>
                <a:gd name="connsiteY19" fmla="*/ 23358 h 342618"/>
                <a:gd name="connsiteX20" fmla="*/ 156573 w 171014"/>
                <a:gd name="connsiteY20" fmla="*/ 10897 h 342618"/>
                <a:gd name="connsiteX21" fmla="*/ 134260 w 171014"/>
                <a:gd name="connsiteY21" fmla="*/ 24807 h 342618"/>
                <a:gd name="connsiteX22" fmla="*/ 126725 w 171014"/>
                <a:gd name="connsiteY22" fmla="*/ 5391 h 342618"/>
                <a:gd name="connsiteX23" fmla="*/ 126725 w 171014"/>
                <a:gd name="connsiteY23" fmla="*/ 5391 h 34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1014" h="342618">
                  <a:moveTo>
                    <a:pt x="126725" y="5391"/>
                  </a:moveTo>
                  <a:cubicBezTo>
                    <a:pt x="118031" y="5681"/>
                    <a:pt x="83837" y="-12286"/>
                    <a:pt x="64421" y="15823"/>
                  </a:cubicBezTo>
                  <a:cubicBezTo>
                    <a:pt x="64421" y="15823"/>
                    <a:pt x="49931" y="22199"/>
                    <a:pt x="49062" y="36978"/>
                  </a:cubicBezTo>
                  <a:cubicBezTo>
                    <a:pt x="47903" y="59871"/>
                    <a:pt x="45585" y="131159"/>
                    <a:pt x="45585" y="131159"/>
                  </a:cubicBezTo>
                  <a:cubicBezTo>
                    <a:pt x="43266" y="127391"/>
                    <a:pt x="25879" y="130289"/>
                    <a:pt x="23271" y="141881"/>
                  </a:cubicBezTo>
                  <a:cubicBezTo>
                    <a:pt x="19504" y="157819"/>
                    <a:pt x="1827" y="153472"/>
                    <a:pt x="378" y="161586"/>
                  </a:cubicBezTo>
                  <a:cubicBezTo>
                    <a:pt x="-2520" y="177525"/>
                    <a:pt x="11680" y="192593"/>
                    <a:pt x="28197" y="206793"/>
                  </a:cubicBezTo>
                  <a:cubicBezTo>
                    <a:pt x="32544" y="210560"/>
                    <a:pt x="26749" y="230845"/>
                    <a:pt x="30806" y="234613"/>
                  </a:cubicBezTo>
                  <a:cubicBezTo>
                    <a:pt x="43556" y="245914"/>
                    <a:pt x="66160" y="253739"/>
                    <a:pt x="66160" y="253739"/>
                  </a:cubicBezTo>
                  <a:cubicBezTo>
                    <a:pt x="71376" y="306190"/>
                    <a:pt x="80649" y="342413"/>
                    <a:pt x="80649" y="342413"/>
                  </a:cubicBezTo>
                  <a:cubicBezTo>
                    <a:pt x="84126" y="344442"/>
                    <a:pt x="120639" y="331981"/>
                    <a:pt x="108179" y="280689"/>
                  </a:cubicBezTo>
                  <a:cubicBezTo>
                    <a:pt x="106730" y="274603"/>
                    <a:pt x="183233" y="249971"/>
                    <a:pt x="169324" y="202156"/>
                  </a:cubicBezTo>
                  <a:cubicBezTo>
                    <a:pt x="167875" y="197230"/>
                    <a:pt x="155414" y="203026"/>
                    <a:pt x="153385" y="194042"/>
                  </a:cubicBezTo>
                  <a:cubicBezTo>
                    <a:pt x="148749" y="173757"/>
                    <a:pt x="149328" y="168831"/>
                    <a:pt x="141794" y="165643"/>
                  </a:cubicBezTo>
                  <a:cubicBezTo>
                    <a:pt x="138027" y="164194"/>
                    <a:pt x="121799" y="179553"/>
                    <a:pt x="118611" y="177525"/>
                  </a:cubicBezTo>
                  <a:cubicBezTo>
                    <a:pt x="111366" y="173178"/>
                    <a:pt x="102383" y="163035"/>
                    <a:pt x="106150" y="157819"/>
                  </a:cubicBezTo>
                  <a:cubicBezTo>
                    <a:pt x="112815" y="149125"/>
                    <a:pt x="161789" y="118988"/>
                    <a:pt x="162079" y="102180"/>
                  </a:cubicBezTo>
                  <a:cubicBezTo>
                    <a:pt x="162948" y="77258"/>
                    <a:pt x="153675" y="74940"/>
                    <a:pt x="141504" y="68275"/>
                  </a:cubicBezTo>
                  <a:cubicBezTo>
                    <a:pt x="134549" y="64508"/>
                    <a:pt x="137157" y="52916"/>
                    <a:pt x="139186" y="45961"/>
                  </a:cubicBezTo>
                  <a:cubicBezTo>
                    <a:pt x="140635" y="41904"/>
                    <a:pt x="167005" y="32921"/>
                    <a:pt x="163818" y="23358"/>
                  </a:cubicBezTo>
                  <a:cubicBezTo>
                    <a:pt x="161789" y="16983"/>
                    <a:pt x="158022" y="15823"/>
                    <a:pt x="156573" y="10897"/>
                  </a:cubicBezTo>
                  <a:cubicBezTo>
                    <a:pt x="155414" y="7130"/>
                    <a:pt x="135708" y="27994"/>
                    <a:pt x="134260" y="24807"/>
                  </a:cubicBezTo>
                  <a:cubicBezTo>
                    <a:pt x="131651" y="16693"/>
                    <a:pt x="130782" y="11477"/>
                    <a:pt x="126725" y="5391"/>
                  </a:cubicBezTo>
                  <a:lnTo>
                    <a:pt x="126725" y="5391"/>
                  </a:lnTo>
                  <a:close/>
                </a:path>
              </a:pathLst>
            </a:custGeom>
            <a:solidFill>
              <a:srgbClr val="CCCCCC"/>
            </a:solidFill>
            <a:ln w="2897" cap="rnd">
              <a:solidFill>
                <a:schemeClr val="bg1"/>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90B05D20-AEAF-4B48-573A-597AE5ED7358}"/>
                </a:ext>
              </a:extLst>
            </p:cNvPr>
            <p:cNvSpPr/>
            <p:nvPr/>
          </p:nvSpPr>
          <p:spPr>
            <a:xfrm>
              <a:off x="4041680" y="1757644"/>
              <a:ext cx="508815" cy="777498"/>
            </a:xfrm>
            <a:custGeom>
              <a:avLst/>
              <a:gdLst>
                <a:gd name="connsiteX0" fmla="*/ 503599 w 508815"/>
                <a:gd name="connsiteY0" fmla="*/ 185753 h 777498"/>
                <a:gd name="connsiteX1" fmla="*/ 126296 w 508815"/>
                <a:gd name="connsiteY1" fmla="*/ 0 h 777498"/>
                <a:gd name="connsiteX2" fmla="*/ 76453 w 508815"/>
                <a:gd name="connsiteY2" fmla="*/ 15069 h 777498"/>
                <a:gd name="connsiteX3" fmla="*/ 77902 w 508815"/>
                <a:gd name="connsiteY3" fmla="*/ 85487 h 777498"/>
                <a:gd name="connsiteX4" fmla="*/ 122239 w 508815"/>
                <a:gd name="connsiteY4" fmla="*/ 139387 h 777498"/>
                <a:gd name="connsiteX5" fmla="*/ 110938 w 508815"/>
                <a:gd name="connsiteY5" fmla="*/ 166628 h 777498"/>
                <a:gd name="connsiteX6" fmla="*/ 94999 w 508815"/>
                <a:gd name="connsiteY6" fmla="*/ 312390 h 777498"/>
                <a:gd name="connsiteX7" fmla="*/ 16177 w 508815"/>
                <a:gd name="connsiteY7" fmla="*/ 399037 h 777498"/>
                <a:gd name="connsiteX8" fmla="*/ 12700 w 508815"/>
                <a:gd name="connsiteY8" fmla="*/ 413816 h 777498"/>
                <a:gd name="connsiteX9" fmla="*/ 3717 w 508815"/>
                <a:gd name="connsiteY9" fmla="*/ 423379 h 777498"/>
                <a:gd name="connsiteX10" fmla="*/ 239 w 508815"/>
                <a:gd name="connsiteY10" fmla="*/ 436709 h 777498"/>
                <a:gd name="connsiteX11" fmla="*/ 59935 w 508815"/>
                <a:gd name="connsiteY11" fmla="*/ 512923 h 777498"/>
                <a:gd name="connsiteX12" fmla="*/ 70657 w 508815"/>
                <a:gd name="connsiteY12" fmla="*/ 553783 h 777498"/>
                <a:gd name="connsiteX13" fmla="*/ 67759 w 508815"/>
                <a:gd name="connsiteY13" fmla="*/ 602177 h 777498"/>
                <a:gd name="connsiteX14" fmla="*/ 90073 w 508815"/>
                <a:gd name="connsiteY14" fmla="*/ 654339 h 777498"/>
                <a:gd name="connsiteX15" fmla="*/ 39650 w 508815"/>
                <a:gd name="connsiteY15" fmla="*/ 649702 h 777498"/>
                <a:gd name="connsiteX16" fmla="*/ 71237 w 508815"/>
                <a:gd name="connsiteY16" fmla="*/ 706501 h 777498"/>
                <a:gd name="connsiteX17" fmla="*/ 94999 w 508815"/>
                <a:gd name="connsiteY17" fmla="*/ 777498 h 777498"/>
                <a:gd name="connsiteX18" fmla="*/ 210045 w 508815"/>
                <a:gd name="connsiteY18" fmla="*/ 750838 h 777498"/>
                <a:gd name="connsiteX19" fmla="*/ 255541 w 508815"/>
                <a:gd name="connsiteY19" fmla="*/ 746201 h 777498"/>
                <a:gd name="connsiteX20" fmla="*/ 275537 w 508815"/>
                <a:gd name="connsiteY20" fmla="*/ 699546 h 777498"/>
                <a:gd name="connsiteX21" fmla="*/ 338420 w 508815"/>
                <a:gd name="connsiteY21" fmla="*/ 692591 h 777498"/>
                <a:gd name="connsiteX22" fmla="*/ 353779 w 508815"/>
                <a:gd name="connsiteY22" fmla="*/ 679261 h 777498"/>
                <a:gd name="connsiteX23" fmla="*/ 372905 w 508815"/>
                <a:gd name="connsiteY23" fmla="*/ 662453 h 777498"/>
                <a:gd name="connsiteX24" fmla="*/ 403912 w 508815"/>
                <a:gd name="connsiteY24" fmla="*/ 635503 h 777498"/>
                <a:gd name="connsiteX25" fmla="*/ 460421 w 508815"/>
                <a:gd name="connsiteY25" fmla="*/ 594933 h 777498"/>
                <a:gd name="connsiteX26" fmla="*/ 457813 w 508815"/>
                <a:gd name="connsiteY26" fmla="*/ 579284 h 777498"/>
                <a:gd name="connsiteX27" fmla="*/ 432022 w 508815"/>
                <a:gd name="connsiteY27" fmla="*/ 510605 h 777498"/>
                <a:gd name="connsiteX28" fmla="*/ 409998 w 508815"/>
                <a:gd name="connsiteY28" fmla="*/ 514662 h 777498"/>
                <a:gd name="connsiteX29" fmla="*/ 409418 w 508815"/>
                <a:gd name="connsiteY29" fmla="*/ 494666 h 777498"/>
                <a:gd name="connsiteX30" fmla="*/ 419271 w 508815"/>
                <a:gd name="connsiteY30" fmla="*/ 458153 h 777498"/>
                <a:gd name="connsiteX31" fmla="*/ 429413 w 508815"/>
                <a:gd name="connsiteY31" fmla="*/ 453227 h 777498"/>
                <a:gd name="connsiteX32" fmla="*/ 426806 w 508815"/>
                <a:gd name="connsiteY32" fmla="*/ 427146 h 777498"/>
                <a:gd name="connsiteX33" fmla="*/ 457233 w 508815"/>
                <a:gd name="connsiteY33" fmla="*/ 388315 h 777498"/>
                <a:gd name="connsiteX34" fmla="*/ 456364 w 508815"/>
                <a:gd name="connsiteY34" fmla="*/ 369189 h 777498"/>
                <a:gd name="connsiteX35" fmla="*/ 508815 w 508815"/>
                <a:gd name="connsiteY35" fmla="*/ 366291 h 777498"/>
                <a:gd name="connsiteX36" fmla="*/ 503599 w 508815"/>
                <a:gd name="connsiteY36" fmla="*/ 185753 h 777498"/>
                <a:gd name="connsiteX37" fmla="*/ 503599 w 508815"/>
                <a:gd name="connsiteY37" fmla="*/ 185753 h 777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8815" h="777498">
                  <a:moveTo>
                    <a:pt x="503599" y="185753"/>
                  </a:moveTo>
                  <a:lnTo>
                    <a:pt x="126296" y="0"/>
                  </a:lnTo>
                  <a:lnTo>
                    <a:pt x="76453" y="15069"/>
                  </a:lnTo>
                  <a:cubicBezTo>
                    <a:pt x="79931" y="44627"/>
                    <a:pt x="77322" y="67520"/>
                    <a:pt x="77902" y="85487"/>
                  </a:cubicBezTo>
                  <a:cubicBezTo>
                    <a:pt x="78771" y="111858"/>
                    <a:pt x="97028" y="130404"/>
                    <a:pt x="122239" y="139387"/>
                  </a:cubicBezTo>
                  <a:lnTo>
                    <a:pt x="110938" y="166628"/>
                  </a:lnTo>
                  <a:lnTo>
                    <a:pt x="94999" y="312390"/>
                  </a:lnTo>
                  <a:lnTo>
                    <a:pt x="16177" y="399037"/>
                  </a:lnTo>
                  <a:cubicBezTo>
                    <a:pt x="13569" y="403963"/>
                    <a:pt x="12410" y="408889"/>
                    <a:pt x="12700" y="413816"/>
                  </a:cubicBezTo>
                  <a:cubicBezTo>
                    <a:pt x="10092" y="419322"/>
                    <a:pt x="6904" y="421930"/>
                    <a:pt x="3717" y="423379"/>
                  </a:cubicBezTo>
                  <a:cubicBezTo>
                    <a:pt x="-1789" y="426856"/>
                    <a:pt x="819" y="432652"/>
                    <a:pt x="239" y="436709"/>
                  </a:cubicBezTo>
                  <a:cubicBezTo>
                    <a:pt x="-4398" y="467426"/>
                    <a:pt x="59935" y="512923"/>
                    <a:pt x="59935" y="512923"/>
                  </a:cubicBezTo>
                  <a:cubicBezTo>
                    <a:pt x="63123" y="526833"/>
                    <a:pt x="68049" y="539004"/>
                    <a:pt x="70657" y="553783"/>
                  </a:cubicBezTo>
                  <a:cubicBezTo>
                    <a:pt x="73265" y="569431"/>
                    <a:pt x="65441" y="588557"/>
                    <a:pt x="67759" y="602177"/>
                  </a:cubicBezTo>
                  <a:cubicBezTo>
                    <a:pt x="70947" y="622173"/>
                    <a:pt x="92971" y="623911"/>
                    <a:pt x="90073" y="654339"/>
                  </a:cubicBezTo>
                  <a:lnTo>
                    <a:pt x="39650" y="649702"/>
                  </a:lnTo>
                  <a:cubicBezTo>
                    <a:pt x="24871" y="678971"/>
                    <a:pt x="35303" y="698097"/>
                    <a:pt x="71237" y="706501"/>
                  </a:cubicBezTo>
                  <a:lnTo>
                    <a:pt x="94999" y="777498"/>
                  </a:lnTo>
                  <a:cubicBezTo>
                    <a:pt x="133251" y="768805"/>
                    <a:pt x="160202" y="773441"/>
                    <a:pt x="210045" y="750838"/>
                  </a:cubicBezTo>
                  <a:lnTo>
                    <a:pt x="255541" y="746201"/>
                  </a:lnTo>
                  <a:cubicBezTo>
                    <a:pt x="263945" y="732002"/>
                    <a:pt x="281622" y="724178"/>
                    <a:pt x="275537" y="699546"/>
                  </a:cubicBezTo>
                  <a:lnTo>
                    <a:pt x="338420" y="692591"/>
                  </a:lnTo>
                  <a:cubicBezTo>
                    <a:pt x="343347" y="687954"/>
                    <a:pt x="345665" y="680999"/>
                    <a:pt x="353779" y="679261"/>
                  </a:cubicBezTo>
                  <a:cubicBezTo>
                    <a:pt x="366240" y="678971"/>
                    <a:pt x="369717" y="670857"/>
                    <a:pt x="372905" y="662453"/>
                  </a:cubicBezTo>
                  <a:cubicBezTo>
                    <a:pt x="378701" y="648833"/>
                    <a:pt x="393190" y="643907"/>
                    <a:pt x="403912" y="635503"/>
                  </a:cubicBezTo>
                  <a:cubicBezTo>
                    <a:pt x="405941" y="590586"/>
                    <a:pt x="439846" y="603336"/>
                    <a:pt x="460421" y="594933"/>
                  </a:cubicBezTo>
                  <a:lnTo>
                    <a:pt x="457813" y="579284"/>
                  </a:lnTo>
                  <a:cubicBezTo>
                    <a:pt x="445931" y="566244"/>
                    <a:pt x="435789" y="551754"/>
                    <a:pt x="432022" y="510605"/>
                  </a:cubicBezTo>
                  <a:lnTo>
                    <a:pt x="409998" y="514662"/>
                  </a:lnTo>
                  <a:lnTo>
                    <a:pt x="409418" y="494666"/>
                  </a:lnTo>
                  <a:cubicBezTo>
                    <a:pt x="416083" y="487422"/>
                    <a:pt x="421010" y="470324"/>
                    <a:pt x="419271" y="458153"/>
                  </a:cubicBezTo>
                  <a:lnTo>
                    <a:pt x="429413" y="453227"/>
                  </a:lnTo>
                  <a:lnTo>
                    <a:pt x="426806" y="427146"/>
                  </a:lnTo>
                  <a:lnTo>
                    <a:pt x="457233" y="388315"/>
                  </a:lnTo>
                  <a:lnTo>
                    <a:pt x="456364" y="369189"/>
                  </a:lnTo>
                  <a:lnTo>
                    <a:pt x="508815" y="366291"/>
                  </a:lnTo>
                  <a:lnTo>
                    <a:pt x="503599" y="185753"/>
                  </a:lnTo>
                  <a:lnTo>
                    <a:pt x="503599" y="185753"/>
                  </a:lnTo>
                  <a:close/>
                </a:path>
              </a:pathLst>
            </a:custGeom>
            <a:solidFill>
              <a:srgbClr val="CCCCCC"/>
            </a:solidFill>
            <a:ln w="2897" cap="rnd">
              <a:solidFill>
                <a:schemeClr val="bg1"/>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2BD35E43-57BF-C4E8-445C-9DB254D012BB}"/>
                </a:ext>
              </a:extLst>
            </p:cNvPr>
            <p:cNvSpPr/>
            <p:nvPr/>
          </p:nvSpPr>
          <p:spPr>
            <a:xfrm>
              <a:off x="4844628" y="2689019"/>
              <a:ext cx="253563" cy="274138"/>
            </a:xfrm>
            <a:custGeom>
              <a:avLst/>
              <a:gdLst>
                <a:gd name="connsiteX0" fmla="*/ 52162 w 253563"/>
                <a:gd name="connsiteY0" fmla="*/ 28689 h 274138"/>
                <a:gd name="connsiteX1" fmla="*/ 61725 w 253563"/>
                <a:gd name="connsiteY1" fmla="*/ 21444 h 274138"/>
                <a:gd name="connsiteX2" fmla="*/ 180537 w 253563"/>
                <a:gd name="connsiteY2" fmla="*/ 19995 h 274138"/>
                <a:gd name="connsiteX3" fmla="*/ 204590 w 253563"/>
                <a:gd name="connsiteY3" fmla="*/ 0 h 274138"/>
                <a:gd name="connsiteX4" fmla="*/ 230381 w 253563"/>
                <a:gd name="connsiteY4" fmla="*/ 50423 h 274138"/>
                <a:gd name="connsiteX5" fmla="*/ 253564 w 253563"/>
                <a:gd name="connsiteY5" fmla="*/ 68969 h 274138"/>
                <a:gd name="connsiteX6" fmla="*/ 253564 w 253563"/>
                <a:gd name="connsiteY6" fmla="*/ 125188 h 274138"/>
                <a:gd name="connsiteX7" fmla="*/ 167497 w 253563"/>
                <a:gd name="connsiteY7" fmla="*/ 254723 h 274138"/>
                <a:gd name="connsiteX8" fmla="*/ 33325 w 253563"/>
                <a:gd name="connsiteY8" fmla="*/ 257331 h 274138"/>
                <a:gd name="connsiteX9" fmla="*/ 12751 w 253563"/>
                <a:gd name="connsiteY9" fmla="*/ 273849 h 274138"/>
                <a:gd name="connsiteX10" fmla="*/ 4637 w 253563"/>
                <a:gd name="connsiteY10" fmla="*/ 274139 h 274138"/>
                <a:gd name="connsiteX11" fmla="*/ 0 w 253563"/>
                <a:gd name="connsiteY11" fmla="*/ 268053 h 274138"/>
                <a:gd name="connsiteX12" fmla="*/ 3188 w 253563"/>
                <a:gd name="connsiteY12" fmla="*/ 188072 h 274138"/>
                <a:gd name="connsiteX13" fmla="*/ 33325 w 253563"/>
                <a:gd name="connsiteY13" fmla="*/ 142575 h 274138"/>
                <a:gd name="connsiteX14" fmla="*/ 81140 w 253563"/>
                <a:gd name="connsiteY14" fmla="*/ 99687 h 274138"/>
                <a:gd name="connsiteX15" fmla="*/ 52162 w 253563"/>
                <a:gd name="connsiteY15" fmla="*/ 81430 h 274138"/>
                <a:gd name="connsiteX16" fmla="*/ 52162 w 253563"/>
                <a:gd name="connsiteY16" fmla="*/ 28689 h 274138"/>
                <a:gd name="connsiteX17" fmla="*/ 52162 w 253563"/>
                <a:gd name="connsiteY17" fmla="*/ 28689 h 27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3563" h="274138">
                  <a:moveTo>
                    <a:pt x="52162" y="28689"/>
                  </a:moveTo>
                  <a:lnTo>
                    <a:pt x="61725" y="21444"/>
                  </a:lnTo>
                  <a:cubicBezTo>
                    <a:pt x="100266" y="31297"/>
                    <a:pt x="140257" y="25501"/>
                    <a:pt x="180537" y="19995"/>
                  </a:cubicBezTo>
                  <a:lnTo>
                    <a:pt x="204590" y="0"/>
                  </a:lnTo>
                  <a:cubicBezTo>
                    <a:pt x="218210" y="8114"/>
                    <a:pt x="228352" y="21734"/>
                    <a:pt x="230381" y="50423"/>
                  </a:cubicBezTo>
                  <a:lnTo>
                    <a:pt x="253564" y="68969"/>
                  </a:lnTo>
                  <a:lnTo>
                    <a:pt x="253564" y="125188"/>
                  </a:lnTo>
                  <a:lnTo>
                    <a:pt x="167497" y="254723"/>
                  </a:lnTo>
                  <a:lnTo>
                    <a:pt x="33325" y="257331"/>
                  </a:lnTo>
                  <a:lnTo>
                    <a:pt x="12751" y="273849"/>
                  </a:lnTo>
                  <a:lnTo>
                    <a:pt x="4637" y="274139"/>
                  </a:lnTo>
                  <a:lnTo>
                    <a:pt x="0" y="268053"/>
                  </a:lnTo>
                  <a:lnTo>
                    <a:pt x="3188" y="188072"/>
                  </a:lnTo>
                  <a:lnTo>
                    <a:pt x="33325" y="142575"/>
                  </a:lnTo>
                  <a:lnTo>
                    <a:pt x="81140" y="99687"/>
                  </a:lnTo>
                  <a:lnTo>
                    <a:pt x="52162" y="81430"/>
                  </a:lnTo>
                  <a:lnTo>
                    <a:pt x="52162" y="28689"/>
                  </a:lnTo>
                  <a:lnTo>
                    <a:pt x="52162" y="28689"/>
                  </a:lnTo>
                  <a:close/>
                </a:path>
              </a:pathLst>
            </a:custGeom>
            <a:solidFill>
              <a:srgbClr val="CCCCCC"/>
            </a:solidFill>
            <a:ln w="2897" cap="rnd">
              <a:solidFill>
                <a:schemeClr val="bg1"/>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EB76D38D-73CB-2CC4-4312-772CE6A70F52}"/>
                </a:ext>
              </a:extLst>
            </p:cNvPr>
            <p:cNvSpPr/>
            <p:nvPr/>
          </p:nvSpPr>
          <p:spPr>
            <a:xfrm>
              <a:off x="2626599" y="1492199"/>
              <a:ext cx="430333" cy="328328"/>
            </a:xfrm>
            <a:custGeom>
              <a:avLst/>
              <a:gdLst>
                <a:gd name="connsiteX0" fmla="*/ 191839 w 430333"/>
                <a:gd name="connsiteY0" fmla="*/ 321084 h 328328"/>
                <a:gd name="connsiteX1" fmla="*/ 254143 w 430333"/>
                <a:gd name="connsiteY1" fmla="*/ 217050 h 328328"/>
                <a:gd name="connsiteX2" fmla="*/ 271530 w 430333"/>
                <a:gd name="connsiteY2" fmla="*/ 88385 h 328328"/>
                <a:gd name="connsiteX3" fmla="*/ 419032 w 430333"/>
                <a:gd name="connsiteY3" fmla="*/ 101425 h 328328"/>
                <a:gd name="connsiteX4" fmla="*/ 430334 w 430333"/>
                <a:gd name="connsiteY4" fmla="*/ 14489 h 328328"/>
                <a:gd name="connsiteX5" fmla="*/ 232989 w 430333"/>
                <a:gd name="connsiteY5" fmla="*/ 0 h 328328"/>
                <a:gd name="connsiteX6" fmla="*/ 176480 w 430333"/>
                <a:gd name="connsiteY6" fmla="*/ 62884 h 328328"/>
                <a:gd name="connsiteX7" fmla="*/ 132722 w 430333"/>
                <a:gd name="connsiteY7" fmla="*/ 133302 h 328328"/>
                <a:gd name="connsiteX8" fmla="*/ 55060 w 430333"/>
                <a:gd name="connsiteY8" fmla="*/ 222267 h 328328"/>
                <a:gd name="connsiteX9" fmla="*/ 24922 w 430333"/>
                <a:gd name="connsiteY9" fmla="*/ 266314 h 328328"/>
                <a:gd name="connsiteX10" fmla="*/ 0 w 430333"/>
                <a:gd name="connsiteY10" fmla="*/ 328329 h 328328"/>
                <a:gd name="connsiteX11" fmla="*/ 19706 w 430333"/>
                <a:gd name="connsiteY11" fmla="*/ 310362 h 328328"/>
                <a:gd name="connsiteX12" fmla="*/ 191839 w 430333"/>
                <a:gd name="connsiteY12" fmla="*/ 321084 h 32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333" h="328328">
                  <a:moveTo>
                    <a:pt x="191839" y="321084"/>
                  </a:moveTo>
                  <a:cubicBezTo>
                    <a:pt x="197924" y="278485"/>
                    <a:pt x="171264" y="218499"/>
                    <a:pt x="254143" y="217050"/>
                  </a:cubicBezTo>
                  <a:lnTo>
                    <a:pt x="271530" y="88385"/>
                  </a:lnTo>
                  <a:lnTo>
                    <a:pt x="419032" y="101425"/>
                  </a:lnTo>
                  <a:lnTo>
                    <a:pt x="430334" y="14489"/>
                  </a:lnTo>
                  <a:lnTo>
                    <a:pt x="232989" y="0"/>
                  </a:lnTo>
                  <a:cubicBezTo>
                    <a:pt x="214732" y="28109"/>
                    <a:pt x="204010" y="51872"/>
                    <a:pt x="176480" y="62884"/>
                  </a:cubicBezTo>
                  <a:cubicBezTo>
                    <a:pt x="150399" y="73316"/>
                    <a:pt x="140257" y="105482"/>
                    <a:pt x="132722" y="133302"/>
                  </a:cubicBezTo>
                  <a:lnTo>
                    <a:pt x="55060" y="222267"/>
                  </a:lnTo>
                  <a:cubicBezTo>
                    <a:pt x="52162" y="242552"/>
                    <a:pt x="40570" y="255882"/>
                    <a:pt x="24922" y="266314"/>
                  </a:cubicBezTo>
                  <a:cubicBezTo>
                    <a:pt x="10722" y="284861"/>
                    <a:pt x="2029" y="308043"/>
                    <a:pt x="0" y="328329"/>
                  </a:cubicBezTo>
                  <a:lnTo>
                    <a:pt x="19706" y="310362"/>
                  </a:lnTo>
                  <a:cubicBezTo>
                    <a:pt x="19416" y="310072"/>
                    <a:pt x="191839" y="321084"/>
                    <a:pt x="191839" y="321084"/>
                  </a:cubicBezTo>
                  <a:close/>
                </a:path>
              </a:pathLst>
            </a:custGeom>
            <a:solidFill>
              <a:srgbClr val="CCCCCC"/>
            </a:solidFill>
            <a:ln w="2897" cap="rnd">
              <a:solidFill>
                <a:schemeClr val="bg1"/>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ADFE77EE-7EAF-C050-1743-0E4205BF8201}"/>
                </a:ext>
              </a:extLst>
            </p:cNvPr>
            <p:cNvSpPr/>
            <p:nvPr/>
          </p:nvSpPr>
          <p:spPr>
            <a:xfrm>
              <a:off x="4092052" y="2355764"/>
              <a:ext cx="639559" cy="405411"/>
            </a:xfrm>
            <a:custGeom>
              <a:avLst/>
              <a:gdLst>
                <a:gd name="connsiteX0" fmla="*/ 44627 w 639559"/>
                <a:gd name="connsiteY0" fmla="*/ 179378 h 405411"/>
                <a:gd name="connsiteX1" fmla="*/ 0 w 639559"/>
                <a:gd name="connsiteY1" fmla="*/ 252404 h 405411"/>
                <a:gd name="connsiteX2" fmla="*/ 6085 w 639559"/>
                <a:gd name="connsiteY2" fmla="*/ 305435 h 405411"/>
                <a:gd name="connsiteX3" fmla="*/ 77083 w 639559"/>
                <a:gd name="connsiteY3" fmla="*/ 405412 h 405411"/>
                <a:gd name="connsiteX4" fmla="*/ 139967 w 639559"/>
                <a:gd name="connsiteY4" fmla="*/ 359915 h 405411"/>
                <a:gd name="connsiteX5" fmla="*/ 171554 w 639559"/>
                <a:gd name="connsiteY5" fmla="*/ 373825 h 405411"/>
                <a:gd name="connsiteX6" fmla="*/ 207198 w 639559"/>
                <a:gd name="connsiteY6" fmla="*/ 363972 h 405411"/>
                <a:gd name="connsiteX7" fmla="*/ 215891 w 639559"/>
                <a:gd name="connsiteY7" fmla="*/ 322243 h 405411"/>
                <a:gd name="connsiteX8" fmla="*/ 254433 w 639559"/>
                <a:gd name="connsiteY8" fmla="*/ 282542 h 405411"/>
                <a:gd name="connsiteX9" fmla="*/ 282832 w 639559"/>
                <a:gd name="connsiteY9" fmla="*/ 306884 h 405411"/>
                <a:gd name="connsiteX10" fmla="*/ 313839 w 639559"/>
                <a:gd name="connsiteY10" fmla="*/ 315578 h 405411"/>
                <a:gd name="connsiteX11" fmla="*/ 394110 w 639559"/>
                <a:gd name="connsiteY11" fmla="*/ 328618 h 405411"/>
                <a:gd name="connsiteX12" fmla="*/ 404832 w 639559"/>
                <a:gd name="connsiteY12" fmla="*/ 305435 h 405411"/>
                <a:gd name="connsiteX13" fmla="*/ 437868 w 639559"/>
                <a:gd name="connsiteY13" fmla="*/ 310941 h 405411"/>
                <a:gd name="connsiteX14" fmla="*/ 498434 w 639559"/>
                <a:gd name="connsiteY14" fmla="*/ 289497 h 405411"/>
                <a:gd name="connsiteX15" fmla="*/ 502491 w 639559"/>
                <a:gd name="connsiteY15" fmla="*/ 298480 h 405411"/>
                <a:gd name="connsiteX16" fmla="*/ 526833 w 639559"/>
                <a:gd name="connsiteY16" fmla="*/ 294713 h 405411"/>
                <a:gd name="connsiteX17" fmla="*/ 526543 w 639559"/>
                <a:gd name="connsiteY17" fmla="*/ 285730 h 405411"/>
                <a:gd name="connsiteX18" fmla="*/ 580153 w 639559"/>
                <a:gd name="connsiteY18" fmla="*/ 281383 h 405411"/>
                <a:gd name="connsiteX19" fmla="*/ 592035 w 639559"/>
                <a:gd name="connsiteY19" fmla="*/ 296742 h 405411"/>
                <a:gd name="connsiteX20" fmla="*/ 597541 w 639559"/>
                <a:gd name="connsiteY20" fmla="*/ 288338 h 405411"/>
                <a:gd name="connsiteX21" fmla="*/ 606814 w 639559"/>
                <a:gd name="connsiteY21" fmla="*/ 295003 h 405411"/>
                <a:gd name="connsiteX22" fmla="*/ 614638 w 639559"/>
                <a:gd name="connsiteY22" fmla="*/ 286020 h 405411"/>
                <a:gd name="connsiteX23" fmla="*/ 639560 w 639559"/>
                <a:gd name="connsiteY23" fmla="*/ 285150 h 405411"/>
                <a:gd name="connsiteX24" fmla="*/ 598700 w 639559"/>
                <a:gd name="connsiteY24" fmla="*/ 245160 h 405411"/>
                <a:gd name="connsiteX25" fmla="*/ 579284 w 639559"/>
                <a:gd name="connsiteY25" fmla="*/ 205459 h 405411"/>
                <a:gd name="connsiteX26" fmla="*/ 522486 w 639559"/>
                <a:gd name="connsiteY26" fmla="*/ 148081 h 405411"/>
                <a:gd name="connsiteX27" fmla="*/ 507417 w 639559"/>
                <a:gd name="connsiteY27" fmla="*/ 133592 h 405411"/>
                <a:gd name="connsiteX28" fmla="*/ 469455 w 639559"/>
                <a:gd name="connsiteY28" fmla="*/ 116784 h 405411"/>
                <a:gd name="connsiteX29" fmla="*/ 445982 w 639559"/>
                <a:gd name="connsiteY29" fmla="*/ 63463 h 405411"/>
                <a:gd name="connsiteX30" fmla="*/ 400775 w 639559"/>
                <a:gd name="connsiteY30" fmla="*/ 0 h 405411"/>
                <a:gd name="connsiteX31" fmla="*/ 353830 w 639559"/>
                <a:gd name="connsiteY31" fmla="*/ 38542 h 405411"/>
                <a:gd name="connsiteX32" fmla="*/ 323402 w 639559"/>
                <a:gd name="connsiteY32" fmla="*/ 64043 h 405411"/>
                <a:gd name="connsiteX33" fmla="*/ 301378 w 639559"/>
                <a:gd name="connsiteY33" fmla="*/ 82299 h 405411"/>
                <a:gd name="connsiteX34" fmla="*/ 286889 w 639559"/>
                <a:gd name="connsiteY34" fmla="*/ 95919 h 405411"/>
                <a:gd name="connsiteX35" fmla="*/ 224875 w 639559"/>
                <a:gd name="connsiteY35" fmla="*/ 102295 h 405411"/>
                <a:gd name="connsiteX36" fmla="*/ 213573 w 639559"/>
                <a:gd name="connsiteY36" fmla="*/ 137649 h 405411"/>
                <a:gd name="connsiteX37" fmla="*/ 204010 w 639559"/>
                <a:gd name="connsiteY37" fmla="*/ 149240 h 405411"/>
                <a:gd name="connsiteX38" fmla="*/ 159383 w 639559"/>
                <a:gd name="connsiteY38" fmla="*/ 153297 h 405411"/>
                <a:gd name="connsiteX39" fmla="*/ 44627 w 639559"/>
                <a:gd name="connsiteY39" fmla="*/ 179378 h 405411"/>
                <a:gd name="connsiteX40" fmla="*/ 44627 w 639559"/>
                <a:gd name="connsiteY40" fmla="*/ 179378 h 40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39559" h="405411">
                  <a:moveTo>
                    <a:pt x="44627" y="179378"/>
                  </a:moveTo>
                  <a:lnTo>
                    <a:pt x="0" y="252404"/>
                  </a:lnTo>
                  <a:lnTo>
                    <a:pt x="6085" y="305435"/>
                  </a:lnTo>
                  <a:cubicBezTo>
                    <a:pt x="25211" y="342818"/>
                    <a:pt x="47235" y="377303"/>
                    <a:pt x="77083" y="405412"/>
                  </a:cubicBezTo>
                  <a:cubicBezTo>
                    <a:pt x="95340" y="384837"/>
                    <a:pt x="103454" y="369189"/>
                    <a:pt x="139967" y="359915"/>
                  </a:cubicBezTo>
                  <a:lnTo>
                    <a:pt x="171554" y="373825"/>
                  </a:lnTo>
                  <a:lnTo>
                    <a:pt x="207198" y="363972"/>
                  </a:lnTo>
                  <a:cubicBezTo>
                    <a:pt x="215891" y="353830"/>
                    <a:pt x="215312" y="337602"/>
                    <a:pt x="215891" y="322243"/>
                  </a:cubicBezTo>
                  <a:cubicBezTo>
                    <a:pt x="228062" y="302248"/>
                    <a:pt x="241103" y="291815"/>
                    <a:pt x="254433" y="282542"/>
                  </a:cubicBezTo>
                  <a:cubicBezTo>
                    <a:pt x="264286" y="290077"/>
                    <a:pt x="281673" y="284281"/>
                    <a:pt x="282832" y="306884"/>
                  </a:cubicBezTo>
                  <a:cubicBezTo>
                    <a:pt x="294423" y="319925"/>
                    <a:pt x="305435" y="327749"/>
                    <a:pt x="313839" y="315578"/>
                  </a:cubicBezTo>
                  <a:cubicBezTo>
                    <a:pt x="323692" y="330067"/>
                    <a:pt x="365421" y="325431"/>
                    <a:pt x="394110" y="328618"/>
                  </a:cubicBezTo>
                  <a:cubicBezTo>
                    <a:pt x="395849" y="323112"/>
                    <a:pt x="398747" y="316158"/>
                    <a:pt x="404832" y="305435"/>
                  </a:cubicBezTo>
                  <a:cubicBezTo>
                    <a:pt x="414395" y="303986"/>
                    <a:pt x="423089" y="300219"/>
                    <a:pt x="437868" y="310941"/>
                  </a:cubicBezTo>
                  <a:lnTo>
                    <a:pt x="498434" y="289497"/>
                  </a:lnTo>
                  <a:lnTo>
                    <a:pt x="502491" y="298480"/>
                  </a:lnTo>
                  <a:lnTo>
                    <a:pt x="526833" y="294713"/>
                  </a:lnTo>
                  <a:lnTo>
                    <a:pt x="526543" y="285730"/>
                  </a:lnTo>
                  <a:lnTo>
                    <a:pt x="580153" y="281383"/>
                  </a:lnTo>
                  <a:lnTo>
                    <a:pt x="592035" y="296742"/>
                  </a:lnTo>
                  <a:lnTo>
                    <a:pt x="597541" y="288338"/>
                  </a:lnTo>
                  <a:lnTo>
                    <a:pt x="606814" y="295003"/>
                  </a:lnTo>
                  <a:lnTo>
                    <a:pt x="614638" y="286020"/>
                  </a:lnTo>
                  <a:lnTo>
                    <a:pt x="639560" y="285150"/>
                  </a:lnTo>
                  <a:cubicBezTo>
                    <a:pt x="634344" y="270951"/>
                    <a:pt x="636662" y="254143"/>
                    <a:pt x="598700" y="245160"/>
                  </a:cubicBezTo>
                  <a:lnTo>
                    <a:pt x="579284" y="205459"/>
                  </a:lnTo>
                  <a:cubicBezTo>
                    <a:pt x="559868" y="186623"/>
                    <a:pt x="525094" y="178219"/>
                    <a:pt x="522486" y="148081"/>
                  </a:cubicBezTo>
                  <a:lnTo>
                    <a:pt x="507417" y="133592"/>
                  </a:lnTo>
                  <a:cubicBezTo>
                    <a:pt x="494666" y="134171"/>
                    <a:pt x="483654" y="139677"/>
                    <a:pt x="469455" y="116784"/>
                  </a:cubicBezTo>
                  <a:cubicBezTo>
                    <a:pt x="446562" y="113307"/>
                    <a:pt x="431203" y="109829"/>
                    <a:pt x="445982" y="63463"/>
                  </a:cubicBezTo>
                  <a:cubicBezTo>
                    <a:pt x="434391" y="35064"/>
                    <a:pt x="416424" y="21734"/>
                    <a:pt x="400775" y="0"/>
                  </a:cubicBezTo>
                  <a:cubicBezTo>
                    <a:pt x="368029" y="6375"/>
                    <a:pt x="354989" y="4637"/>
                    <a:pt x="353830" y="38542"/>
                  </a:cubicBezTo>
                  <a:cubicBezTo>
                    <a:pt x="343398" y="46945"/>
                    <a:pt x="328039" y="51003"/>
                    <a:pt x="323402" y="64043"/>
                  </a:cubicBezTo>
                  <a:cubicBezTo>
                    <a:pt x="319345" y="73606"/>
                    <a:pt x="315868" y="81140"/>
                    <a:pt x="301378" y="82299"/>
                  </a:cubicBezTo>
                  <a:cubicBezTo>
                    <a:pt x="297321" y="84908"/>
                    <a:pt x="292105" y="90124"/>
                    <a:pt x="286889" y="95919"/>
                  </a:cubicBezTo>
                  <a:lnTo>
                    <a:pt x="224875" y="102295"/>
                  </a:lnTo>
                  <a:cubicBezTo>
                    <a:pt x="228062" y="113886"/>
                    <a:pt x="226903" y="124608"/>
                    <a:pt x="213573" y="137649"/>
                  </a:cubicBezTo>
                  <a:cubicBezTo>
                    <a:pt x="210096" y="141126"/>
                    <a:pt x="207487" y="145473"/>
                    <a:pt x="204010" y="149240"/>
                  </a:cubicBezTo>
                  <a:lnTo>
                    <a:pt x="159383" y="153297"/>
                  </a:lnTo>
                  <a:cubicBezTo>
                    <a:pt x="107511" y="175611"/>
                    <a:pt x="81720" y="170684"/>
                    <a:pt x="44627" y="179378"/>
                  </a:cubicBezTo>
                  <a:lnTo>
                    <a:pt x="44627" y="179378"/>
                  </a:lnTo>
                  <a:close/>
                </a:path>
              </a:pathLst>
            </a:custGeom>
            <a:solidFill>
              <a:srgbClr val="CCCCCC"/>
            </a:solidFill>
            <a:ln w="2897" cap="rnd">
              <a:solidFill>
                <a:schemeClr val="bg1"/>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1D2E12F2-6DF6-42CF-48CF-1F9EBE196C59}"/>
                </a:ext>
              </a:extLst>
            </p:cNvPr>
            <p:cNvSpPr/>
            <p:nvPr/>
          </p:nvSpPr>
          <p:spPr>
            <a:xfrm>
              <a:off x="4657394" y="4300050"/>
              <a:ext cx="106294" cy="98808"/>
            </a:xfrm>
            <a:custGeom>
              <a:avLst/>
              <a:gdLst>
                <a:gd name="connsiteX0" fmla="*/ 78275 w 106294"/>
                <a:gd name="connsiteY0" fmla="*/ 76398 h 98808"/>
                <a:gd name="connsiteX1" fmla="*/ 64365 w 106294"/>
                <a:gd name="connsiteY1" fmla="*/ 79586 h 98808"/>
                <a:gd name="connsiteX2" fmla="*/ 55961 w 106294"/>
                <a:gd name="connsiteY2" fmla="*/ 84512 h 98808"/>
                <a:gd name="connsiteX3" fmla="*/ 52773 w 106294"/>
                <a:gd name="connsiteY3" fmla="*/ 91757 h 98808"/>
                <a:gd name="connsiteX4" fmla="*/ 44659 w 106294"/>
                <a:gd name="connsiteY4" fmla="*/ 98422 h 98808"/>
                <a:gd name="connsiteX5" fmla="*/ 34517 w 106294"/>
                <a:gd name="connsiteY5" fmla="*/ 98422 h 98808"/>
                <a:gd name="connsiteX6" fmla="*/ 21766 w 106294"/>
                <a:gd name="connsiteY6" fmla="*/ 92337 h 98808"/>
                <a:gd name="connsiteX7" fmla="*/ 7856 w 106294"/>
                <a:gd name="connsiteY7" fmla="*/ 75239 h 98808"/>
                <a:gd name="connsiteX8" fmla="*/ 902 w 106294"/>
                <a:gd name="connsiteY8" fmla="*/ 62778 h 98808"/>
                <a:gd name="connsiteX9" fmla="*/ 32 w 106294"/>
                <a:gd name="connsiteY9" fmla="*/ 51187 h 98808"/>
                <a:gd name="connsiteX10" fmla="*/ 6697 w 106294"/>
                <a:gd name="connsiteY10" fmla="*/ 39595 h 98808"/>
                <a:gd name="connsiteX11" fmla="*/ 8146 w 106294"/>
                <a:gd name="connsiteY11" fmla="*/ 38726 h 98808"/>
                <a:gd name="connsiteX12" fmla="*/ 18289 w 106294"/>
                <a:gd name="connsiteY12" fmla="*/ 26555 h 98808"/>
                <a:gd name="connsiteX13" fmla="*/ 32199 w 106294"/>
                <a:gd name="connsiteY13" fmla="*/ 14963 h 98808"/>
                <a:gd name="connsiteX14" fmla="*/ 42341 w 106294"/>
                <a:gd name="connsiteY14" fmla="*/ 8878 h 98808"/>
                <a:gd name="connsiteX15" fmla="*/ 57120 w 106294"/>
                <a:gd name="connsiteY15" fmla="*/ 3951 h 98808"/>
                <a:gd name="connsiteX16" fmla="*/ 68712 w 106294"/>
                <a:gd name="connsiteY16" fmla="*/ 764 h 98808"/>
                <a:gd name="connsiteX17" fmla="*/ 70740 w 106294"/>
                <a:gd name="connsiteY17" fmla="*/ 474 h 98808"/>
                <a:gd name="connsiteX18" fmla="*/ 72769 w 106294"/>
                <a:gd name="connsiteY18" fmla="*/ 184 h 98808"/>
                <a:gd name="connsiteX19" fmla="*/ 85519 w 106294"/>
                <a:gd name="connsiteY19" fmla="*/ 4821 h 98808"/>
                <a:gd name="connsiteX20" fmla="*/ 96531 w 106294"/>
                <a:gd name="connsiteY20" fmla="*/ 18151 h 98808"/>
                <a:gd name="connsiteX21" fmla="*/ 99719 w 106294"/>
                <a:gd name="connsiteY21" fmla="*/ 29163 h 98808"/>
                <a:gd name="connsiteX22" fmla="*/ 105804 w 106294"/>
                <a:gd name="connsiteY22" fmla="*/ 41334 h 98808"/>
                <a:gd name="connsiteX23" fmla="*/ 103196 w 106294"/>
                <a:gd name="connsiteY23" fmla="*/ 54954 h 98808"/>
                <a:gd name="connsiteX24" fmla="*/ 93923 w 106294"/>
                <a:gd name="connsiteY24" fmla="*/ 66256 h 98808"/>
                <a:gd name="connsiteX25" fmla="*/ 84650 w 106294"/>
                <a:gd name="connsiteY25" fmla="*/ 74080 h 98808"/>
                <a:gd name="connsiteX26" fmla="*/ 78275 w 106294"/>
                <a:gd name="connsiteY26" fmla="*/ 76398 h 9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6294" h="98808">
                  <a:moveTo>
                    <a:pt x="78275" y="76398"/>
                  </a:moveTo>
                  <a:cubicBezTo>
                    <a:pt x="74797" y="76688"/>
                    <a:pt x="68712" y="77847"/>
                    <a:pt x="64365" y="79586"/>
                  </a:cubicBezTo>
                  <a:cubicBezTo>
                    <a:pt x="61177" y="80745"/>
                    <a:pt x="58279" y="82194"/>
                    <a:pt x="55961" y="84512"/>
                  </a:cubicBezTo>
                  <a:cubicBezTo>
                    <a:pt x="53933" y="86541"/>
                    <a:pt x="53353" y="89439"/>
                    <a:pt x="52773" y="91757"/>
                  </a:cubicBezTo>
                  <a:cubicBezTo>
                    <a:pt x="52194" y="94365"/>
                    <a:pt x="46688" y="97843"/>
                    <a:pt x="44659" y="98422"/>
                  </a:cubicBezTo>
                  <a:cubicBezTo>
                    <a:pt x="41762" y="99291"/>
                    <a:pt x="37704" y="98422"/>
                    <a:pt x="34517" y="98422"/>
                  </a:cubicBezTo>
                  <a:cubicBezTo>
                    <a:pt x="28431" y="98422"/>
                    <a:pt x="25244" y="96973"/>
                    <a:pt x="21766" y="92337"/>
                  </a:cubicBezTo>
                  <a:cubicBezTo>
                    <a:pt x="17419" y="86541"/>
                    <a:pt x="11624" y="81904"/>
                    <a:pt x="7856" y="75239"/>
                  </a:cubicBezTo>
                  <a:cubicBezTo>
                    <a:pt x="4959" y="70602"/>
                    <a:pt x="2640" y="67705"/>
                    <a:pt x="902" y="62778"/>
                  </a:cubicBezTo>
                  <a:cubicBezTo>
                    <a:pt x="-258" y="59011"/>
                    <a:pt x="32" y="54954"/>
                    <a:pt x="32" y="51187"/>
                  </a:cubicBezTo>
                  <a:cubicBezTo>
                    <a:pt x="32" y="46260"/>
                    <a:pt x="2351" y="41624"/>
                    <a:pt x="6697" y="39595"/>
                  </a:cubicBezTo>
                  <a:cubicBezTo>
                    <a:pt x="7277" y="39305"/>
                    <a:pt x="7856" y="39016"/>
                    <a:pt x="8146" y="38726"/>
                  </a:cubicBezTo>
                  <a:cubicBezTo>
                    <a:pt x="13362" y="36118"/>
                    <a:pt x="14522" y="30322"/>
                    <a:pt x="18289" y="26555"/>
                  </a:cubicBezTo>
                  <a:cubicBezTo>
                    <a:pt x="22346" y="22498"/>
                    <a:pt x="27852" y="18731"/>
                    <a:pt x="32199" y="14963"/>
                  </a:cubicBezTo>
                  <a:cubicBezTo>
                    <a:pt x="35097" y="12645"/>
                    <a:pt x="39153" y="10327"/>
                    <a:pt x="42341" y="8878"/>
                  </a:cubicBezTo>
                  <a:cubicBezTo>
                    <a:pt x="47268" y="6560"/>
                    <a:pt x="51904" y="5111"/>
                    <a:pt x="57120" y="3951"/>
                  </a:cubicBezTo>
                  <a:cubicBezTo>
                    <a:pt x="60887" y="3082"/>
                    <a:pt x="65524" y="1633"/>
                    <a:pt x="68712" y="764"/>
                  </a:cubicBezTo>
                  <a:cubicBezTo>
                    <a:pt x="69291" y="474"/>
                    <a:pt x="69871" y="474"/>
                    <a:pt x="70740" y="474"/>
                  </a:cubicBezTo>
                  <a:cubicBezTo>
                    <a:pt x="71610" y="474"/>
                    <a:pt x="71899" y="184"/>
                    <a:pt x="72769" y="184"/>
                  </a:cubicBezTo>
                  <a:cubicBezTo>
                    <a:pt x="77405" y="-685"/>
                    <a:pt x="83201" y="1633"/>
                    <a:pt x="85519" y="4821"/>
                  </a:cubicBezTo>
                  <a:cubicBezTo>
                    <a:pt x="88997" y="9458"/>
                    <a:pt x="93054" y="13804"/>
                    <a:pt x="96531" y="18151"/>
                  </a:cubicBezTo>
                  <a:cubicBezTo>
                    <a:pt x="98270" y="20469"/>
                    <a:pt x="98270" y="25975"/>
                    <a:pt x="99719" y="29163"/>
                  </a:cubicBezTo>
                  <a:cubicBezTo>
                    <a:pt x="101747" y="33510"/>
                    <a:pt x="104355" y="36697"/>
                    <a:pt x="105804" y="41334"/>
                  </a:cubicBezTo>
                  <a:cubicBezTo>
                    <a:pt x="107253" y="45971"/>
                    <a:pt x="105225" y="50897"/>
                    <a:pt x="103196" y="54954"/>
                  </a:cubicBezTo>
                  <a:cubicBezTo>
                    <a:pt x="100878" y="59880"/>
                    <a:pt x="97401" y="62488"/>
                    <a:pt x="93923" y="66256"/>
                  </a:cubicBezTo>
                  <a:cubicBezTo>
                    <a:pt x="91025" y="69154"/>
                    <a:pt x="87838" y="71762"/>
                    <a:pt x="84650" y="74080"/>
                  </a:cubicBezTo>
                  <a:cubicBezTo>
                    <a:pt x="82332" y="74660"/>
                    <a:pt x="80013" y="75239"/>
                    <a:pt x="78275" y="76398"/>
                  </a:cubicBezTo>
                  <a:close/>
                </a:path>
              </a:pathLst>
            </a:custGeom>
            <a:solidFill>
              <a:srgbClr val="CCCCCC"/>
            </a:solidFill>
            <a:ln w="2897" cap="rnd">
              <a:solidFill>
                <a:schemeClr val="bg1"/>
              </a:solidFill>
              <a:prstDash val="solid"/>
              <a:miter/>
            </a:ln>
          </p:spPr>
          <p:txBody>
            <a:bodyPr rtlCol="0" anchor="ctr"/>
            <a:lstStyle/>
            <a:p>
              <a:endParaRPr lang="en-US"/>
            </a:p>
          </p:txBody>
        </p:sp>
      </p:grpSp>
      <p:sp>
        <p:nvSpPr>
          <p:cNvPr id="70" name="TextBox 69">
            <a:extLst>
              <a:ext uri="{FF2B5EF4-FFF2-40B4-BE49-F238E27FC236}">
                <a16:creationId xmlns:a16="http://schemas.microsoft.com/office/drawing/2014/main" id="{C4FC0FCF-B650-031D-E502-4B2A4E3890D7}"/>
              </a:ext>
            </a:extLst>
          </p:cNvPr>
          <p:cNvSpPr txBox="1"/>
          <p:nvPr/>
        </p:nvSpPr>
        <p:spPr>
          <a:xfrm>
            <a:off x="1007181" y="2294437"/>
            <a:ext cx="1391478" cy="507831"/>
          </a:xfrm>
          <a:prstGeom prst="rect">
            <a:avLst/>
          </a:prstGeom>
          <a:noFill/>
        </p:spPr>
        <p:txBody>
          <a:bodyPr wrap="square" rtlCol="0">
            <a:spAutoFit/>
          </a:bodyPr>
          <a:lstStyle/>
          <a:p>
            <a:pPr algn="r"/>
            <a:r>
              <a:rPr lang="en-US" b="1" dirty="0"/>
              <a:t>Nigeria</a:t>
            </a:r>
          </a:p>
          <a:p>
            <a:pPr algn="r"/>
            <a:r>
              <a:rPr lang="en-US" b="1" dirty="0">
                <a:solidFill>
                  <a:srgbClr val="21AA21"/>
                </a:solidFill>
              </a:rPr>
              <a:t>+90%</a:t>
            </a:r>
          </a:p>
        </p:txBody>
      </p:sp>
      <p:sp>
        <p:nvSpPr>
          <p:cNvPr id="71" name="TextBox 70">
            <a:extLst>
              <a:ext uri="{FF2B5EF4-FFF2-40B4-BE49-F238E27FC236}">
                <a16:creationId xmlns:a16="http://schemas.microsoft.com/office/drawing/2014/main" id="{A510655C-D291-2270-7B90-A216DC6B018E}"/>
              </a:ext>
            </a:extLst>
          </p:cNvPr>
          <p:cNvSpPr txBox="1"/>
          <p:nvPr/>
        </p:nvSpPr>
        <p:spPr>
          <a:xfrm>
            <a:off x="6092629" y="1502225"/>
            <a:ext cx="1391478" cy="507831"/>
          </a:xfrm>
          <a:prstGeom prst="rect">
            <a:avLst/>
          </a:prstGeom>
          <a:noFill/>
        </p:spPr>
        <p:txBody>
          <a:bodyPr wrap="square" rtlCol="0">
            <a:spAutoFit/>
          </a:bodyPr>
          <a:lstStyle/>
          <a:p>
            <a:r>
              <a:rPr lang="en-US" b="1" dirty="0"/>
              <a:t>Ethiopia</a:t>
            </a:r>
          </a:p>
          <a:p>
            <a:r>
              <a:rPr lang="en-US" b="1" dirty="0">
                <a:solidFill>
                  <a:srgbClr val="21AA21"/>
                </a:solidFill>
              </a:rPr>
              <a:t>+80%</a:t>
            </a:r>
          </a:p>
        </p:txBody>
      </p:sp>
      <p:sp>
        <p:nvSpPr>
          <p:cNvPr id="72" name="TextBox 71">
            <a:extLst>
              <a:ext uri="{FF2B5EF4-FFF2-40B4-BE49-F238E27FC236}">
                <a16:creationId xmlns:a16="http://schemas.microsoft.com/office/drawing/2014/main" id="{E5787FF4-3ED3-BC40-88ED-B5D8532C9D6E}"/>
              </a:ext>
            </a:extLst>
          </p:cNvPr>
          <p:cNvSpPr txBox="1"/>
          <p:nvPr/>
        </p:nvSpPr>
        <p:spPr>
          <a:xfrm>
            <a:off x="1007181" y="1661532"/>
            <a:ext cx="1391478" cy="507831"/>
          </a:xfrm>
          <a:prstGeom prst="rect">
            <a:avLst/>
          </a:prstGeom>
          <a:noFill/>
        </p:spPr>
        <p:txBody>
          <a:bodyPr wrap="square" rtlCol="0">
            <a:spAutoFit/>
          </a:bodyPr>
          <a:lstStyle/>
          <a:p>
            <a:pPr algn="r"/>
            <a:r>
              <a:rPr lang="en-US" b="1" dirty="0"/>
              <a:t>Ghana</a:t>
            </a:r>
          </a:p>
          <a:p>
            <a:pPr algn="r"/>
            <a:r>
              <a:rPr lang="en-US" b="1" dirty="0">
                <a:solidFill>
                  <a:srgbClr val="21AA21"/>
                </a:solidFill>
              </a:rPr>
              <a:t>+59%</a:t>
            </a:r>
          </a:p>
        </p:txBody>
      </p:sp>
      <p:sp>
        <p:nvSpPr>
          <p:cNvPr id="73" name="TextBox 72">
            <a:extLst>
              <a:ext uri="{FF2B5EF4-FFF2-40B4-BE49-F238E27FC236}">
                <a16:creationId xmlns:a16="http://schemas.microsoft.com/office/drawing/2014/main" id="{712CD08F-C304-F7ED-3FCF-8C1D3AD6217E}"/>
              </a:ext>
            </a:extLst>
          </p:cNvPr>
          <p:cNvSpPr txBox="1"/>
          <p:nvPr/>
        </p:nvSpPr>
        <p:spPr>
          <a:xfrm>
            <a:off x="1007181" y="3244233"/>
            <a:ext cx="1391478" cy="507831"/>
          </a:xfrm>
          <a:prstGeom prst="rect">
            <a:avLst/>
          </a:prstGeom>
          <a:noFill/>
        </p:spPr>
        <p:txBody>
          <a:bodyPr wrap="square" rtlCol="0">
            <a:spAutoFit/>
          </a:bodyPr>
          <a:lstStyle/>
          <a:p>
            <a:pPr algn="r"/>
            <a:r>
              <a:rPr lang="en-US" b="1" dirty="0"/>
              <a:t>Zambia</a:t>
            </a:r>
          </a:p>
          <a:p>
            <a:pPr algn="r"/>
            <a:r>
              <a:rPr lang="en-US" b="1" dirty="0">
                <a:solidFill>
                  <a:srgbClr val="21AA21"/>
                </a:solidFill>
              </a:rPr>
              <a:t>+35%</a:t>
            </a:r>
          </a:p>
        </p:txBody>
      </p:sp>
      <p:sp>
        <p:nvSpPr>
          <p:cNvPr id="74" name="TextBox 73">
            <a:extLst>
              <a:ext uri="{FF2B5EF4-FFF2-40B4-BE49-F238E27FC236}">
                <a16:creationId xmlns:a16="http://schemas.microsoft.com/office/drawing/2014/main" id="{BD842E9D-DD28-40B1-BB7A-2058A9DF9550}"/>
              </a:ext>
            </a:extLst>
          </p:cNvPr>
          <p:cNvSpPr txBox="1"/>
          <p:nvPr/>
        </p:nvSpPr>
        <p:spPr>
          <a:xfrm>
            <a:off x="6066729" y="3067741"/>
            <a:ext cx="1391478" cy="507831"/>
          </a:xfrm>
          <a:prstGeom prst="rect">
            <a:avLst/>
          </a:prstGeom>
          <a:noFill/>
        </p:spPr>
        <p:txBody>
          <a:bodyPr wrap="square" rtlCol="0">
            <a:spAutoFit/>
          </a:bodyPr>
          <a:lstStyle/>
          <a:p>
            <a:r>
              <a:rPr lang="en-US" b="1" dirty="0"/>
              <a:t>Tanzania</a:t>
            </a:r>
          </a:p>
          <a:p>
            <a:r>
              <a:rPr lang="en-US" b="1" dirty="0">
                <a:solidFill>
                  <a:srgbClr val="21AA21"/>
                </a:solidFill>
              </a:rPr>
              <a:t>+58%</a:t>
            </a:r>
          </a:p>
        </p:txBody>
      </p:sp>
      <p:sp>
        <p:nvSpPr>
          <p:cNvPr id="75" name="TextBox 74">
            <a:extLst>
              <a:ext uri="{FF2B5EF4-FFF2-40B4-BE49-F238E27FC236}">
                <a16:creationId xmlns:a16="http://schemas.microsoft.com/office/drawing/2014/main" id="{321AD056-6757-A79E-CACC-BFABA2832C11}"/>
              </a:ext>
            </a:extLst>
          </p:cNvPr>
          <p:cNvSpPr txBox="1"/>
          <p:nvPr/>
        </p:nvSpPr>
        <p:spPr>
          <a:xfrm>
            <a:off x="2217672" y="2801874"/>
            <a:ext cx="1391478" cy="507831"/>
          </a:xfrm>
          <a:prstGeom prst="rect">
            <a:avLst/>
          </a:prstGeom>
          <a:noFill/>
        </p:spPr>
        <p:txBody>
          <a:bodyPr wrap="square" rtlCol="0">
            <a:spAutoFit/>
          </a:bodyPr>
          <a:lstStyle/>
          <a:p>
            <a:pPr algn="r"/>
            <a:r>
              <a:rPr lang="en-US" b="1" dirty="0"/>
              <a:t>D.R. Congo</a:t>
            </a:r>
          </a:p>
          <a:p>
            <a:pPr algn="r"/>
            <a:r>
              <a:rPr lang="en-US" b="1" dirty="0">
                <a:solidFill>
                  <a:srgbClr val="21AA21"/>
                </a:solidFill>
              </a:rPr>
              <a:t>+54%</a:t>
            </a:r>
          </a:p>
        </p:txBody>
      </p:sp>
      <p:sp>
        <p:nvSpPr>
          <p:cNvPr id="76" name="TextBox 75">
            <a:extLst>
              <a:ext uri="{FF2B5EF4-FFF2-40B4-BE49-F238E27FC236}">
                <a16:creationId xmlns:a16="http://schemas.microsoft.com/office/drawing/2014/main" id="{D8726506-F8C1-4B78-5921-8226E3E13BB6}"/>
              </a:ext>
            </a:extLst>
          </p:cNvPr>
          <p:cNvSpPr txBox="1"/>
          <p:nvPr/>
        </p:nvSpPr>
        <p:spPr>
          <a:xfrm>
            <a:off x="6230589" y="2535889"/>
            <a:ext cx="1391478" cy="507831"/>
          </a:xfrm>
          <a:prstGeom prst="rect">
            <a:avLst/>
          </a:prstGeom>
          <a:noFill/>
        </p:spPr>
        <p:txBody>
          <a:bodyPr wrap="square" rtlCol="0">
            <a:spAutoFit/>
          </a:bodyPr>
          <a:lstStyle/>
          <a:p>
            <a:r>
              <a:rPr lang="en-US" b="1" dirty="0"/>
              <a:t>Kenya</a:t>
            </a:r>
          </a:p>
          <a:p>
            <a:r>
              <a:rPr lang="en-US" b="1" dirty="0">
                <a:solidFill>
                  <a:srgbClr val="21AA21"/>
                </a:solidFill>
              </a:rPr>
              <a:t>+28%</a:t>
            </a:r>
          </a:p>
        </p:txBody>
      </p:sp>
      <p:sp>
        <p:nvSpPr>
          <p:cNvPr id="77" name="TextBox 76">
            <a:extLst>
              <a:ext uri="{FF2B5EF4-FFF2-40B4-BE49-F238E27FC236}">
                <a16:creationId xmlns:a16="http://schemas.microsoft.com/office/drawing/2014/main" id="{F50FD8A0-2F9D-C656-9D43-29FF5222DA97}"/>
              </a:ext>
            </a:extLst>
          </p:cNvPr>
          <p:cNvSpPr txBox="1"/>
          <p:nvPr/>
        </p:nvSpPr>
        <p:spPr>
          <a:xfrm>
            <a:off x="2662544" y="4129470"/>
            <a:ext cx="1391478" cy="507831"/>
          </a:xfrm>
          <a:prstGeom prst="rect">
            <a:avLst/>
          </a:prstGeom>
          <a:noFill/>
        </p:spPr>
        <p:txBody>
          <a:bodyPr wrap="square" rtlCol="0">
            <a:spAutoFit/>
          </a:bodyPr>
          <a:lstStyle/>
          <a:p>
            <a:pPr algn="r"/>
            <a:r>
              <a:rPr lang="en-US" b="1" dirty="0"/>
              <a:t>South Africa</a:t>
            </a:r>
          </a:p>
          <a:p>
            <a:pPr algn="r"/>
            <a:r>
              <a:rPr lang="en-US" b="1" dirty="0">
                <a:solidFill>
                  <a:srgbClr val="FF0000"/>
                </a:solidFill>
              </a:rPr>
              <a:t>-19%</a:t>
            </a:r>
          </a:p>
        </p:txBody>
      </p:sp>
      <p:sp>
        <p:nvSpPr>
          <p:cNvPr id="78" name="TextBox 77">
            <a:extLst>
              <a:ext uri="{FF2B5EF4-FFF2-40B4-BE49-F238E27FC236}">
                <a16:creationId xmlns:a16="http://schemas.microsoft.com/office/drawing/2014/main" id="{71D269C2-A3CB-3E40-2CCC-4485023E23C4}"/>
              </a:ext>
            </a:extLst>
          </p:cNvPr>
          <p:cNvSpPr txBox="1"/>
          <p:nvPr/>
        </p:nvSpPr>
        <p:spPr>
          <a:xfrm>
            <a:off x="5662745" y="4232248"/>
            <a:ext cx="1391478" cy="507831"/>
          </a:xfrm>
          <a:prstGeom prst="rect">
            <a:avLst/>
          </a:prstGeom>
          <a:noFill/>
        </p:spPr>
        <p:txBody>
          <a:bodyPr wrap="square" rtlCol="0">
            <a:spAutoFit/>
          </a:bodyPr>
          <a:lstStyle/>
          <a:p>
            <a:r>
              <a:rPr lang="en-US" b="1" dirty="0"/>
              <a:t>Mozambique</a:t>
            </a:r>
          </a:p>
          <a:p>
            <a:r>
              <a:rPr lang="en-US" b="1" dirty="0">
                <a:solidFill>
                  <a:srgbClr val="FF0000"/>
                </a:solidFill>
              </a:rPr>
              <a:t>-46%</a:t>
            </a:r>
          </a:p>
        </p:txBody>
      </p:sp>
      <p:sp>
        <p:nvSpPr>
          <p:cNvPr id="79" name="TextBox 78">
            <a:extLst>
              <a:ext uri="{FF2B5EF4-FFF2-40B4-BE49-F238E27FC236}">
                <a16:creationId xmlns:a16="http://schemas.microsoft.com/office/drawing/2014/main" id="{40087782-7810-540B-FC94-77AAC19A295E}"/>
              </a:ext>
            </a:extLst>
          </p:cNvPr>
          <p:cNvSpPr txBox="1"/>
          <p:nvPr/>
        </p:nvSpPr>
        <p:spPr>
          <a:xfrm>
            <a:off x="2440102" y="3624477"/>
            <a:ext cx="1391478" cy="507831"/>
          </a:xfrm>
          <a:prstGeom prst="rect">
            <a:avLst/>
          </a:prstGeom>
          <a:noFill/>
        </p:spPr>
        <p:txBody>
          <a:bodyPr wrap="square" rtlCol="0">
            <a:spAutoFit/>
          </a:bodyPr>
          <a:lstStyle/>
          <a:p>
            <a:pPr algn="r"/>
            <a:r>
              <a:rPr lang="en-US" b="1" dirty="0"/>
              <a:t>Angola</a:t>
            </a:r>
          </a:p>
          <a:p>
            <a:pPr algn="r"/>
            <a:r>
              <a:rPr lang="en-US" b="1" dirty="0">
                <a:solidFill>
                  <a:srgbClr val="FF0000"/>
                </a:solidFill>
              </a:rPr>
              <a:t>-57%</a:t>
            </a:r>
          </a:p>
        </p:txBody>
      </p:sp>
      <p:sp>
        <p:nvSpPr>
          <p:cNvPr id="80" name="Text Placeholder 1">
            <a:extLst>
              <a:ext uri="{FF2B5EF4-FFF2-40B4-BE49-F238E27FC236}">
                <a16:creationId xmlns:a16="http://schemas.microsoft.com/office/drawing/2014/main" id="{DD854FDA-3D1B-1EEF-7AAD-9CD8E0A34954}"/>
              </a:ext>
            </a:extLst>
          </p:cNvPr>
          <p:cNvSpPr txBox="1">
            <a:spLocks/>
          </p:cNvSpPr>
          <p:nvPr/>
        </p:nvSpPr>
        <p:spPr>
          <a:xfrm>
            <a:off x="600692" y="990177"/>
            <a:ext cx="2838843" cy="392698"/>
          </a:xfrm>
          <a:prstGeom prst="rect">
            <a:avLst/>
          </a:prstGeom>
        </p:spPr>
        <p:txBody>
          <a:bodyPr vert="horz" lIns="91440" tIns="45720" rIns="91440" bIns="45720" rtlCol="0">
            <a:noAutofit/>
          </a:bodyPr>
          <a:lstStyle>
            <a:lvl1pPr marL="0" indent="0" algn="l" defTabSz="514337" rtl="0" eaLnBrk="1" latinLnBrk="0" hangingPunct="1">
              <a:lnSpc>
                <a:spcPct val="90000"/>
              </a:lnSpc>
              <a:spcBef>
                <a:spcPts val="563"/>
              </a:spcBef>
              <a:buFont typeface="Arial" panose="020B0604020202020204" pitchFamily="34" charset="0"/>
              <a:buNone/>
              <a:defRPr sz="1500" b="1" i="0" kern="1200">
                <a:solidFill>
                  <a:schemeClr val="accent2"/>
                </a:solidFill>
                <a:latin typeface="Arial" panose="020B0604020202020204" pitchFamily="34" charset="0"/>
                <a:ea typeface="+mn-ea"/>
                <a:cs typeface="Arial" panose="020B0604020202020204" pitchFamily="34" charset="0"/>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defTabSz="685800">
              <a:lnSpc>
                <a:spcPct val="100000"/>
              </a:lnSpc>
              <a:spcBef>
                <a:spcPts val="0"/>
              </a:spcBef>
              <a:defRPr/>
            </a:pPr>
            <a:r>
              <a:rPr lang="en-GB" sz="1000" dirty="0">
                <a:solidFill>
                  <a:schemeClr val="tx1"/>
                </a:solidFill>
                <a:latin typeface="+mj-lt"/>
                <a:cs typeface="Arial" panose="020B0604020202020204" pitchFamily="34" charset="0"/>
              </a:rPr>
              <a:t>Top domestic markets</a:t>
            </a:r>
          </a:p>
          <a:p>
            <a:pPr defTabSz="685800">
              <a:lnSpc>
                <a:spcPct val="100000"/>
              </a:lnSpc>
              <a:spcBef>
                <a:spcPts val="0"/>
              </a:spcBef>
              <a:defRPr/>
            </a:pPr>
            <a:r>
              <a:rPr lang="en-GB" sz="1000" b="0" dirty="0">
                <a:solidFill>
                  <a:schemeClr val="tx1"/>
                </a:solidFill>
                <a:latin typeface="+mj-lt"/>
                <a:cs typeface="Arial" panose="020B0604020202020204" pitchFamily="34" charset="0"/>
              </a:rPr>
              <a:t>Variation vs 2019</a:t>
            </a:r>
          </a:p>
          <a:p>
            <a:pPr marL="0" marR="0" lvl="0" indent="0" defTabSz="685800" rtl="0" eaLnBrk="1" fontAlgn="auto" latinLnBrk="0" hangingPunct="1">
              <a:lnSpc>
                <a:spcPct val="100000"/>
              </a:lnSpc>
              <a:spcBef>
                <a:spcPts val="0"/>
              </a:spcBef>
              <a:spcAft>
                <a:spcPts val="0"/>
              </a:spcAft>
              <a:buClrTx/>
              <a:buSzTx/>
              <a:buFontTx/>
              <a:buNone/>
              <a:tabLst/>
              <a:defRPr/>
            </a:pPr>
            <a:endParaRPr lang="en-GB" sz="1000" dirty="0">
              <a:solidFill>
                <a:schemeClr val="tx1"/>
              </a:solidFill>
              <a:latin typeface="+mj-lt"/>
              <a:cs typeface="Arial" panose="020B0604020202020204" pitchFamily="34" charset="0"/>
            </a:endParaRPr>
          </a:p>
        </p:txBody>
      </p:sp>
      <p:cxnSp>
        <p:nvCxnSpPr>
          <p:cNvPr id="84" name="Connector: Elbow 83">
            <a:extLst>
              <a:ext uri="{FF2B5EF4-FFF2-40B4-BE49-F238E27FC236}">
                <a16:creationId xmlns:a16="http://schemas.microsoft.com/office/drawing/2014/main" id="{5449BC34-32E6-88AF-F243-0E8C7FD6A1E1}"/>
              </a:ext>
            </a:extLst>
          </p:cNvPr>
          <p:cNvCxnSpPr>
            <a:cxnSpLocks/>
            <a:stCxn id="70" idx="3"/>
          </p:cNvCxnSpPr>
          <p:nvPr/>
        </p:nvCxnSpPr>
        <p:spPr>
          <a:xfrm flipV="1">
            <a:off x="2398659" y="2538279"/>
            <a:ext cx="1449728" cy="0"/>
          </a:xfrm>
          <a:prstGeom prst="bentConnector3">
            <a:avLst>
              <a:gd name="adj1" fmla="val 100459"/>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45310EF0-3499-1AB3-BD76-90EA45F9B165}"/>
              </a:ext>
            </a:extLst>
          </p:cNvPr>
          <p:cNvCxnSpPr>
            <a:cxnSpLocks/>
            <a:stCxn id="71" idx="1"/>
            <a:endCxn id="19" idx="43"/>
          </p:cNvCxnSpPr>
          <p:nvPr/>
        </p:nvCxnSpPr>
        <p:spPr>
          <a:xfrm rot="10800000" flipV="1">
            <a:off x="5573037" y="1756140"/>
            <a:ext cx="519592" cy="541151"/>
          </a:xfrm>
          <a:prstGeom prst="bentConnector3">
            <a:avLst>
              <a:gd name="adj1" fmla="val 100500"/>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90" name="Connector: Elbow 89">
            <a:extLst>
              <a:ext uri="{FF2B5EF4-FFF2-40B4-BE49-F238E27FC236}">
                <a16:creationId xmlns:a16="http://schemas.microsoft.com/office/drawing/2014/main" id="{09C6B7E9-80CE-4DB7-5F0B-94DCF9DBB57A}"/>
              </a:ext>
            </a:extLst>
          </p:cNvPr>
          <p:cNvCxnSpPr>
            <a:cxnSpLocks/>
          </p:cNvCxnSpPr>
          <p:nvPr/>
        </p:nvCxnSpPr>
        <p:spPr>
          <a:xfrm flipV="1">
            <a:off x="2387575" y="3387886"/>
            <a:ext cx="2636606" cy="0"/>
          </a:xfrm>
          <a:prstGeom prst="straightConnector1">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93" name="Connector: Elbow 92">
            <a:extLst>
              <a:ext uri="{FF2B5EF4-FFF2-40B4-BE49-F238E27FC236}">
                <a16:creationId xmlns:a16="http://schemas.microsoft.com/office/drawing/2014/main" id="{3B1441B7-3E64-BD0B-7BB7-8EC90B6DFC06}"/>
              </a:ext>
            </a:extLst>
          </p:cNvPr>
          <p:cNvCxnSpPr>
            <a:cxnSpLocks/>
            <a:stCxn id="72" idx="3"/>
          </p:cNvCxnSpPr>
          <p:nvPr/>
        </p:nvCxnSpPr>
        <p:spPr>
          <a:xfrm>
            <a:off x="2398659" y="1915448"/>
            <a:ext cx="1076755" cy="510037"/>
          </a:xfrm>
          <a:prstGeom prst="bentConnector3">
            <a:avLst>
              <a:gd name="adj1" fmla="val 99476"/>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96" name="Connector: Elbow 95">
            <a:extLst>
              <a:ext uri="{FF2B5EF4-FFF2-40B4-BE49-F238E27FC236}">
                <a16:creationId xmlns:a16="http://schemas.microsoft.com/office/drawing/2014/main" id="{E5E75A4C-C2C2-D4A1-A002-FA749836A7A1}"/>
              </a:ext>
            </a:extLst>
          </p:cNvPr>
          <p:cNvCxnSpPr>
            <a:cxnSpLocks/>
            <a:stCxn id="74" idx="1"/>
            <a:endCxn id="61" idx="23"/>
          </p:cNvCxnSpPr>
          <p:nvPr/>
        </p:nvCxnSpPr>
        <p:spPr>
          <a:xfrm flipH="1" flipV="1">
            <a:off x="5433939" y="3264020"/>
            <a:ext cx="632790" cy="0"/>
          </a:xfrm>
          <a:prstGeom prst="straightConnector1">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00" name="Connector: Elbow 99">
            <a:extLst>
              <a:ext uri="{FF2B5EF4-FFF2-40B4-BE49-F238E27FC236}">
                <a16:creationId xmlns:a16="http://schemas.microsoft.com/office/drawing/2014/main" id="{EC731661-D6F6-9B70-FA1C-D8A01EB1E1B0}"/>
              </a:ext>
            </a:extLst>
          </p:cNvPr>
          <p:cNvCxnSpPr>
            <a:cxnSpLocks/>
            <a:stCxn id="75" idx="3"/>
          </p:cNvCxnSpPr>
          <p:nvPr/>
        </p:nvCxnSpPr>
        <p:spPr>
          <a:xfrm flipV="1">
            <a:off x="3609150" y="3014534"/>
            <a:ext cx="1000346" cy="0"/>
          </a:xfrm>
          <a:prstGeom prst="straightConnector1">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03" name="Connector: Elbow 102">
            <a:extLst>
              <a:ext uri="{FF2B5EF4-FFF2-40B4-BE49-F238E27FC236}">
                <a16:creationId xmlns:a16="http://schemas.microsoft.com/office/drawing/2014/main" id="{E67274F9-1D93-B5D7-E5EC-5362B1A6EB71}"/>
              </a:ext>
            </a:extLst>
          </p:cNvPr>
          <p:cNvCxnSpPr>
            <a:cxnSpLocks/>
            <a:stCxn id="76" idx="1"/>
          </p:cNvCxnSpPr>
          <p:nvPr/>
        </p:nvCxnSpPr>
        <p:spPr>
          <a:xfrm flipH="1">
            <a:off x="5408399" y="2789805"/>
            <a:ext cx="822190" cy="0"/>
          </a:xfrm>
          <a:prstGeom prst="straightConnector1">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06" name="Connector: Elbow 105">
            <a:extLst>
              <a:ext uri="{FF2B5EF4-FFF2-40B4-BE49-F238E27FC236}">
                <a16:creationId xmlns:a16="http://schemas.microsoft.com/office/drawing/2014/main" id="{5877EC32-0BE1-DB39-D806-50EBE09F2E01}"/>
              </a:ext>
            </a:extLst>
          </p:cNvPr>
          <p:cNvCxnSpPr>
            <a:cxnSpLocks/>
            <a:stCxn id="77" idx="3"/>
          </p:cNvCxnSpPr>
          <p:nvPr/>
        </p:nvCxnSpPr>
        <p:spPr>
          <a:xfrm>
            <a:off x="4054022" y="4383386"/>
            <a:ext cx="555474" cy="0"/>
          </a:xfrm>
          <a:prstGeom prst="bentConnector3">
            <a:avLst>
              <a:gd name="adj1" fmla="val 97238"/>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09" name="Connector: Elbow 108">
            <a:extLst>
              <a:ext uri="{FF2B5EF4-FFF2-40B4-BE49-F238E27FC236}">
                <a16:creationId xmlns:a16="http://schemas.microsoft.com/office/drawing/2014/main" id="{4E5349C3-257C-B5BF-0078-45064C9161AD}"/>
              </a:ext>
            </a:extLst>
          </p:cNvPr>
          <p:cNvCxnSpPr>
            <a:cxnSpLocks/>
            <a:stCxn id="78" idx="1"/>
            <a:endCxn id="46" idx="31"/>
          </p:cNvCxnSpPr>
          <p:nvPr/>
        </p:nvCxnSpPr>
        <p:spPr>
          <a:xfrm rot="10800000">
            <a:off x="5424665" y="3667984"/>
            <a:ext cx="238080" cy="818181"/>
          </a:xfrm>
          <a:prstGeom prst="bentConnector3">
            <a:avLst>
              <a:gd name="adj1" fmla="val 96757"/>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12" name="Connector: Elbow 111">
            <a:extLst>
              <a:ext uri="{FF2B5EF4-FFF2-40B4-BE49-F238E27FC236}">
                <a16:creationId xmlns:a16="http://schemas.microsoft.com/office/drawing/2014/main" id="{E33363B8-FEAB-A851-FA2D-A0433AAC5656}"/>
              </a:ext>
            </a:extLst>
          </p:cNvPr>
          <p:cNvCxnSpPr>
            <a:cxnSpLocks/>
            <a:stCxn id="79" idx="3"/>
          </p:cNvCxnSpPr>
          <p:nvPr/>
        </p:nvCxnSpPr>
        <p:spPr>
          <a:xfrm flipV="1">
            <a:off x="3831580" y="3535260"/>
            <a:ext cx="482333" cy="343133"/>
          </a:xfrm>
          <a:prstGeom prst="bentConnector3">
            <a:avLst>
              <a:gd name="adj1" fmla="val 101104"/>
            </a:avLst>
          </a:prstGeom>
          <a:ln>
            <a:solidFill>
              <a:schemeClr val="tx2">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60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CFA8B0-813F-4281-87AC-10AA6907DE9A}"/>
              </a:ext>
            </a:extLst>
          </p:cNvPr>
          <p:cNvSpPr>
            <a:spLocks noGrp="1"/>
          </p:cNvSpPr>
          <p:nvPr>
            <p:ph type="body" sz="quarter" idx="12"/>
          </p:nvPr>
        </p:nvSpPr>
        <p:spPr/>
        <p:txBody>
          <a:bodyPr/>
          <a:lstStyle/>
          <a:p>
            <a:r>
              <a:rPr lang="en-US" sz="1000" b="0" i="1" dirty="0">
                <a:solidFill>
                  <a:schemeClr val="tx1"/>
                </a:solidFill>
              </a:rPr>
              <a:t>Tickets issued between 1 January to 30 April 2023 for travel to Africa at any time in the future, vs 2019</a:t>
            </a:r>
            <a:endParaRPr lang="es-ES" sz="1000" b="0" i="1" dirty="0">
              <a:solidFill>
                <a:schemeClr val="tx1"/>
              </a:solidFill>
            </a:endParaRPr>
          </a:p>
        </p:txBody>
      </p:sp>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t>THE TOP HUBS LARGELY REMAIN UNCHANGED VS 2019</a:t>
            </a:r>
            <a:endParaRPr lang="es-ES" dirty="0"/>
          </a:p>
        </p:txBody>
      </p:sp>
      <p:graphicFrame>
        <p:nvGraphicFramePr>
          <p:cNvPr id="15" name="Chart 14">
            <a:extLst>
              <a:ext uri="{FF2B5EF4-FFF2-40B4-BE49-F238E27FC236}">
                <a16:creationId xmlns:a16="http://schemas.microsoft.com/office/drawing/2014/main" id="{50BD80F9-D71D-10C2-CBB2-3205F973A46C}"/>
              </a:ext>
            </a:extLst>
          </p:cNvPr>
          <p:cNvGraphicFramePr>
            <a:graphicFrameLocks/>
          </p:cNvGraphicFramePr>
          <p:nvPr>
            <p:extLst>
              <p:ext uri="{D42A27DB-BD31-4B8C-83A1-F6EECF244321}">
                <p14:modId xmlns:p14="http://schemas.microsoft.com/office/powerpoint/2010/main" val="2884169211"/>
              </p:ext>
            </p:extLst>
          </p:nvPr>
        </p:nvGraphicFramePr>
        <p:xfrm>
          <a:off x="192299" y="898730"/>
          <a:ext cx="5576041" cy="3673203"/>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upo 354">
            <a:extLst>
              <a:ext uri="{FF2B5EF4-FFF2-40B4-BE49-F238E27FC236}">
                <a16:creationId xmlns:a16="http://schemas.microsoft.com/office/drawing/2014/main" id="{385FD29B-7E76-FD2A-1B06-13483EE3D8FF}"/>
              </a:ext>
            </a:extLst>
          </p:cNvPr>
          <p:cNvGrpSpPr/>
          <p:nvPr/>
        </p:nvGrpSpPr>
        <p:grpSpPr>
          <a:xfrm>
            <a:off x="7064826" y="4447362"/>
            <a:ext cx="1896846" cy="304184"/>
            <a:chOff x="-108976" y="5742394"/>
            <a:chExt cx="2430083" cy="391154"/>
          </a:xfrm>
        </p:grpSpPr>
        <p:grpSp>
          <p:nvGrpSpPr>
            <p:cNvPr id="10" name="Group 65">
              <a:extLst>
                <a:ext uri="{FF2B5EF4-FFF2-40B4-BE49-F238E27FC236}">
                  <a16:creationId xmlns:a16="http://schemas.microsoft.com/office/drawing/2014/main" id="{0C779674-CA47-F605-841D-F400CBDE266F}"/>
                </a:ext>
              </a:extLst>
            </p:cNvPr>
            <p:cNvGrpSpPr/>
            <p:nvPr/>
          </p:nvGrpSpPr>
          <p:grpSpPr>
            <a:xfrm>
              <a:off x="-108976" y="5742394"/>
              <a:ext cx="2430083" cy="391154"/>
              <a:chOff x="216534" y="5749493"/>
              <a:chExt cx="2430083" cy="391154"/>
            </a:xfrm>
          </p:grpSpPr>
          <p:sp>
            <p:nvSpPr>
              <p:cNvPr id="12" name="Rectangle: Rounded Corners 108">
                <a:extLst>
                  <a:ext uri="{FF2B5EF4-FFF2-40B4-BE49-F238E27FC236}">
                    <a16:creationId xmlns:a16="http://schemas.microsoft.com/office/drawing/2014/main" id="{5B8426B9-4ED7-F6BD-1D66-EAE17F30EBEC}"/>
                  </a:ext>
                </a:extLst>
              </p:cNvPr>
              <p:cNvSpPr/>
              <p:nvPr/>
            </p:nvSpPr>
            <p:spPr>
              <a:xfrm>
                <a:off x="216534" y="5749493"/>
                <a:ext cx="2430083"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13" name="TextBox 500">
                <a:extLst>
                  <a:ext uri="{FF2B5EF4-FFF2-40B4-BE49-F238E27FC236}">
                    <a16:creationId xmlns:a16="http://schemas.microsoft.com/office/drawing/2014/main" id="{A4A3AA52-4C6A-118C-3EA9-2E818CB3E166}"/>
                  </a:ext>
                </a:extLst>
              </p:cNvPr>
              <p:cNvSpPr txBox="1"/>
              <p:nvPr/>
            </p:nvSpPr>
            <p:spPr>
              <a:xfrm>
                <a:off x="543087" y="5821784"/>
                <a:ext cx="2103528" cy="252306"/>
              </a:xfrm>
              <a:prstGeom prst="rect">
                <a:avLst/>
              </a:prstGeom>
              <a:noFill/>
            </p:spPr>
            <p:txBody>
              <a:bodyPr wrap="square" rtlCol="0">
                <a:spAutoFit/>
              </a:bodyPr>
              <a:lstStyle/>
              <a:p>
                <a:pPr marL="0" marR="0" lvl="0" indent="0" defTabSz="514313"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cs typeface="Arial" pitchFamily="34"/>
                  </a:rPr>
                  <a:t>Source: ForwardKeys Air Ticket Data.</a:t>
                </a:r>
              </a:p>
            </p:txBody>
          </p:sp>
        </p:grpSp>
        <p:pic>
          <p:nvPicPr>
            <p:cNvPr id="11" name="Imagen 356">
              <a:extLst>
                <a:ext uri="{FF2B5EF4-FFF2-40B4-BE49-F238E27FC236}">
                  <a16:creationId xmlns:a16="http://schemas.microsoft.com/office/drawing/2014/main" id="{307F3FA7-C41D-0FA9-B118-3F93C5F0446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2295577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CFA8B0-813F-4281-87AC-10AA6907DE9A}"/>
              </a:ext>
            </a:extLst>
          </p:cNvPr>
          <p:cNvSpPr>
            <a:spLocks noGrp="1"/>
          </p:cNvSpPr>
          <p:nvPr>
            <p:ph type="body" sz="quarter" idx="12"/>
          </p:nvPr>
        </p:nvSpPr>
        <p:spPr/>
        <p:txBody>
          <a:bodyPr/>
          <a:lstStyle/>
          <a:p>
            <a:r>
              <a:rPr lang="en-US" sz="1000" b="0" i="1" dirty="0">
                <a:solidFill>
                  <a:schemeClr val="tx1"/>
                </a:solidFill>
              </a:rPr>
              <a:t>Tickets issued between 1 January to 30 April 2023 for travel to Africa at any time in the future, vs 2019</a:t>
            </a:r>
            <a:endParaRPr lang="es-ES" sz="1000" b="0" i="1" dirty="0">
              <a:solidFill>
                <a:schemeClr val="tx1"/>
              </a:solidFill>
            </a:endParaRPr>
          </a:p>
        </p:txBody>
      </p:sp>
      <p:sp>
        <p:nvSpPr>
          <p:cNvPr id="3" name="Title 2">
            <a:extLst>
              <a:ext uri="{FF2B5EF4-FFF2-40B4-BE49-F238E27FC236}">
                <a16:creationId xmlns:a16="http://schemas.microsoft.com/office/drawing/2014/main" id="{0174F76B-CE68-482E-B20F-26746889B20F}"/>
              </a:ext>
            </a:extLst>
          </p:cNvPr>
          <p:cNvSpPr>
            <a:spLocks noGrp="1"/>
          </p:cNvSpPr>
          <p:nvPr>
            <p:ph type="title"/>
          </p:nvPr>
        </p:nvSpPr>
        <p:spPr/>
        <p:txBody>
          <a:bodyPr>
            <a:noAutofit/>
          </a:bodyPr>
          <a:lstStyle/>
          <a:p>
            <a:r>
              <a:rPr lang="en-US" dirty="0"/>
              <a:t>NON-AFRICAN HUBS ARE GAINING SHARE</a:t>
            </a:r>
            <a:endParaRPr lang="es-ES" dirty="0"/>
          </a:p>
        </p:txBody>
      </p:sp>
      <p:graphicFrame>
        <p:nvGraphicFramePr>
          <p:cNvPr id="15" name="Chart 14">
            <a:extLst>
              <a:ext uri="{FF2B5EF4-FFF2-40B4-BE49-F238E27FC236}">
                <a16:creationId xmlns:a16="http://schemas.microsoft.com/office/drawing/2014/main" id="{50BD80F9-D71D-10C2-CBB2-3205F973A46C}"/>
              </a:ext>
            </a:extLst>
          </p:cNvPr>
          <p:cNvGraphicFramePr>
            <a:graphicFrameLocks/>
          </p:cNvGraphicFramePr>
          <p:nvPr>
            <p:extLst>
              <p:ext uri="{D42A27DB-BD31-4B8C-83A1-F6EECF244321}">
                <p14:modId xmlns:p14="http://schemas.microsoft.com/office/powerpoint/2010/main" val="1455761613"/>
              </p:ext>
            </p:extLst>
          </p:nvPr>
        </p:nvGraphicFramePr>
        <p:xfrm>
          <a:off x="192299" y="898730"/>
          <a:ext cx="5576041" cy="367320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80487061-3576-8CD3-64F7-39D2635A44B1}"/>
              </a:ext>
            </a:extLst>
          </p:cNvPr>
          <p:cNvSpPr txBox="1"/>
          <p:nvPr/>
        </p:nvSpPr>
        <p:spPr>
          <a:xfrm>
            <a:off x="6342396" y="1951585"/>
            <a:ext cx="2529860" cy="1908215"/>
          </a:xfrm>
          <a:prstGeom prst="rect">
            <a:avLst/>
          </a:prstGeom>
          <a:noFill/>
        </p:spPr>
        <p:txBody>
          <a:bodyPr wrap="none" rtlCol="0">
            <a:spAutoFit/>
          </a:bodyPr>
          <a:lstStyle/>
          <a:p>
            <a:pPr algn="ctr"/>
            <a:r>
              <a:rPr lang="en-US" sz="5400" b="1" dirty="0">
                <a:solidFill>
                  <a:schemeClr val="tx2"/>
                </a:solidFill>
                <a:latin typeface="+mj-lt"/>
              </a:rPr>
              <a:t>63</a:t>
            </a:r>
            <a:r>
              <a:rPr lang="en-US" sz="5400" b="1" i="0" dirty="0">
                <a:solidFill>
                  <a:schemeClr val="tx2"/>
                </a:solidFill>
                <a:effectLst/>
                <a:latin typeface="+mj-lt"/>
              </a:rPr>
              <a:t>%</a:t>
            </a:r>
          </a:p>
          <a:p>
            <a:pPr algn="ctr"/>
            <a:r>
              <a:rPr lang="en-US" sz="1200" b="1" dirty="0">
                <a:solidFill>
                  <a:srgbClr val="1D1C1D"/>
                </a:solidFill>
                <a:latin typeface="+mj-lt"/>
              </a:rPr>
              <a:t>of International transfers utilize </a:t>
            </a:r>
          </a:p>
          <a:p>
            <a:pPr algn="ctr"/>
            <a:r>
              <a:rPr lang="en-US" sz="1200" b="1" dirty="0">
                <a:solidFill>
                  <a:schemeClr val="accent1"/>
                </a:solidFill>
                <a:latin typeface="+mj-lt"/>
              </a:rPr>
              <a:t>Non-African hubs</a:t>
            </a:r>
          </a:p>
          <a:p>
            <a:pPr algn="ctr"/>
            <a:endParaRPr lang="en-US" sz="1200" b="1" i="0" dirty="0">
              <a:solidFill>
                <a:schemeClr val="tx2"/>
              </a:solidFill>
              <a:effectLst/>
              <a:latin typeface="+mj-lt"/>
            </a:endParaRPr>
          </a:p>
          <a:p>
            <a:pPr algn="ctr"/>
            <a:r>
              <a:rPr lang="en-US" sz="1600" b="1" i="0" dirty="0">
                <a:solidFill>
                  <a:srgbClr val="FF0000"/>
                </a:solidFill>
                <a:effectLst/>
                <a:latin typeface="+mj-lt"/>
              </a:rPr>
              <a:t>(+3 p.p. vs 2019)</a:t>
            </a:r>
            <a:endParaRPr lang="en-US" sz="5400" b="1" i="0" dirty="0">
              <a:solidFill>
                <a:srgbClr val="FF0000"/>
              </a:solidFill>
              <a:effectLst/>
              <a:latin typeface="+mj-lt"/>
            </a:endParaRPr>
          </a:p>
          <a:p>
            <a:pPr algn="ctr"/>
            <a:endParaRPr lang="en-US" sz="1200" b="1" u="sng" dirty="0">
              <a:latin typeface="+mj-lt"/>
            </a:endParaRPr>
          </a:p>
        </p:txBody>
      </p:sp>
      <p:sp>
        <p:nvSpPr>
          <p:cNvPr id="10" name="Freeform 36">
            <a:extLst>
              <a:ext uri="{FF2B5EF4-FFF2-40B4-BE49-F238E27FC236}">
                <a16:creationId xmlns:a16="http://schemas.microsoft.com/office/drawing/2014/main" id="{243F6021-6C2A-1300-2DA4-397F7D37892A}"/>
              </a:ext>
            </a:extLst>
          </p:cNvPr>
          <p:cNvSpPr>
            <a:spLocks noEditPoints="1"/>
          </p:cNvSpPr>
          <p:nvPr/>
        </p:nvSpPr>
        <p:spPr bwMode="auto">
          <a:xfrm rot="16520423">
            <a:off x="7337325" y="1382733"/>
            <a:ext cx="540000" cy="540523"/>
          </a:xfrm>
          <a:custGeom>
            <a:avLst/>
            <a:gdLst>
              <a:gd name="T0" fmla="*/ 70 w 140"/>
              <a:gd name="T1" fmla="*/ 0 h 140"/>
              <a:gd name="T2" fmla="*/ 0 w 140"/>
              <a:gd name="T3" fmla="*/ 70 h 140"/>
              <a:gd name="T4" fmla="*/ 70 w 140"/>
              <a:gd name="T5" fmla="*/ 140 h 140"/>
              <a:gd name="T6" fmla="*/ 140 w 140"/>
              <a:gd name="T7" fmla="*/ 70 h 140"/>
              <a:gd name="T8" fmla="*/ 70 w 140"/>
              <a:gd name="T9" fmla="*/ 0 h 140"/>
              <a:gd name="T10" fmla="*/ 109 w 140"/>
              <a:gd name="T11" fmla="*/ 110 h 140"/>
              <a:gd name="T12" fmla="*/ 97 w 140"/>
              <a:gd name="T13" fmla="*/ 110 h 140"/>
              <a:gd name="T14" fmla="*/ 81 w 140"/>
              <a:gd name="T15" fmla="*/ 92 h 140"/>
              <a:gd name="T16" fmla="*/ 36 w 140"/>
              <a:gd name="T17" fmla="*/ 103 h 140"/>
              <a:gd name="T18" fmla="*/ 30 w 140"/>
              <a:gd name="T19" fmla="*/ 96 h 140"/>
              <a:gd name="T20" fmla="*/ 64 w 140"/>
              <a:gd name="T21" fmla="*/ 75 h 140"/>
              <a:gd name="T22" fmla="*/ 65 w 140"/>
              <a:gd name="T23" fmla="*/ 75 h 140"/>
              <a:gd name="T24" fmla="*/ 44 w 140"/>
              <a:gd name="T25" fmla="*/ 53 h 140"/>
              <a:gd name="T26" fmla="*/ 44 w 140"/>
              <a:gd name="T27" fmla="*/ 53 h 140"/>
              <a:gd name="T28" fmla="*/ 28 w 140"/>
              <a:gd name="T29" fmla="*/ 52 h 140"/>
              <a:gd name="T30" fmla="*/ 53 w 140"/>
              <a:gd name="T31" fmla="*/ 28 h 140"/>
              <a:gd name="T32" fmla="*/ 53 w 140"/>
              <a:gd name="T33" fmla="*/ 44 h 140"/>
              <a:gd name="T34" fmla="*/ 54 w 140"/>
              <a:gd name="T35" fmla="*/ 44 h 140"/>
              <a:gd name="T36" fmla="*/ 75 w 140"/>
              <a:gd name="T37" fmla="*/ 65 h 140"/>
              <a:gd name="T38" fmla="*/ 75 w 140"/>
              <a:gd name="T39" fmla="*/ 64 h 140"/>
              <a:gd name="T40" fmla="*/ 97 w 140"/>
              <a:gd name="T41" fmla="*/ 30 h 140"/>
              <a:gd name="T42" fmla="*/ 104 w 140"/>
              <a:gd name="T43" fmla="*/ 37 h 140"/>
              <a:gd name="T44" fmla="*/ 92 w 140"/>
              <a:gd name="T45" fmla="*/ 81 h 140"/>
              <a:gd name="T46" fmla="*/ 110 w 140"/>
              <a:gd name="T47" fmla="*/ 98 h 140"/>
              <a:gd name="T48" fmla="*/ 109 w 140"/>
              <a:gd name="T49"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0" h="140">
                <a:moveTo>
                  <a:pt x="70" y="0"/>
                </a:moveTo>
                <a:cubicBezTo>
                  <a:pt x="31" y="0"/>
                  <a:pt x="0" y="31"/>
                  <a:pt x="0" y="70"/>
                </a:cubicBezTo>
                <a:cubicBezTo>
                  <a:pt x="0" y="109"/>
                  <a:pt x="31" y="140"/>
                  <a:pt x="70" y="140"/>
                </a:cubicBezTo>
                <a:cubicBezTo>
                  <a:pt x="109" y="140"/>
                  <a:pt x="140" y="109"/>
                  <a:pt x="140" y="70"/>
                </a:cubicBezTo>
                <a:cubicBezTo>
                  <a:pt x="140" y="31"/>
                  <a:pt x="109" y="0"/>
                  <a:pt x="70" y="0"/>
                </a:cubicBezTo>
                <a:close/>
                <a:moveTo>
                  <a:pt x="109" y="110"/>
                </a:moveTo>
                <a:cubicBezTo>
                  <a:pt x="106" y="113"/>
                  <a:pt x="101" y="113"/>
                  <a:pt x="97" y="110"/>
                </a:cubicBezTo>
                <a:cubicBezTo>
                  <a:pt x="81" y="92"/>
                  <a:pt x="81" y="92"/>
                  <a:pt x="81" y="92"/>
                </a:cubicBezTo>
                <a:cubicBezTo>
                  <a:pt x="36" y="103"/>
                  <a:pt x="36" y="103"/>
                  <a:pt x="36" y="103"/>
                </a:cubicBezTo>
                <a:cubicBezTo>
                  <a:pt x="30" y="96"/>
                  <a:pt x="30" y="96"/>
                  <a:pt x="30" y="96"/>
                </a:cubicBezTo>
                <a:cubicBezTo>
                  <a:pt x="64" y="75"/>
                  <a:pt x="64" y="75"/>
                  <a:pt x="64" y="75"/>
                </a:cubicBezTo>
                <a:cubicBezTo>
                  <a:pt x="65" y="75"/>
                  <a:pt x="65" y="75"/>
                  <a:pt x="65" y="75"/>
                </a:cubicBezTo>
                <a:cubicBezTo>
                  <a:pt x="44" y="53"/>
                  <a:pt x="44" y="53"/>
                  <a:pt x="44" y="53"/>
                </a:cubicBezTo>
                <a:cubicBezTo>
                  <a:pt x="44" y="53"/>
                  <a:pt x="44" y="53"/>
                  <a:pt x="44" y="53"/>
                </a:cubicBezTo>
                <a:cubicBezTo>
                  <a:pt x="28" y="52"/>
                  <a:pt x="28" y="52"/>
                  <a:pt x="28" y="52"/>
                </a:cubicBezTo>
                <a:cubicBezTo>
                  <a:pt x="53" y="28"/>
                  <a:pt x="53" y="28"/>
                  <a:pt x="53" y="28"/>
                </a:cubicBezTo>
                <a:cubicBezTo>
                  <a:pt x="53" y="44"/>
                  <a:pt x="53" y="44"/>
                  <a:pt x="53" y="44"/>
                </a:cubicBezTo>
                <a:cubicBezTo>
                  <a:pt x="53" y="44"/>
                  <a:pt x="53" y="44"/>
                  <a:pt x="54" y="44"/>
                </a:cubicBezTo>
                <a:cubicBezTo>
                  <a:pt x="75" y="65"/>
                  <a:pt x="75" y="65"/>
                  <a:pt x="75" y="65"/>
                </a:cubicBezTo>
                <a:cubicBezTo>
                  <a:pt x="75" y="64"/>
                  <a:pt x="75" y="64"/>
                  <a:pt x="75" y="64"/>
                </a:cubicBezTo>
                <a:cubicBezTo>
                  <a:pt x="97" y="30"/>
                  <a:pt x="97" y="30"/>
                  <a:pt x="97" y="30"/>
                </a:cubicBezTo>
                <a:cubicBezTo>
                  <a:pt x="104" y="37"/>
                  <a:pt x="104" y="37"/>
                  <a:pt x="104" y="37"/>
                </a:cubicBezTo>
                <a:cubicBezTo>
                  <a:pt x="92" y="81"/>
                  <a:pt x="92" y="81"/>
                  <a:pt x="92" y="81"/>
                </a:cubicBezTo>
                <a:cubicBezTo>
                  <a:pt x="110" y="98"/>
                  <a:pt x="110" y="98"/>
                  <a:pt x="110" y="98"/>
                </a:cubicBezTo>
                <a:cubicBezTo>
                  <a:pt x="113" y="101"/>
                  <a:pt x="113" y="106"/>
                  <a:pt x="109" y="110"/>
                </a:cubicBezTo>
                <a:close/>
              </a:path>
            </a:pathLst>
          </a:custGeom>
          <a:solidFill>
            <a:srgbClr val="319CDD"/>
          </a:solidFill>
          <a:ln>
            <a:noFill/>
          </a:ln>
        </p:spPr>
        <p:txBody>
          <a:bodyPr vert="horz" wrap="square" lIns="51435" tIns="25718" rIns="51435" bIns="25718" numCol="1" anchor="t" anchorCtr="0" compatLnSpc="1">
            <a:prstTxWarp prst="textNoShape">
              <a:avLst/>
            </a:prstTxWarp>
          </a:bodyPr>
          <a:lstStyle/>
          <a:p>
            <a:endParaRPr lang="en-GB" sz="900">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1BF9C4BD-D000-DDB4-E981-BC6A6C1134CA}"/>
              </a:ext>
            </a:extLst>
          </p:cNvPr>
          <p:cNvSpPr/>
          <p:nvPr/>
        </p:nvSpPr>
        <p:spPr>
          <a:xfrm>
            <a:off x="267758" y="3005229"/>
            <a:ext cx="4124250" cy="358140"/>
          </a:xfrm>
          <a:prstGeom prst="roundRect">
            <a:avLst>
              <a:gd name="adj" fmla="val 10367"/>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3DAA0D12-820D-8065-876E-7A8F9D0FE9F0}"/>
              </a:ext>
            </a:extLst>
          </p:cNvPr>
          <p:cNvSpPr/>
          <p:nvPr/>
        </p:nvSpPr>
        <p:spPr>
          <a:xfrm>
            <a:off x="267758" y="2282820"/>
            <a:ext cx="4124250" cy="358140"/>
          </a:xfrm>
          <a:prstGeom prst="roundRect">
            <a:avLst>
              <a:gd name="adj" fmla="val 10367"/>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A176FE73-210B-48C0-E751-8B2E273DDFB6}"/>
              </a:ext>
            </a:extLst>
          </p:cNvPr>
          <p:cNvSpPr/>
          <p:nvPr/>
        </p:nvSpPr>
        <p:spPr>
          <a:xfrm>
            <a:off x="267758" y="3417242"/>
            <a:ext cx="4124250" cy="310396"/>
          </a:xfrm>
          <a:prstGeom prst="roundRect">
            <a:avLst>
              <a:gd name="adj" fmla="val 10367"/>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upo 354">
            <a:extLst>
              <a:ext uri="{FF2B5EF4-FFF2-40B4-BE49-F238E27FC236}">
                <a16:creationId xmlns:a16="http://schemas.microsoft.com/office/drawing/2014/main" id="{F19C010E-02A6-5755-8330-FA89F355094E}"/>
              </a:ext>
            </a:extLst>
          </p:cNvPr>
          <p:cNvGrpSpPr/>
          <p:nvPr/>
        </p:nvGrpSpPr>
        <p:grpSpPr>
          <a:xfrm>
            <a:off x="7064826" y="4447362"/>
            <a:ext cx="1896846" cy="304184"/>
            <a:chOff x="-108976" y="5742394"/>
            <a:chExt cx="2430083" cy="391154"/>
          </a:xfrm>
        </p:grpSpPr>
        <p:grpSp>
          <p:nvGrpSpPr>
            <p:cNvPr id="16" name="Group 65">
              <a:extLst>
                <a:ext uri="{FF2B5EF4-FFF2-40B4-BE49-F238E27FC236}">
                  <a16:creationId xmlns:a16="http://schemas.microsoft.com/office/drawing/2014/main" id="{A9DADC4E-D867-6B5F-A26E-56E44E69BDD6}"/>
                </a:ext>
              </a:extLst>
            </p:cNvPr>
            <p:cNvGrpSpPr/>
            <p:nvPr/>
          </p:nvGrpSpPr>
          <p:grpSpPr>
            <a:xfrm>
              <a:off x="-108976" y="5742394"/>
              <a:ext cx="2430083" cy="391154"/>
              <a:chOff x="216534" y="5749493"/>
              <a:chExt cx="2430083" cy="391154"/>
            </a:xfrm>
          </p:grpSpPr>
          <p:sp>
            <p:nvSpPr>
              <p:cNvPr id="18" name="Rectangle: Rounded Corners 108">
                <a:extLst>
                  <a:ext uri="{FF2B5EF4-FFF2-40B4-BE49-F238E27FC236}">
                    <a16:creationId xmlns:a16="http://schemas.microsoft.com/office/drawing/2014/main" id="{ACBDD95C-DE75-72F8-2198-F270DD66D978}"/>
                  </a:ext>
                </a:extLst>
              </p:cNvPr>
              <p:cNvSpPr/>
              <p:nvPr/>
            </p:nvSpPr>
            <p:spPr>
              <a:xfrm>
                <a:off x="216534" y="5749493"/>
                <a:ext cx="2430083" cy="391154"/>
              </a:xfrm>
              <a:prstGeom prst="roundRect">
                <a:avLst>
                  <a:gd name="adj" fmla="val 50000"/>
                </a:avLst>
              </a:prstGeom>
              <a:noFill/>
              <a:ln w="15875" cap="flat" cmpd="sng" algn="ctr">
                <a:solidFill>
                  <a:srgbClr val="E9E9E9"/>
                </a:solidFill>
                <a:prstDash val="solid"/>
                <a:miter lim="800000"/>
              </a:ln>
              <a:effectLst/>
            </p:spPr>
            <p:txBody>
              <a:bodyPr rtlCol="0" anchor="ctr"/>
              <a:lstStyle/>
              <a:p>
                <a:pPr marL="0" marR="0" lvl="0" indent="0" algn="ctr" defTabSz="514325" eaLnBrk="1" fontAlgn="auto" latinLnBrk="0" hangingPunct="1">
                  <a:lnSpc>
                    <a:spcPct val="100000"/>
                  </a:lnSpc>
                  <a:spcBef>
                    <a:spcPts val="0"/>
                  </a:spcBef>
                  <a:spcAft>
                    <a:spcPts val="0"/>
                  </a:spcAft>
                  <a:buClrTx/>
                  <a:buSzTx/>
                  <a:buFontTx/>
                  <a:buNone/>
                  <a:tabLst/>
                  <a:defRPr/>
                </a:pPr>
                <a:endParaRPr kumimoji="0" lang="en-GB" sz="675" b="0" i="0"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19" name="TextBox 500">
                <a:extLst>
                  <a:ext uri="{FF2B5EF4-FFF2-40B4-BE49-F238E27FC236}">
                    <a16:creationId xmlns:a16="http://schemas.microsoft.com/office/drawing/2014/main" id="{0453DD06-6D2E-009C-BC87-FF14D02851F1}"/>
                  </a:ext>
                </a:extLst>
              </p:cNvPr>
              <p:cNvSpPr txBox="1"/>
              <p:nvPr/>
            </p:nvSpPr>
            <p:spPr>
              <a:xfrm>
                <a:off x="543087" y="5821784"/>
                <a:ext cx="2103528" cy="252306"/>
              </a:xfrm>
              <a:prstGeom prst="rect">
                <a:avLst/>
              </a:prstGeom>
              <a:noFill/>
            </p:spPr>
            <p:txBody>
              <a:bodyPr wrap="square" rtlCol="0">
                <a:spAutoFit/>
              </a:bodyPr>
              <a:lstStyle/>
              <a:p>
                <a:pPr marL="0" marR="0" lvl="0" indent="0" defTabSz="514313"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675" b="0" i="0" u="none" strike="noStrike" kern="0" cap="none" spc="0" normalizeH="0" baseline="0" noProof="0" dirty="0">
                    <a:ln>
                      <a:noFill/>
                    </a:ln>
                    <a:solidFill>
                      <a:srgbClr val="000000"/>
                    </a:solidFill>
                    <a:effectLst/>
                    <a:uLnTx/>
                    <a:uFillTx/>
                    <a:cs typeface="Arial" pitchFamily="34"/>
                  </a:rPr>
                  <a:t>Source: ForwardKeys Air Ticket Data.</a:t>
                </a:r>
              </a:p>
            </p:txBody>
          </p:sp>
        </p:grpSp>
        <p:pic>
          <p:nvPicPr>
            <p:cNvPr id="17" name="Imagen 356">
              <a:extLst>
                <a:ext uri="{FF2B5EF4-FFF2-40B4-BE49-F238E27FC236}">
                  <a16:creationId xmlns:a16="http://schemas.microsoft.com/office/drawing/2014/main" id="{A33C59F9-6D05-7B23-72C5-BBCBF331A35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7158" y="5857505"/>
              <a:ext cx="166222" cy="166667"/>
            </a:xfrm>
            <a:prstGeom prst="rect">
              <a:avLst/>
            </a:prstGeom>
          </p:spPr>
        </p:pic>
      </p:grpSp>
    </p:spTree>
    <p:extLst>
      <p:ext uri="{BB962C8B-B14F-4D97-AF65-F5344CB8AC3E}">
        <p14:creationId xmlns:p14="http://schemas.microsoft.com/office/powerpoint/2010/main" val="310428990"/>
      </p:ext>
    </p:extLst>
  </p:cSld>
  <p:clrMapOvr>
    <a:masterClrMapping/>
  </p:clrMapOvr>
</p:sld>
</file>

<file path=ppt/theme/theme1.xml><?xml version="1.0" encoding="utf-8"?>
<a:theme xmlns:a="http://schemas.openxmlformats.org/drawingml/2006/main" name="FK-2020-theme">
  <a:themeElements>
    <a:clrScheme name="FK-2021">
      <a:dk1>
        <a:sysClr val="windowText" lastClr="000000"/>
      </a:dk1>
      <a:lt1>
        <a:sysClr val="window" lastClr="FFFFFF"/>
      </a:lt1>
      <a:dk2>
        <a:srgbClr val="000000"/>
      </a:dk2>
      <a:lt2>
        <a:srgbClr val="FFFFFF"/>
      </a:lt2>
      <a:accent1>
        <a:srgbClr val="319CDD"/>
      </a:accent1>
      <a:accent2>
        <a:srgbClr val="E96729"/>
      </a:accent2>
      <a:accent3>
        <a:srgbClr val="F8B525"/>
      </a:accent3>
      <a:accent4>
        <a:srgbClr val="1755AF"/>
      </a:accent4>
      <a:accent5>
        <a:srgbClr val="3DBFAC"/>
      </a:accent5>
      <a:accent6>
        <a:srgbClr val="6F29B2"/>
      </a:accent6>
      <a:hlink>
        <a:srgbClr val="319CDD"/>
      </a:hlink>
      <a:folHlink>
        <a:srgbClr val="CE5B28"/>
      </a:folHlink>
    </a:clrScheme>
    <a:fontScheme name="ForwardKeys">
      <a:majorFont>
        <a:latin typeface="Arial"/>
        <a:ea typeface=""/>
        <a:cs typeface=""/>
      </a:majorFont>
      <a:minorFont>
        <a:latin typeface="Arial"/>
        <a:ea typeface=""/>
        <a:cs typeface=""/>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K-2020-theme" id="{0B6F008B-3986-4570-8189-E838A0EF803F}" vid="{500718DA-C7E4-4C6C-9E6A-98D144ECFF58}"/>
    </a:ext>
  </a:extLst>
</a:theme>
</file>

<file path=ppt/theme/theme2.xml><?xml version="1.0" encoding="utf-8"?>
<a:theme xmlns:a="http://schemas.openxmlformats.org/drawingml/2006/main" name="1_FK-2020-theme">
  <a:themeElements>
    <a:clrScheme name="FK-2021">
      <a:dk1>
        <a:sysClr val="windowText" lastClr="000000"/>
      </a:dk1>
      <a:lt1>
        <a:sysClr val="window" lastClr="FFFFFF"/>
      </a:lt1>
      <a:dk2>
        <a:srgbClr val="000000"/>
      </a:dk2>
      <a:lt2>
        <a:srgbClr val="FFFFFF"/>
      </a:lt2>
      <a:accent1>
        <a:srgbClr val="319CDD"/>
      </a:accent1>
      <a:accent2>
        <a:srgbClr val="E96729"/>
      </a:accent2>
      <a:accent3>
        <a:srgbClr val="F8B525"/>
      </a:accent3>
      <a:accent4>
        <a:srgbClr val="1755AF"/>
      </a:accent4>
      <a:accent5>
        <a:srgbClr val="3DBFAC"/>
      </a:accent5>
      <a:accent6>
        <a:srgbClr val="6F29B2"/>
      </a:accent6>
      <a:hlink>
        <a:srgbClr val="319CDD"/>
      </a:hlink>
      <a:folHlink>
        <a:srgbClr val="CE5B28"/>
      </a:folHlink>
    </a:clrScheme>
    <a:fontScheme name="ForwardKeys">
      <a:majorFont>
        <a:latin typeface="Arial"/>
        <a:ea typeface=""/>
        <a:cs typeface=""/>
      </a:majorFont>
      <a:minorFont>
        <a:latin typeface="Arial"/>
        <a:ea typeface=""/>
        <a:cs typeface=""/>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K-2020-theme" id="{0B6F008B-3986-4570-8189-E838A0EF803F}" vid="{500718DA-C7E4-4C6C-9E6A-98D144ECFF5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7987970-1a99-46db-9a17-cf87405f43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0A5CAD6F8491C4FAF55915B38FCF42B" ma:contentTypeVersion="14" ma:contentTypeDescription="Crear nuevo documento." ma:contentTypeScope="" ma:versionID="9e8e97e710e256cef33731cc71e32389">
  <xsd:schema xmlns:xsd="http://www.w3.org/2001/XMLSchema" xmlns:xs="http://www.w3.org/2001/XMLSchema" xmlns:p="http://schemas.microsoft.com/office/2006/metadata/properties" xmlns:ns3="77987970-1a99-46db-9a17-cf87405f43b7" xmlns:ns4="28d2e9ca-dcbb-4821-9a87-fb2ed75dc26c" targetNamespace="http://schemas.microsoft.com/office/2006/metadata/properties" ma:root="true" ma:fieldsID="83e6629b66da5ee99c03e0e20d214284" ns3:_="" ns4:_="">
    <xsd:import namespace="77987970-1a99-46db-9a17-cf87405f43b7"/>
    <xsd:import namespace="28d2e9ca-dcbb-4821-9a87-fb2ed75dc26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987970-1a99-46db-9a17-cf87405f43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d2e9ca-dcbb-4821-9a87-fb2ed75dc26c"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SharingHintHash" ma:index="12"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595B7C-B8AA-41C5-A1B8-F020FE55AF97}">
  <ds:schemaRefs>
    <ds:schemaRef ds:uri="http://schemas.microsoft.com/office/2006/metadata/properties"/>
    <ds:schemaRef ds:uri="http://purl.org/dc/terms/"/>
    <ds:schemaRef ds:uri="http://purl.org/dc/elements/1.1/"/>
    <ds:schemaRef ds:uri="77987970-1a99-46db-9a17-cf87405f43b7"/>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28d2e9ca-dcbb-4821-9a87-fb2ed75dc26c"/>
    <ds:schemaRef ds:uri="http://www.w3.org/XML/1998/namespace"/>
  </ds:schemaRefs>
</ds:datastoreItem>
</file>

<file path=customXml/itemProps2.xml><?xml version="1.0" encoding="utf-8"?>
<ds:datastoreItem xmlns:ds="http://schemas.openxmlformats.org/officeDocument/2006/customXml" ds:itemID="{F500F8B3-41C2-4968-B106-C8CD9AA271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987970-1a99-46db-9a17-cf87405f43b7"/>
    <ds:schemaRef ds:uri="28d2e9ca-dcbb-4821-9a87-fb2ed75dc2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39B2BA-5CC7-4EFD-96E5-102C6CA95C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FK-2021-01</Template>
  <TotalTime>18071</TotalTime>
  <Words>2889</Words>
  <Application>Microsoft Office PowerPoint</Application>
  <PresentationFormat>On-screen Show (16:9)</PresentationFormat>
  <Paragraphs>323</Paragraphs>
  <Slides>33</Slides>
  <Notes>32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Arial (Body)</vt:lpstr>
      <vt:lpstr>Calibri</vt:lpstr>
      <vt:lpstr>Roboto</vt:lpstr>
      <vt:lpstr>Segoe UI</vt:lpstr>
      <vt:lpstr>FK-2020-theme</vt:lpstr>
      <vt:lpstr>1_FK-2020-theme</vt:lpstr>
      <vt:lpstr>PowerPoint Presentation</vt:lpstr>
      <vt:lpstr>PowerPoint Presentation</vt:lpstr>
      <vt:lpstr>INTERNATIONAL CAPACITY IS MAKING A REBOUND</vt:lpstr>
      <vt:lpstr>EXTRA REGIONAL CAPACITY IS DRIVING THE RECOVERY</vt:lpstr>
      <vt:lpstr>THE TOP GATEWAYS ARE ON COURSE FOR RECOVERY</vt:lpstr>
      <vt:lpstr>THE TOP GATEWAYS ARE ON COURSE FOR RECOVERY</vt:lpstr>
      <vt:lpstr>WEST AND EAST AFRICA DOMESTIC MARKETS ARE RECOVERING FASTER</vt:lpstr>
      <vt:lpstr>THE TOP HUBS LARGELY REMAIN UNCHANGED VS 2019</vt:lpstr>
      <vt:lpstr>NON-AFRICAN HUBS ARE GAINING SHARE</vt:lpstr>
      <vt:lpstr>PowerPoint Presentation</vt:lpstr>
      <vt:lpstr>DISTRIBUTION CHANNELS: HOW DO TRAVELLERS PURCHASE TRIPS IN AFRICA?</vt:lpstr>
      <vt:lpstr>INTRA-AFRICA TRAVELERS BOOK WITH SHORTER LEAD TIMES</vt:lpstr>
      <vt:lpstr>PowerPoint Presentation</vt:lpstr>
      <vt:lpstr>BLOCKED FUNDS HINDER CONNECTIVITY</vt:lpstr>
      <vt:lpstr>LIMITED CONNECTIVITY AND HIGH ENERGY COSTS CAUSE MORE EXPENSIVE FLIGHTS</vt:lpstr>
      <vt:lpstr>ECONOMIC BENEFITS OF SAATM FOR AFRICA</vt:lpstr>
      <vt:lpstr>ECONOMIC BENEFITS OF SAATM FOR AFRICA</vt:lpstr>
      <vt:lpstr>ECONOMIC BENEFITS OF SAATM FOR AFRICA</vt:lpstr>
      <vt:lpstr>PowerPoint Presentation</vt:lpstr>
      <vt:lpstr>REDUCTION IN CABIN WASTE: AN OPPORTUNITY TO CUT COSTS</vt:lpstr>
      <vt:lpstr>SIGNIFICANT INCREASE IN THE USE OF FUEL-EFFICIENT AIRCRAFT</vt:lpstr>
      <vt:lpstr>SIGNIFICANT INCREASE IN THE USE OF FUEL-EFFICIENT AIRCRAFT</vt:lpstr>
      <vt:lpstr>JOB CREATION FROM SAF PRODUCTION </vt:lpstr>
      <vt:lpstr>PowerPoint Presentation</vt:lpstr>
      <vt:lpstr>AIRPORT SHOPS COULD BENEFIT FROM LONGER DWELLING TIMES</vt:lpstr>
      <vt:lpstr>BUSINESS CLASS TRAVEL WILL CONTINUE TO LEAD RECOVERY INTO Q3</vt:lpstr>
      <vt:lpstr>OPPORTUNITIES EXIST TO INCREASE DIRECT CONNECTIVTY BETWEEN CITIES</vt:lpstr>
      <vt:lpstr>OPPORTUNITES EXIST TO RE-ESTABLISH PRE-PANDEMIC AIR CONNECTIVITY</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Juan Gómez</dc:creator>
  <cp:lastModifiedBy>Seja Mokgawa</cp:lastModifiedBy>
  <cp:revision>550</cp:revision>
  <dcterms:created xsi:type="dcterms:W3CDTF">2020-10-19T14:16:12Z</dcterms:created>
  <dcterms:modified xsi:type="dcterms:W3CDTF">2023-06-22T14:42:31Z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0x01010080A5CAD6F8491C4FAF55915B38FCF42B</vt:lpwstr>
  </property>
</Properties>
</file>