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56" r:id="rId2"/>
    <p:sldId id="460" r:id="rId3"/>
    <p:sldId id="472" r:id="rId4"/>
    <p:sldId id="452" r:id="rId5"/>
    <p:sldId id="451" r:id="rId6"/>
    <p:sldId id="456" r:id="rId7"/>
    <p:sldId id="475" r:id="rId8"/>
    <p:sldId id="476" r:id="rId9"/>
    <p:sldId id="478" r:id="rId10"/>
    <p:sldId id="471" r:id="rId11"/>
    <p:sldId id="416" r:id="rId12"/>
    <p:sldId id="458" r:id="rId13"/>
    <p:sldId id="473" r:id="rId14"/>
    <p:sldId id="467" r:id="rId15"/>
    <p:sldId id="479" r:id="rId16"/>
    <p:sldId id="468" r:id="rId17"/>
    <p:sldId id="462" r:id="rId18"/>
    <p:sldId id="474" r:id="rId19"/>
    <p:sldId id="470" r:id="rId20"/>
  </p:sldIdLst>
  <p:sldSz cx="9144000" cy="6858000" type="screen4x3"/>
  <p:notesSz cx="6797675" cy="9926638"/>
  <p:defaultTextStyle>
    <a:defPPr>
      <a:defRPr lang="en-US"/>
    </a:defPPr>
    <a:lvl1pPr marL="0" lvl="0" indent="0" algn="l" defTabSz="4572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4572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4572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4572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4572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holofelo Nkambule" initials="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05" autoAdjust="0"/>
    <p:restoredTop sz="94674"/>
  </p:normalViewPr>
  <p:slideViewPr>
    <p:cSldViewPr snapToGrid="0" snapToObjects="1" showGuides="1">
      <p:cViewPr varScale="1">
        <p:scale>
          <a:sx n="78" d="100"/>
          <a:sy n="78" d="100"/>
        </p:scale>
        <p:origin x="1526" y="4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marL="0" marR="0" lvl="0" indent="0" algn="r" defTabSz="457200" rtl="0" eaLnBrk="1" fontAlgn="auto" latinLnBrk="0" hangingPunct="1">
              <a:lnSpc>
                <a:spcPct val="100000"/>
              </a:lnSpc>
              <a:spcBef>
                <a:spcPts val="0"/>
              </a:spcBef>
              <a:spcAft>
                <a:spcPts val="0"/>
              </a:spcAft>
              <a:buClrTx/>
              <a:buSzTx/>
              <a:buFontTx/>
              <a:buNone/>
              <a:defRPr/>
            </a:pPr>
            <a:fld id="{B66E0F86-2835-4EAE-BBB5-637FCEC2F51D}" type="datetimeFigureOut">
              <a:rPr kumimoji="0" lang="en-US" sz="1200" b="0" i="0" u="none" strike="noStrike" kern="1200" cap="none" spc="0" normalizeH="0" baseline="0" noProof="0">
                <a:ln>
                  <a:noFill/>
                </a:ln>
                <a:solidFill>
                  <a:schemeClr val="tx1"/>
                </a:solidFill>
                <a:effectLst/>
                <a:uLnTx/>
                <a:uFillTx/>
                <a:latin typeface="+mn-lt"/>
                <a:ea typeface="+mn-ea"/>
                <a:cs typeface="+mn-cs"/>
              </a:rPr>
              <a:t>6/22/2023</a:t>
            </a:fld>
            <a:endParaRPr kumimoji="0" lang="en-US"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Slide Image Placeholder 3"/>
          <p:cNvSpPr>
            <a:spLocks noGrp="1" noRot="1" noChangeAspect="1"/>
          </p:cNvSpPr>
          <p:nvPr>
            <p:ph type="sldImg" idx="2"/>
          </p:nvPr>
        </p:nvSpPr>
        <p:spPr>
          <a:xfrm>
            <a:off x="917575" y="744538"/>
            <a:ext cx="4962525" cy="3722688"/>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en-US"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Notes Placeholder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Click to edit Master text styles</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Second level</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Third level</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Fourth level</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Fifth level</a:t>
            </a:r>
          </a:p>
        </p:txBody>
      </p:sp>
      <p:sp>
        <p:nvSpPr>
          <p:cNvPr id="6" name="Footer Placeholder 5"/>
          <p:cNvSpPr>
            <a:spLocks noGrp="1"/>
          </p:cNvSpPr>
          <p:nvPr>
            <p:ph type="ftr" sz="quarter" idx="4"/>
          </p:nvPr>
        </p:nvSpPr>
        <p:spPr>
          <a:xfrm>
            <a:off x="0" y="9428163"/>
            <a:ext cx="2946400" cy="496888"/>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5"/>
          </p:nvPr>
        </p:nvSpPr>
        <p:spPr>
          <a:xfrm>
            <a:off x="3849688" y="9428163"/>
            <a:ext cx="2946400" cy="496888"/>
          </a:xfrm>
          <a:prstGeom prst="rect">
            <a:avLst/>
          </a:prstGeom>
        </p:spPr>
        <p:txBody>
          <a:bodyPr vert="horz" wrap="square" lIns="91440" tIns="45720" rIns="91440" bIns="45720" numCol="1" anchor="b" anchorCtr="0" compatLnSpc="1"/>
          <a:lstStyle>
            <a:lvl1pPr algn="r" eaLnBrk="1" hangingPunct="1">
              <a:defRPr sz="1200">
                <a:latin typeface="Calibri" panose="020F0502020204030204" pitchFamily="34" charset="0"/>
              </a:defRPr>
            </a:lvl1pPr>
          </a:lstStyle>
          <a:p>
            <a:pPr marL="0" marR="0" lvl="0" indent="0" algn="r" defTabSz="457200" rtl="0" eaLnBrk="1" fontAlgn="base" latinLnBrk="0" hangingPunct="1">
              <a:lnSpc>
                <a:spcPct val="100000"/>
              </a:lnSpc>
              <a:spcBef>
                <a:spcPct val="0"/>
              </a:spcBef>
              <a:spcAft>
                <a:spcPct val="0"/>
              </a:spcAft>
              <a:buClrTx/>
              <a:buSzTx/>
              <a:buFontTx/>
              <a:buNone/>
              <a:defRPr/>
            </a:pPr>
            <a:fld id="{383E2D8E-39A6-45E1-ACA0-0598933CFEA6}" type="slidenum">
              <a:rPr kumimoji="0" lang="en-US" altLang="en-US" sz="1200" b="0" i="0" u="none" strike="noStrike" kern="1200" cap="none" spc="0" normalizeH="0" baseline="0" noProof="0">
                <a:ln>
                  <a:noFill/>
                </a:ln>
                <a:solidFill>
                  <a:schemeClr val="tx1"/>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dirty="0">
              <a:ln>
                <a:noFill/>
              </a:ln>
              <a:solidFill>
                <a:schemeClr val="tx1"/>
              </a:solidFill>
              <a:effectLst/>
              <a:uLnTx/>
              <a:uFillTx/>
              <a:latin typeface="Calibri" panose="020F0502020204030204" pitchFamily="34" charset="0"/>
              <a:ea typeface="+mn-ea"/>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95147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7EB1E9A8-A7E1-4C12-9EBE-C4165B42E6A8}" type="datetime1">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6/22/2023</a:t>
            </a:fld>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defRPr/>
            </a:pPr>
            <a:fld id="{70107D7E-FF68-4986-B81F-F3635D436C41}" type="slidenum">
              <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dirty="0">
              <a:ln>
                <a:noFill/>
              </a:ln>
              <a:solidFill>
                <a:srgbClr val="898989"/>
              </a:solidFill>
              <a:effectLst/>
              <a:uLnTx/>
              <a:uFillTx/>
              <a:latin typeface="Calibri" panose="020F0502020204030204" pitchFamily="34" charset="0"/>
              <a:ea typeface="+mn-ea"/>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7EB1E9A8-A7E1-4C12-9EBE-C4165B42E6A8}" type="datetime1">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6/22/2023</a:t>
            </a:fld>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defRPr/>
            </a:pPr>
            <a:fld id="{70107D7E-FF68-4986-B81F-F3635D436C41}" type="slidenum">
              <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dirty="0">
              <a:ln>
                <a:noFill/>
              </a:ln>
              <a:solidFill>
                <a:srgbClr val="898989"/>
              </a:solidFill>
              <a:effectLst/>
              <a:uLnTx/>
              <a:uFillTx/>
              <a:latin typeface="Calibri" panose="020F0502020204030204" pitchFamily="34" charset="0"/>
              <a:ea typeface="+mn-ea"/>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7EB1E9A8-A7E1-4C12-9EBE-C4165B42E6A8}" type="datetime1">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6/22/2023</a:t>
            </a:fld>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defRPr/>
            </a:pPr>
            <a:fld id="{70107D7E-FF68-4986-B81F-F3635D436C41}" type="slidenum">
              <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dirty="0">
              <a:ln>
                <a:noFill/>
              </a:ln>
              <a:solidFill>
                <a:srgbClr val="898989"/>
              </a:solidFill>
              <a:effectLst/>
              <a:uLnTx/>
              <a:uFillTx/>
              <a:latin typeface="Calibri" panose="020F0502020204030204" pitchFamily="34" charset="0"/>
              <a:ea typeface="+mn-ea"/>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7EB1E9A8-A7E1-4C12-9EBE-C4165B42E6A8}" type="datetime1">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6/22/2023</a:t>
            </a:fld>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defRPr/>
            </a:pPr>
            <a:fld id="{70107D7E-FF68-4986-B81F-F3635D436C41}" type="slidenum">
              <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dirty="0">
              <a:ln>
                <a:noFill/>
              </a:ln>
              <a:solidFill>
                <a:srgbClr val="898989"/>
              </a:solidFill>
              <a:effectLst/>
              <a:uLnTx/>
              <a:uFillTx/>
              <a:latin typeface="Calibri" panose="020F0502020204030204" pitchFamily="34" charset="0"/>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7EB1E9A8-A7E1-4C12-9EBE-C4165B42E6A8}" type="datetime1">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6/22/2023</a:t>
            </a:fld>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defRPr/>
            </a:pPr>
            <a:fld id="{70107D7E-FF68-4986-B81F-F3635D436C41}" type="slidenum">
              <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dirty="0">
              <a:ln>
                <a:noFill/>
              </a:ln>
              <a:solidFill>
                <a:srgbClr val="898989"/>
              </a:solidFill>
              <a:effectLst/>
              <a:uLnTx/>
              <a:uFillTx/>
              <a:latin typeface="Calibri" panose="020F0502020204030204" pitchFamily="34" charset="0"/>
              <a:ea typeface="+mn-ea"/>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7EB1E9A8-A7E1-4C12-9EBE-C4165B42E6A8}" type="datetime1">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6/22/2023</a:t>
            </a:fld>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defRPr/>
            </a:pPr>
            <a:fld id="{70107D7E-FF68-4986-B81F-F3635D436C41}" type="slidenum">
              <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dirty="0">
              <a:ln>
                <a:noFill/>
              </a:ln>
              <a:solidFill>
                <a:srgbClr val="898989"/>
              </a:solidFill>
              <a:effectLst/>
              <a:uLnTx/>
              <a:uFillTx/>
              <a:latin typeface="Calibri" panose="020F0502020204030204" pitchFamily="34" charset="0"/>
              <a:ea typeface="+mn-ea"/>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7EB1E9A8-A7E1-4C12-9EBE-C4165B42E6A8}" type="datetime1">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6/22/2023</a:t>
            </a:fld>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defRPr/>
            </a:pPr>
            <a:fld id="{70107D7E-FF68-4986-B81F-F3635D436C41}" type="slidenum">
              <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dirty="0">
              <a:ln>
                <a:noFill/>
              </a:ln>
              <a:solidFill>
                <a:srgbClr val="898989"/>
              </a:solidFill>
              <a:effectLst/>
              <a:uLnTx/>
              <a:uFillTx/>
              <a:latin typeface="Calibri" panose="020F0502020204030204" pitchFamily="34" charset="0"/>
              <a:ea typeface="+mn-ea"/>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7EB1E9A8-A7E1-4C12-9EBE-C4165B42E6A8}" type="datetime1">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6/22/2023</a:t>
            </a:fld>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defRPr/>
            </a:pPr>
            <a:fld id="{70107D7E-FF68-4986-B81F-F3635D436C41}" type="slidenum">
              <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dirty="0">
              <a:ln>
                <a:noFill/>
              </a:ln>
              <a:solidFill>
                <a:srgbClr val="898989"/>
              </a:solidFill>
              <a:effectLst/>
              <a:uLnTx/>
              <a:uFillTx/>
              <a:latin typeface="Calibri" panose="020F0502020204030204" pitchFamily="34" charset="0"/>
              <a:ea typeface="+mn-ea"/>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7EB1E9A8-A7E1-4C12-9EBE-C4165B42E6A8}" type="datetime1">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6/22/2023</a:t>
            </a:fld>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defRPr/>
            </a:pPr>
            <a:fld id="{70107D7E-FF68-4986-B81F-F3635D436C41}" type="slidenum">
              <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dirty="0">
              <a:ln>
                <a:noFill/>
              </a:ln>
              <a:solidFill>
                <a:srgbClr val="898989"/>
              </a:solidFill>
              <a:effectLst/>
              <a:uLnTx/>
              <a:uFillTx/>
              <a:latin typeface="Calibri" panose="020F0502020204030204" pitchFamily="34" charset="0"/>
              <a:ea typeface="+mn-ea"/>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7EB1E9A8-A7E1-4C12-9EBE-C4165B42E6A8}" type="datetime1">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6/22/2023</a:t>
            </a:fld>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defRPr/>
            </a:pPr>
            <a:fld id="{70107D7E-FF68-4986-B81F-F3635D436C41}" type="slidenum">
              <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dirty="0">
              <a:ln>
                <a:noFill/>
              </a:ln>
              <a:solidFill>
                <a:srgbClr val="898989"/>
              </a:solidFill>
              <a:effectLst/>
              <a:uLnTx/>
              <a:uFillTx/>
              <a:latin typeface="Calibri" panose="020F0502020204030204" pitchFamily="34" charset="0"/>
              <a:ea typeface="+mn-ea"/>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4572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defRPr/>
            </a:pPr>
            <a:fld id="{7EB1E9A8-A7E1-4C12-9EBE-C4165B42E6A8}" type="datetime1">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6/22/2023</a:t>
            </a:fld>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defRPr/>
            </a:pPr>
            <a:fld id="{70107D7E-FF68-4986-B81F-F3635D436C41}" type="slidenum">
              <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dirty="0">
              <a:ln>
                <a:noFill/>
              </a:ln>
              <a:solidFill>
                <a:srgbClr val="898989"/>
              </a:solidFill>
              <a:effectLst/>
              <a:uLnTx/>
              <a:uFillTx/>
              <a:latin typeface="Calibri" panose="020F0502020204030204" pitchFamily="34" charset="0"/>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a:xfrm>
            <a:off x="457200" y="274638"/>
            <a:ext cx="8229600" cy="1143000"/>
          </a:xfrm>
          <a:prstGeom prst="rect">
            <a:avLst/>
          </a:prstGeom>
          <a:noFill/>
          <a:ln w="9525">
            <a:noFill/>
          </a:ln>
        </p:spPr>
        <p:txBody>
          <a:bodyPr anchor="ctr" anchorCtr="0"/>
          <a:lstStyle/>
          <a:p>
            <a:pPr lvl="0"/>
            <a:r>
              <a:rPr lang="en-US" altLang="en-US" dirty="0"/>
              <a:t>Click to edit Master title style</a:t>
            </a:r>
          </a:p>
        </p:txBody>
      </p:sp>
      <p:sp>
        <p:nvSpPr>
          <p:cNvPr id="1027" name="Text Placeholder 2"/>
          <p:cNvSpPr>
            <a:spLocks noGrp="1"/>
          </p:cNvSpPr>
          <p:nvPr>
            <p:ph type="body" idx="1"/>
          </p:nvPr>
        </p:nvSpPr>
        <p:spPr>
          <a:xfrm>
            <a:off x="457200" y="1600200"/>
            <a:ext cx="8229600" cy="4525963"/>
          </a:xfrm>
          <a:prstGeom prst="rect">
            <a:avLst/>
          </a:prstGeom>
          <a:noFill/>
          <a:ln w="9525">
            <a:noFill/>
          </a:ln>
        </p:spPr>
        <p:txBody>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marL="0" marR="0" lvl="0" indent="0" algn="l" defTabSz="457200" rtl="0" eaLnBrk="1" fontAlgn="auto" latinLnBrk="0" hangingPunct="1">
              <a:lnSpc>
                <a:spcPct val="100000"/>
              </a:lnSpc>
              <a:spcBef>
                <a:spcPts val="0"/>
              </a:spcBef>
              <a:spcAft>
                <a:spcPts val="0"/>
              </a:spcAft>
              <a:buClrTx/>
              <a:buSzTx/>
              <a:buFontTx/>
              <a:buNone/>
              <a:defRPr/>
            </a:pPr>
            <a:fld id="{7EB1E9A8-A7E1-4C12-9EBE-C4165B42E6A8}" type="datetime1">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6/22/2023</a:t>
            </a:fld>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latin typeface="Calibri" panose="020F0502020204030204" pitchFamily="34" charset="0"/>
              </a:defRPr>
            </a:lvl1pPr>
          </a:lstStyle>
          <a:p>
            <a:pPr marL="0" marR="0" lvl="0" indent="0" algn="r" defTabSz="457200" rtl="0" eaLnBrk="1" fontAlgn="base" latinLnBrk="0" hangingPunct="1">
              <a:lnSpc>
                <a:spcPct val="100000"/>
              </a:lnSpc>
              <a:spcBef>
                <a:spcPct val="0"/>
              </a:spcBef>
              <a:spcAft>
                <a:spcPct val="0"/>
              </a:spcAft>
              <a:buClrTx/>
              <a:buSzTx/>
              <a:buFontTx/>
              <a:buNone/>
              <a:defRPr/>
            </a:pPr>
            <a:fld id="{70107D7E-FF68-4986-B81F-F3635D436C41}" type="slidenum">
              <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rPr>
              <a:t>‹#›</a:t>
            </a:fld>
            <a:endParaRPr kumimoji="0" lang="en-US" altLang="en-US" sz="1200" b="0" i="0" u="none" strike="noStrike" kern="1200" cap="none" spc="0" normalizeH="0" baseline="0" noProof="0" dirty="0">
              <a:ln>
                <a:noFill/>
              </a:ln>
              <a:solidFill>
                <a:srgbClr val="898989"/>
              </a:solidFill>
              <a:effectLst/>
              <a:uLnTx/>
              <a:uFillTx/>
              <a:latin typeface="Calibri" panose="020F0502020204030204" pitchFamily="34" charset="0"/>
              <a:ea typeface="+mn-ea"/>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hyperlink" Target="https://www.sa-venues.com/north_province.htm" TargetMode="Externa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hyperlink" Target="https://www.sa-venues.com/gauteng.htm" TargetMode="External"/><Relationship Id="rId5" Type="http://schemas.openxmlformats.org/officeDocument/2006/relationships/hyperlink" Target="https://www.sa-venues.com/mpumalanga.htm" TargetMode="External"/><Relationship Id="rId4" Type="http://schemas.openxmlformats.org/officeDocument/2006/relationships/hyperlink" Target="https://www.sa-venues.com/unesco_world_heritage_sites.htm"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sa-venues.com/wildlife/default.ht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sa-venues.com/game-reserves/mpl_blyderiver.htm" TargetMode="External"/><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hyperlink" Target="https://www.sa-venues.com/accommodation/drakensberg.php" TargetMode="External"/><Relationship Id="rId4" Type="http://schemas.openxmlformats.org/officeDocument/2006/relationships/hyperlink" Target="https://www.sa-venues.com/accommodation/klaserie.php"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3" descr="PPT2.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a:noFill/>
          <a:ln w="9525">
            <a:noFill/>
          </a:ln>
        </p:spPr>
      </p:pic>
      <p:sp>
        <p:nvSpPr>
          <p:cNvPr id="3075" name="TextBox 2"/>
          <p:cNvSpPr txBox="1"/>
          <p:nvPr/>
        </p:nvSpPr>
        <p:spPr>
          <a:xfrm>
            <a:off x="873125" y="3427779"/>
            <a:ext cx="7813675" cy="2308324"/>
          </a:xfrm>
          <a:prstGeom prst="rect">
            <a:avLst/>
          </a:prstGeom>
          <a:noFill/>
          <a:ln w="9525">
            <a:noFill/>
          </a:ln>
        </p:spPr>
        <p:txBody>
          <a:bodyPr wrap="square">
            <a:spAutoFit/>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ZA" altLang="en-US" sz="3600" b="1" dirty="0">
                <a:latin typeface="Arial Narrow" panose="020B0606020202030204" pitchFamily="34" charset="0"/>
                <a:cs typeface="Arial" panose="020B0604020202020204" pitchFamily="34" charset="0"/>
              </a:rPr>
              <a:t>INVESTMENT OPPORTUNITIES:</a:t>
            </a:r>
          </a:p>
          <a:p>
            <a:pPr marL="0" lvl="0" indent="0" algn="ctr" eaLnBrk="1" hangingPunct="1">
              <a:spcBef>
                <a:spcPct val="0"/>
              </a:spcBef>
              <a:buFontTx/>
              <a:buNone/>
            </a:pPr>
            <a:r>
              <a:rPr lang="en-ZA" altLang="en-US" sz="3600" b="1" dirty="0">
                <a:latin typeface="Arial Narrow" panose="020B0606020202030204" pitchFamily="34" charset="0"/>
                <a:cs typeface="Arial" panose="020B0604020202020204" pitchFamily="34" charset="0"/>
              </a:rPr>
              <a:t>MTPA PROTECTED AREAS</a:t>
            </a:r>
            <a:br>
              <a:rPr lang="en-US" altLang="en-US" sz="3600" b="1" dirty="0">
                <a:latin typeface="Arial Narrow" panose="020B0606020202030204" pitchFamily="34" charset="0"/>
                <a:cs typeface="Arial" panose="020B0604020202020204" pitchFamily="34" charset="0"/>
              </a:rPr>
            </a:br>
            <a:br>
              <a:rPr lang="en-US" altLang="en-US" sz="3600" dirty="0">
                <a:latin typeface="Arial Narrow" panose="020B0606020202030204" pitchFamily="34" charset="0"/>
              </a:rPr>
            </a:br>
            <a:endParaRPr lang="en-US" altLang="en-US" sz="3600" b="1" dirty="0">
              <a:latin typeface="Arial Narrow" panose="020B0606020202030204" pitchFamily="34" charset="0"/>
            </a:endParaRPr>
          </a:p>
        </p:txBody>
      </p:sp>
      <p:sp>
        <p:nvSpPr>
          <p:cNvPr id="3077" name="Slide Number Placeholder 1"/>
          <p:cNvSpPr txBox="1">
            <a:spLocks noGrp="1"/>
          </p:cNvSpPr>
          <p:nvPr>
            <p:ph type="sldNum" sz="quarter" idx="12"/>
          </p:nvPr>
        </p:nvSpPr>
        <p:spPr>
          <a:noFill/>
          <a:ln>
            <a:noFill/>
          </a:ln>
        </p:spPr>
        <p:txBody>
          <a:bodyPr anchor="ctr" anchorCtr="0"/>
          <a:lstStyle/>
          <a:p>
            <a:pPr marL="0" indent="0" algn="r" eaLnBrk="1" hangingPunct="1">
              <a:spcBef>
                <a:spcPct val="0"/>
              </a:spcBef>
              <a:buFontTx/>
              <a:buNone/>
            </a:pPr>
            <a:fld id="{9A0DB2DC-4C9A-4742-B13C-FB6460FD3503}" type="slidenum">
              <a:rPr lang="en-US" altLang="en-US" sz="1200" dirty="0">
                <a:solidFill>
                  <a:srgbClr val="898989"/>
                </a:solidFill>
              </a:rPr>
              <a:t>1</a:t>
            </a:fld>
            <a:endParaRPr lang="en-US" altLang="en-US" sz="1200" dirty="0">
              <a:solidFill>
                <a:srgbClr val="898989"/>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3" descr="Untitled-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a:noFill/>
          <a:ln w="9525">
            <a:noFill/>
          </a:ln>
        </p:spPr>
      </p:pic>
      <p:sp>
        <p:nvSpPr>
          <p:cNvPr id="24579" name="TextBox 1"/>
          <p:cNvSpPr txBox="1"/>
          <p:nvPr/>
        </p:nvSpPr>
        <p:spPr>
          <a:xfrm>
            <a:off x="0" y="0"/>
            <a:ext cx="9144000" cy="1200329"/>
          </a:xfrm>
          <a:prstGeom prst="rect">
            <a:avLst/>
          </a:prstGeom>
          <a:solidFill>
            <a:srgbClr val="C00000"/>
          </a:solidFill>
          <a:ln w="9525">
            <a:noFill/>
          </a:ln>
        </p:spPr>
        <p:txBody>
          <a:bodyPr>
            <a:spAutoFit/>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en-US" sz="3600" b="1" dirty="0">
                <a:solidFill>
                  <a:schemeClr val="bg1"/>
                </a:solidFill>
                <a:latin typeface="Arial Narrow" panose="020B0606020202030204" pitchFamily="34" charset="0"/>
                <a:cs typeface="Arial" panose="020B0604020202020204" pitchFamily="34" charset="0"/>
              </a:rPr>
              <a:t>BARBERTON MAKHONJWA MOUNTAIN WORLD HERITAGE SITE (BMM-WHS)</a:t>
            </a:r>
          </a:p>
        </p:txBody>
      </p:sp>
      <p:sp>
        <p:nvSpPr>
          <p:cNvPr id="24581" name="Slide Number Placeholder 2"/>
          <p:cNvSpPr txBox="1">
            <a:spLocks noGrp="1"/>
          </p:cNvSpPr>
          <p:nvPr>
            <p:ph type="sldNum" sz="quarter" idx="12"/>
          </p:nvPr>
        </p:nvSpPr>
        <p:spPr>
          <a:noFill/>
          <a:ln>
            <a:noFill/>
          </a:ln>
        </p:spPr>
        <p:txBody>
          <a:bodyPr anchor="ctr" anchorCtr="0"/>
          <a:lstStyle/>
          <a:p>
            <a:pPr marL="0" indent="0" algn="r" eaLnBrk="1" hangingPunct="1">
              <a:spcBef>
                <a:spcPct val="0"/>
              </a:spcBef>
              <a:buFontTx/>
              <a:buNone/>
            </a:pPr>
            <a:fld id="{9A0DB2DC-4C9A-4742-B13C-FB6460FD3503}" type="slidenum">
              <a:rPr lang="en-US" altLang="en-US" sz="1200" dirty="0">
                <a:solidFill>
                  <a:srgbClr val="898989"/>
                </a:solidFill>
              </a:rPr>
              <a:t>10</a:t>
            </a:fld>
            <a:endParaRPr lang="en-US" altLang="en-US" sz="1200" dirty="0">
              <a:solidFill>
                <a:srgbClr val="898989"/>
              </a:solidFill>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01108" y="1234708"/>
            <a:ext cx="6142892" cy="5466037"/>
          </a:xfrm>
          <a:prstGeom prst="rect">
            <a:avLst/>
          </a:prstGeom>
        </p:spPr>
      </p:pic>
      <p:sp>
        <p:nvSpPr>
          <p:cNvPr id="3" name="TextBox 2"/>
          <p:cNvSpPr txBox="1"/>
          <p:nvPr/>
        </p:nvSpPr>
        <p:spPr>
          <a:xfrm>
            <a:off x="196948" y="1262844"/>
            <a:ext cx="2644726" cy="5062924"/>
          </a:xfrm>
          <a:prstGeom prst="rect">
            <a:avLst/>
          </a:prstGeom>
          <a:noFill/>
        </p:spPr>
        <p:txBody>
          <a:bodyPr wrap="square" rtlCol="0">
            <a:spAutoFit/>
          </a:bodyPr>
          <a:lstStyle/>
          <a:p>
            <a:r>
              <a:rPr lang="en-US" sz="1900" dirty="0"/>
              <a:t>The Barberton </a:t>
            </a:r>
            <a:r>
              <a:rPr lang="en-US" sz="1900" dirty="0" err="1"/>
              <a:t>Makhonjwa</a:t>
            </a:r>
            <a:r>
              <a:rPr lang="en-US" sz="1900" dirty="0"/>
              <a:t> Mountain Land is the first </a:t>
            </a:r>
            <a:r>
              <a:rPr lang="en-US" sz="1900" dirty="0">
                <a:hlinkClick r:id="rId4"/>
              </a:rPr>
              <a:t>UNESCO World Heritage Site</a:t>
            </a:r>
            <a:r>
              <a:rPr lang="en-US" sz="1900" dirty="0"/>
              <a:t> in the province. </a:t>
            </a:r>
            <a:r>
              <a:rPr lang="en-US" sz="1900" dirty="0">
                <a:hlinkClick r:id="rId5"/>
              </a:rPr>
              <a:t>Mpumalanga</a:t>
            </a:r>
            <a:r>
              <a:rPr lang="en-US" sz="1900" dirty="0"/>
              <a:t>, which shares borders with </a:t>
            </a:r>
            <a:r>
              <a:rPr lang="en-US" sz="1900" dirty="0">
                <a:hlinkClick r:id="rId6"/>
              </a:rPr>
              <a:t>Gauteng</a:t>
            </a:r>
            <a:r>
              <a:rPr lang="en-US" sz="1900" dirty="0"/>
              <a:t> and </a:t>
            </a:r>
            <a:r>
              <a:rPr lang="en-US" sz="1900" dirty="0">
                <a:hlinkClick r:id="rId7"/>
              </a:rPr>
              <a:t>Limpopo</a:t>
            </a:r>
            <a:r>
              <a:rPr lang="en-US" sz="1900" dirty="0"/>
              <a:t>, has always been one of South Africa’s prettiest provinces in terms of dramatic landscapes. And these mountains are just one more dazzling gem in this treasure chest.</a:t>
            </a:r>
          </a:p>
        </p:txBody>
      </p:sp>
    </p:spTree>
    <p:extLst>
      <p:ext uri="{BB962C8B-B14F-4D97-AF65-F5344CB8AC3E}">
        <p14:creationId xmlns:p14="http://schemas.microsoft.com/office/powerpoint/2010/main" val="3385639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3" descr="Untitled-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36525"/>
            <a:ext cx="9144000" cy="6858000"/>
          </a:xfrm>
          <a:prstGeom prst="rect">
            <a:avLst/>
          </a:prstGeom>
          <a:noFill/>
          <a:ln w="9525">
            <a:noFill/>
          </a:ln>
        </p:spPr>
      </p:pic>
      <p:sp>
        <p:nvSpPr>
          <p:cNvPr id="24579" name="TextBox 1"/>
          <p:cNvSpPr txBox="1"/>
          <p:nvPr/>
        </p:nvSpPr>
        <p:spPr>
          <a:xfrm>
            <a:off x="0" y="0"/>
            <a:ext cx="9144000" cy="646331"/>
          </a:xfrm>
          <a:prstGeom prst="rect">
            <a:avLst/>
          </a:prstGeom>
          <a:solidFill>
            <a:srgbClr val="C00000"/>
          </a:solidFill>
          <a:ln w="9525">
            <a:noFill/>
          </a:ln>
        </p:spPr>
        <p:txBody>
          <a:bodyPr>
            <a:spAutoFit/>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en-US" sz="3600" b="1" dirty="0">
                <a:solidFill>
                  <a:schemeClr val="bg1"/>
                </a:solidFill>
                <a:latin typeface="Arial Narrow" panose="020B0606020202030204" pitchFamily="34" charset="0"/>
                <a:cs typeface="Arial" panose="020B0604020202020204" pitchFamily="34" charset="0"/>
              </a:rPr>
              <a:t>INVESTMENT OPPORTUNITIES AT BMM-WHS</a:t>
            </a:r>
          </a:p>
        </p:txBody>
      </p:sp>
      <p:sp>
        <p:nvSpPr>
          <p:cNvPr id="14340" name="TextBox 1"/>
          <p:cNvSpPr txBox="1">
            <a:spLocks noChangeArrowheads="1"/>
          </p:cNvSpPr>
          <p:nvPr/>
        </p:nvSpPr>
        <p:spPr bwMode="auto">
          <a:xfrm>
            <a:off x="0" y="717550"/>
            <a:ext cx="9047163" cy="3070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defRPr/>
            </a:pPr>
            <a:endParaRPr kumimoji="0" lang="en-US" altLang="en-US" sz="165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defRPr/>
            </a:pPr>
            <a:r>
              <a:rPr lang="en-US" altLang="en-US" sz="1650" dirty="0">
                <a:latin typeface="Arial" panose="020B0604020202020204" pitchFamily="34" charset="0"/>
                <a:cs typeface="Arial" panose="020B0604020202020204" pitchFamily="34" charset="0"/>
              </a:rPr>
              <a:t>P</a:t>
            </a:r>
            <a:r>
              <a:rPr kumimoji="0" lang="en-US" altLang="en-US" sz="1650" b="0" i="0" u="none" strike="noStrike" kern="1200" cap="none" spc="0" normalizeH="0" baseline="0" noProof="0" dirty="0" err="1">
                <a:ln>
                  <a:noFill/>
                </a:ln>
                <a:effectLst/>
                <a:uLnTx/>
                <a:uFillTx/>
                <a:latin typeface="Arial" panose="020B0604020202020204" pitchFamily="34" charset="0"/>
                <a:cs typeface="Arial" panose="020B0604020202020204" pitchFamily="34" charset="0"/>
              </a:rPr>
              <a:t>roposed</a:t>
            </a:r>
            <a:r>
              <a:rPr kumimoji="0" lang="en-US" altLang="en-US" sz="1650" b="0" i="0" u="none" strike="noStrike" kern="1200" cap="none" spc="0" normalizeH="0" baseline="0" noProof="0" dirty="0">
                <a:ln>
                  <a:noFill/>
                </a:ln>
                <a:effectLst/>
                <a:uLnTx/>
                <a:uFillTx/>
                <a:latin typeface="Arial" panose="020B0604020202020204" pitchFamily="34" charset="0"/>
                <a:cs typeface="Arial" panose="020B0604020202020204" pitchFamily="34" charset="0"/>
              </a:rPr>
              <a:t> development of a </a:t>
            </a:r>
            <a:r>
              <a:rPr kumimoji="0" lang="en-US" altLang="en-US" sz="1650" b="1" i="0" u="none" strike="noStrike" kern="1200" cap="none" spc="0" normalizeH="0" baseline="0" noProof="0" dirty="0">
                <a:ln>
                  <a:noFill/>
                </a:ln>
                <a:effectLst/>
                <a:uLnTx/>
                <a:uFillTx/>
                <a:latin typeface="Arial" panose="020B0604020202020204" pitchFamily="34" charset="0"/>
                <a:cs typeface="Arial" panose="020B0604020202020204" pitchFamily="34" charset="0"/>
              </a:rPr>
              <a:t>144 beds hotel </a:t>
            </a:r>
            <a:r>
              <a:rPr kumimoji="0" lang="en-US" altLang="en-US" sz="1650" b="0" i="0" u="none" strike="noStrike" kern="1200" cap="none" spc="0" normalizeH="0" baseline="0" noProof="0" dirty="0">
                <a:ln>
                  <a:noFill/>
                </a:ln>
                <a:effectLst/>
                <a:uLnTx/>
                <a:uFillTx/>
                <a:latin typeface="Arial" panose="020B0604020202020204" pitchFamily="34" charset="0"/>
                <a:cs typeface="Arial" panose="020B0604020202020204" pitchFamily="34" charset="0"/>
              </a:rPr>
              <a:t>at the high intensity leisure site with activities such as </a:t>
            </a:r>
            <a:r>
              <a:rPr kumimoji="0" lang="en-US" sz="1650" b="0" i="0" u="none" strike="noStrike" kern="1200" cap="none" spc="0" normalizeH="0" baseline="0" noProof="0" dirty="0">
                <a:ln>
                  <a:noFill/>
                </a:ln>
                <a:effectLst/>
                <a:uLnTx/>
                <a:uFillTx/>
                <a:latin typeface="Arial" panose="020B0604020202020204" pitchFamily="34" charset="0"/>
                <a:cs typeface="Arial" panose="020B0604020202020204" pitchFamily="34" charset="0"/>
              </a:rPr>
              <a:t>Restaurants, shops, education </a:t>
            </a:r>
            <a:r>
              <a:rPr kumimoji="0" lang="en-US" sz="1650" b="0" i="0" u="none" strike="noStrike" kern="1200" cap="none" spc="0" normalizeH="0" baseline="0" noProof="0" dirty="0" err="1">
                <a:ln>
                  <a:noFill/>
                </a:ln>
                <a:effectLst/>
                <a:uLnTx/>
                <a:uFillTx/>
                <a:latin typeface="Arial" panose="020B0604020202020204" pitchFamily="34" charset="0"/>
                <a:cs typeface="Arial" panose="020B0604020202020204" pitchFamily="34" charset="0"/>
              </a:rPr>
              <a:t>centre</a:t>
            </a:r>
            <a:r>
              <a:rPr kumimoji="0" lang="en-US" sz="1650" b="0" i="0" u="none" strike="noStrike" kern="1200" cap="none" spc="0" normalizeH="0" baseline="0" noProof="0" dirty="0">
                <a:ln>
                  <a:noFill/>
                </a:ln>
                <a:effectLst/>
                <a:uLnTx/>
                <a:uFillTx/>
                <a:latin typeface="Arial" panose="020B0604020202020204" pitchFamily="34" charset="0"/>
                <a:cs typeface="Arial" panose="020B0604020202020204" pitchFamily="34" charset="0"/>
              </a:rPr>
              <a:t>, picnicking and braais</a:t>
            </a:r>
            <a:r>
              <a:rPr kumimoji="0" lang="en-US" sz="1650" b="0" i="0" u="none" strike="noStrike" kern="1200" cap="none" spc="0" normalizeH="0" noProof="0" dirty="0">
                <a:ln>
                  <a:noFill/>
                </a:ln>
                <a:effectLst/>
                <a:uLnTx/>
                <a:uFillTx/>
                <a:latin typeface="Arial" panose="020B0604020202020204" pitchFamily="34" charset="0"/>
                <a:cs typeface="Arial" panose="020B0604020202020204" pitchFamily="34" charset="0"/>
              </a:rPr>
              <a:t> areas.</a:t>
            </a:r>
            <a:r>
              <a:rPr kumimoji="0" lang="en-US" sz="1650" b="0"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defRPr/>
            </a:pPr>
            <a:endParaRPr kumimoji="0" lang="en-US" altLang="en-US" sz="165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defRPr/>
            </a:pPr>
            <a:r>
              <a:rPr kumimoji="0" lang="en-US" sz="1650" b="0" i="0" u="none" strike="noStrike" kern="1200" cap="none" spc="0" normalizeH="0" baseline="0" noProof="0" dirty="0">
                <a:ln>
                  <a:noFill/>
                </a:ln>
                <a:effectLst/>
                <a:uLnTx/>
                <a:uFillTx/>
                <a:latin typeface="Arial" panose="020B0604020202020204" pitchFamily="34" charset="0"/>
                <a:cs typeface="Arial" panose="020B0604020202020204" pitchFamily="34" charset="0"/>
              </a:rPr>
              <a:t>Development of a </a:t>
            </a:r>
            <a:r>
              <a:rPr kumimoji="0" lang="en-US" sz="1650" b="1" i="0" u="none" strike="noStrike" kern="1200" cap="none" spc="0" normalizeH="0" baseline="0" noProof="0" dirty="0">
                <a:ln>
                  <a:noFill/>
                </a:ln>
                <a:effectLst/>
                <a:uLnTx/>
                <a:uFillTx/>
                <a:latin typeface="Arial" panose="020B0604020202020204" pitchFamily="34" charset="0"/>
                <a:cs typeface="Arial" panose="020B0604020202020204" pitchFamily="34" charset="0"/>
              </a:rPr>
              <a:t>Lodge with a maximum of 48 beds </a:t>
            </a:r>
            <a:r>
              <a:rPr kumimoji="0" lang="en-US" sz="1650" b="0" i="0" u="none" strike="noStrike" kern="1200" cap="none" spc="0" normalizeH="0" baseline="0" noProof="0" dirty="0">
                <a:ln>
                  <a:noFill/>
                </a:ln>
                <a:effectLst/>
                <a:uLnTx/>
                <a:uFillTx/>
                <a:latin typeface="Arial" panose="020B0604020202020204" pitchFamily="34" charset="0"/>
                <a:cs typeface="Arial" panose="020B0604020202020204" pitchFamily="34" charset="0"/>
              </a:rPr>
              <a:t>at the low intensity leisure site with amenities such as Restaurants, shops, education centres, picnicking and braais</a:t>
            </a:r>
          </a:p>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65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defRPr/>
            </a:pPr>
            <a:r>
              <a:rPr kumimoji="0" lang="en-US" sz="1650" b="0" i="0" u="none" strike="noStrike" kern="1200" cap="none" spc="0" normalizeH="0" baseline="0" noProof="0" dirty="0">
                <a:ln>
                  <a:noFill/>
                </a:ln>
                <a:effectLst/>
                <a:uLnTx/>
                <a:uFillTx/>
                <a:latin typeface="Arial" panose="020B0604020202020204" pitchFamily="34" charset="0"/>
                <a:cs typeface="Arial" panose="020B0604020202020204" pitchFamily="34" charset="0"/>
              </a:rPr>
              <a:t>A development of a </a:t>
            </a:r>
            <a:r>
              <a:rPr kumimoji="0" lang="en-US" sz="1650" b="1" i="0" u="none" strike="noStrike" kern="1200" cap="none" spc="0" normalizeH="0" baseline="0" noProof="0" dirty="0">
                <a:ln>
                  <a:noFill/>
                </a:ln>
                <a:effectLst/>
                <a:uLnTx/>
                <a:uFillTx/>
                <a:latin typeface="Arial" panose="020B0604020202020204" pitchFamily="34" charset="0"/>
                <a:cs typeface="Arial" panose="020B0604020202020204" pitchFamily="34" charset="0"/>
              </a:rPr>
              <a:t>Resort with a</a:t>
            </a:r>
            <a:r>
              <a:rPr kumimoji="0" lang="en-US" sz="1650" b="1" i="0" u="none" strike="noStrike" kern="1200" cap="none" spc="0" normalizeH="0" noProof="0" dirty="0">
                <a:ln>
                  <a:noFill/>
                </a:ln>
                <a:effectLst/>
                <a:uLnTx/>
                <a:uFillTx/>
                <a:latin typeface="Arial" panose="020B0604020202020204" pitchFamily="34" charset="0"/>
                <a:cs typeface="Arial" panose="020B0604020202020204" pitchFamily="34" charset="0"/>
              </a:rPr>
              <a:t> maximum of</a:t>
            </a:r>
            <a:r>
              <a:rPr kumimoji="0" lang="en-US" sz="1650" b="1" i="0" u="none" strike="noStrike" kern="1200" cap="none" spc="0" normalizeH="0" baseline="0" noProof="0" dirty="0">
                <a:ln>
                  <a:noFill/>
                </a:ln>
                <a:effectLst/>
                <a:uLnTx/>
                <a:uFillTx/>
                <a:latin typeface="Arial" panose="020B0604020202020204" pitchFamily="34" charset="0"/>
                <a:cs typeface="Arial" panose="020B0604020202020204" pitchFamily="34" charset="0"/>
              </a:rPr>
              <a:t> 250 beds </a:t>
            </a:r>
            <a:r>
              <a:rPr kumimoji="0" lang="en-US" sz="1650" b="0" i="0" u="none" strike="noStrike" kern="1200" cap="none" spc="0" normalizeH="0" baseline="0" noProof="0" dirty="0">
                <a:ln>
                  <a:noFill/>
                </a:ln>
                <a:effectLst/>
                <a:uLnTx/>
                <a:uFillTx/>
                <a:latin typeface="Arial" panose="020B0604020202020204" pitchFamily="34" charset="0"/>
                <a:cs typeface="Arial" panose="020B0604020202020204" pitchFamily="34" charset="0"/>
              </a:rPr>
              <a:t>at the peripheral tourism development area with amenities such as Swimming pools, sport facilities, Theme park, Restaurants, shops, education centres, picnicking and braais, etc. </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defRPr/>
            </a:pPr>
            <a:endParaRPr kumimoji="0" lang="en-US" sz="165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marR="0" lvl="0" algn="l" defTabSz="457200" rtl="0" eaLnBrk="1" fontAlgn="base" latinLnBrk="0" hangingPunct="1">
              <a:lnSpc>
                <a:spcPct val="100000"/>
              </a:lnSpc>
              <a:spcBef>
                <a:spcPct val="0"/>
              </a:spcBef>
              <a:spcAft>
                <a:spcPct val="0"/>
              </a:spcAft>
              <a:buClrTx/>
              <a:buSzTx/>
              <a:buNone/>
              <a:defRPr/>
            </a:pPr>
            <a:r>
              <a:rPr kumimoji="0" lang="en-US" sz="1200" i="1" u="none" strike="noStrike" kern="1200" cap="none" spc="0" normalizeH="0" baseline="0" noProof="0" dirty="0">
                <a:ln>
                  <a:noFill/>
                </a:ln>
                <a:effectLst/>
                <a:uLnTx/>
                <a:uFillTx/>
                <a:latin typeface="Arial" panose="020B0604020202020204" pitchFamily="34" charset="0"/>
                <a:cs typeface="Arial" panose="020B0604020202020204" pitchFamily="34" charset="0"/>
              </a:rPr>
              <a:t>Feasibility studies and EIA studies have not yet been conducted on the investment opportunities.</a:t>
            </a:r>
          </a:p>
        </p:txBody>
      </p:sp>
      <p:sp>
        <p:nvSpPr>
          <p:cNvPr id="24581" name="Slide Number Placeholder 2"/>
          <p:cNvSpPr txBox="1">
            <a:spLocks noGrp="1"/>
          </p:cNvSpPr>
          <p:nvPr>
            <p:ph type="sldNum" sz="quarter" idx="12"/>
          </p:nvPr>
        </p:nvSpPr>
        <p:spPr>
          <a:noFill/>
          <a:ln>
            <a:noFill/>
          </a:ln>
        </p:spPr>
        <p:txBody>
          <a:bodyPr anchor="ctr" anchorCtr="0"/>
          <a:lstStyle/>
          <a:p>
            <a:pPr marL="0" indent="0" algn="r" eaLnBrk="1" hangingPunct="1">
              <a:spcBef>
                <a:spcPct val="0"/>
              </a:spcBef>
              <a:buFontTx/>
              <a:buNone/>
            </a:pPr>
            <a:fld id="{9A0DB2DC-4C9A-4742-B13C-FB6460FD3503}" type="slidenum">
              <a:rPr lang="en-US" altLang="en-US" sz="1200" dirty="0">
                <a:solidFill>
                  <a:srgbClr val="898989"/>
                </a:solidFill>
              </a:rPr>
              <a:t>11</a:t>
            </a:fld>
            <a:endParaRPr lang="en-US" altLang="en-US" sz="1200" dirty="0">
              <a:solidFill>
                <a:srgbClr val="898989"/>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p:cNvSpPr txBox="1">
            <a:spLocks noGrp="1"/>
          </p:cNvSpPr>
          <p:nvPr>
            <p:ph type="title"/>
          </p:nvPr>
        </p:nvSpPr>
        <p:spPr>
          <a:xfrm>
            <a:off x="0" y="0"/>
            <a:ext cx="9144000" cy="646331"/>
          </a:xfrm>
          <a:prstGeom prst="rect">
            <a:avLst/>
          </a:prstGeom>
          <a:solidFill>
            <a:srgbClr val="C00000"/>
          </a:solidFill>
          <a:ln w="9525">
            <a:noFill/>
          </a:ln>
        </p:spPr>
        <p:txBody>
          <a:bodyPr wrap="square">
            <a:spAutoFit/>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en-US" sz="3600" b="1" dirty="0">
                <a:solidFill>
                  <a:schemeClr val="bg1"/>
                </a:solidFill>
                <a:latin typeface="Arial Narrow" panose="020B0606020202030204" pitchFamily="34" charset="0"/>
                <a:cs typeface="Arial" panose="020B0604020202020204" pitchFamily="34" charset="0"/>
              </a:rPr>
              <a:t>STERKSPRUIT NATURE RESERVE</a:t>
            </a:r>
          </a:p>
        </p:txBody>
      </p:sp>
      <p:sp>
        <p:nvSpPr>
          <p:cNvPr id="3" name="TextBox 2"/>
          <p:cNvSpPr txBox="1"/>
          <p:nvPr/>
        </p:nvSpPr>
        <p:spPr>
          <a:xfrm>
            <a:off x="0" y="5530909"/>
            <a:ext cx="9144000" cy="1200329"/>
          </a:xfrm>
          <a:prstGeom prst="rect">
            <a:avLst/>
          </a:prstGeom>
          <a:noFill/>
        </p:spPr>
        <p:txBody>
          <a:bodyPr wrap="square" rtlCol="0">
            <a:spAutoFit/>
          </a:bodyPr>
          <a:lstStyle/>
          <a:p>
            <a:r>
              <a:rPr lang="en-US" b="1" dirty="0" err="1"/>
              <a:t>Sterkspruit</a:t>
            </a:r>
            <a:r>
              <a:rPr lang="en-US" b="1" dirty="0"/>
              <a:t> Nature Reserve </a:t>
            </a:r>
            <a:r>
              <a:rPr lang="en-US" dirty="0"/>
              <a:t>lies right next to the scenic Long Tom Pass, on the </a:t>
            </a:r>
            <a:r>
              <a:rPr lang="en-US" dirty="0" err="1"/>
              <a:t>Sterkspruit</a:t>
            </a:r>
            <a:r>
              <a:rPr lang="en-US" dirty="0"/>
              <a:t> River, about 45 minutes from </a:t>
            </a:r>
            <a:r>
              <a:rPr lang="en-US" dirty="0" err="1"/>
              <a:t>Dullstroom</a:t>
            </a:r>
            <a:r>
              <a:rPr lang="en-US" dirty="0"/>
              <a:t>. It is stocked with rainbow trout, surrounded by the glorious combination of </a:t>
            </a:r>
            <a:r>
              <a:rPr lang="en-US" dirty="0" err="1"/>
              <a:t>highveld</a:t>
            </a:r>
            <a:r>
              <a:rPr lang="en-US" dirty="0"/>
              <a:t> grassland, wooded stream banks, forested </a:t>
            </a:r>
            <a:r>
              <a:rPr lang="en-US" dirty="0" err="1"/>
              <a:t>kloofs</a:t>
            </a:r>
            <a:r>
              <a:rPr lang="en-US" dirty="0"/>
              <a:t> and quartz cliffs</a:t>
            </a:r>
            <a:r>
              <a:rPr lang="en-US" sz="1600" dirty="0"/>
              <a:t>.</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25835" y="949882"/>
            <a:ext cx="6692330" cy="4419700"/>
          </a:xfrm>
          <a:prstGeom prst="rect">
            <a:avLst/>
          </a:prstGeom>
        </p:spPr>
      </p:pic>
    </p:spTree>
    <p:extLst>
      <p:ext uri="{BB962C8B-B14F-4D97-AF65-F5344CB8AC3E}">
        <p14:creationId xmlns:p14="http://schemas.microsoft.com/office/powerpoint/2010/main" val="4084494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p:cNvSpPr txBox="1">
            <a:spLocks noGrp="1"/>
          </p:cNvSpPr>
          <p:nvPr>
            <p:ph type="title"/>
          </p:nvPr>
        </p:nvSpPr>
        <p:spPr>
          <a:xfrm>
            <a:off x="0" y="6822"/>
            <a:ext cx="9144000" cy="1200329"/>
          </a:xfrm>
          <a:prstGeom prst="rect">
            <a:avLst/>
          </a:prstGeom>
          <a:solidFill>
            <a:srgbClr val="C00000"/>
          </a:solidFill>
          <a:ln w="9525">
            <a:noFill/>
          </a:ln>
        </p:spPr>
        <p:txBody>
          <a:bodyPr wrap="square">
            <a:spAutoFit/>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en-US" sz="3600" b="1" dirty="0">
                <a:solidFill>
                  <a:schemeClr val="bg1"/>
                </a:solidFill>
                <a:latin typeface="Arial Narrow" panose="020B0606020202030204" pitchFamily="34" charset="0"/>
                <a:cs typeface="Arial" panose="020B0604020202020204" pitchFamily="34" charset="0"/>
              </a:rPr>
              <a:t>INVESTMENT OPPORTUNITIES AT STERKSPRUIT NATURE RESERVE</a:t>
            </a:r>
          </a:p>
        </p:txBody>
      </p:sp>
      <p:pic>
        <p:nvPicPr>
          <p:cNvPr id="6" name="Content Placeholder 5"/>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4152330" y="1547446"/>
            <a:ext cx="4991669" cy="4424819"/>
          </a:xfrm>
          <a:prstGeom prst="rect">
            <a:avLst/>
          </a:prstGeom>
        </p:spPr>
      </p:pic>
      <p:sp>
        <p:nvSpPr>
          <p:cNvPr id="8" name="TextBox 7"/>
          <p:cNvSpPr txBox="1"/>
          <p:nvPr/>
        </p:nvSpPr>
        <p:spPr>
          <a:xfrm>
            <a:off x="246183" y="1547446"/>
            <a:ext cx="3967491" cy="4524315"/>
          </a:xfrm>
          <a:prstGeom prst="rect">
            <a:avLst/>
          </a:prstGeom>
          <a:noFill/>
        </p:spPr>
        <p:txBody>
          <a:bodyPr wrap="square" rtlCol="0">
            <a:spAutoFit/>
          </a:bodyPr>
          <a:lstStyle/>
          <a:p>
            <a:endParaRPr lang="en-US" sz="1200" dirty="0"/>
          </a:p>
          <a:p>
            <a:r>
              <a:rPr lang="en-US" sz="1400" b="1" dirty="0"/>
              <a:t>CANTILEVER WALKWAY</a:t>
            </a:r>
          </a:p>
          <a:p>
            <a:r>
              <a:rPr lang="en-US" sz="1400" dirty="0"/>
              <a:t>The cantilever sky walkway is to be a focal feature of the reserve that people can look forward to, along the trail. </a:t>
            </a:r>
          </a:p>
          <a:p>
            <a:endParaRPr lang="en-US" sz="1400" dirty="0"/>
          </a:p>
          <a:p>
            <a:r>
              <a:rPr lang="en-US" sz="1400" dirty="0"/>
              <a:t>It allows for an unnatural and exciting perspective of the view, adding depth to</a:t>
            </a:r>
          </a:p>
          <a:p>
            <a:r>
              <a:rPr lang="en-US" sz="1400" dirty="0"/>
              <a:t>the use of the natural environment. </a:t>
            </a:r>
          </a:p>
          <a:p>
            <a:endParaRPr lang="en-US" sz="1400" dirty="0"/>
          </a:p>
          <a:p>
            <a:r>
              <a:rPr lang="en-US" sz="1400" dirty="0"/>
              <a:t>We see the cantilever walkway through the lens of incremental development, meaning the structure does not have to be constructed in the foundation phases, but rather as time goes. </a:t>
            </a:r>
            <a:r>
              <a:rPr lang="en-US" altLang="en-US" sz="1400" b="1" dirty="0">
                <a:cs typeface="Arial" panose="020B0604020202020204" pitchFamily="34" charset="0"/>
              </a:rPr>
              <a:t>PPP/ JV / BOT -  estimated  cost ZAR 100 million. </a:t>
            </a:r>
          </a:p>
          <a:p>
            <a:endParaRPr lang="en-US" sz="1400" dirty="0"/>
          </a:p>
          <a:p>
            <a:endParaRPr lang="en-US" sz="1400" dirty="0"/>
          </a:p>
          <a:p>
            <a:r>
              <a:rPr lang="en-US" sz="1200" i="1" dirty="0">
                <a:cs typeface="Arial" panose="020B0604020202020204" pitchFamily="34" charset="0"/>
              </a:rPr>
              <a:t>Feasibility studies and EIA studies have not yet been conducted on the investment opportunities.</a:t>
            </a:r>
          </a:p>
          <a:p>
            <a:endParaRPr lang="en-US" sz="1400" dirty="0"/>
          </a:p>
        </p:txBody>
      </p:sp>
    </p:spTree>
    <p:extLst>
      <p:ext uri="{BB962C8B-B14F-4D97-AF65-F5344CB8AC3E}">
        <p14:creationId xmlns:p14="http://schemas.microsoft.com/office/powerpoint/2010/main" val="335427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p:cNvSpPr txBox="1">
            <a:spLocks noGrp="1"/>
          </p:cNvSpPr>
          <p:nvPr>
            <p:ph type="title"/>
          </p:nvPr>
        </p:nvSpPr>
        <p:spPr>
          <a:xfrm>
            <a:off x="0" y="215444"/>
            <a:ext cx="9144000" cy="646331"/>
          </a:xfrm>
          <a:prstGeom prst="rect">
            <a:avLst/>
          </a:prstGeom>
          <a:solidFill>
            <a:srgbClr val="C00000"/>
          </a:solidFill>
          <a:ln w="9525">
            <a:noFill/>
          </a:ln>
        </p:spPr>
        <p:txBody>
          <a:bodyPr wrap="square">
            <a:spAutoFit/>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en-US" sz="3600" b="1" dirty="0">
                <a:solidFill>
                  <a:schemeClr val="bg1"/>
                </a:solidFill>
                <a:latin typeface="Arial Narrow" panose="020B0606020202030204" pitchFamily="34" charset="0"/>
                <a:cs typeface="Arial" panose="020B0604020202020204" pitchFamily="34" charset="0"/>
              </a:rPr>
              <a:t>ANDOVER NATURE RESERVE</a:t>
            </a:r>
          </a:p>
        </p:txBody>
      </p:sp>
      <p:sp>
        <p:nvSpPr>
          <p:cNvPr id="6" name="TextBox 5"/>
          <p:cNvSpPr txBox="1"/>
          <p:nvPr/>
        </p:nvSpPr>
        <p:spPr>
          <a:xfrm>
            <a:off x="-784796" y="3867514"/>
            <a:ext cx="3918990" cy="1136164"/>
          </a:xfrm>
          <a:prstGeom prst="rect">
            <a:avLst/>
          </a:prstGeom>
          <a:noFill/>
        </p:spPr>
        <p:txBody>
          <a:bodyPr wrap="square" rtlCol="0">
            <a:spAutoFit/>
          </a:bodyPr>
          <a:lstStyle/>
          <a:p>
            <a:endParaRPr lang="en-US" b="1" dirty="0"/>
          </a:p>
          <a:p>
            <a:endParaRPr lang="en-US" sz="1600" b="1" dirty="0"/>
          </a:p>
          <a:p>
            <a:endParaRPr lang="en-US" sz="1600" b="1" dirty="0"/>
          </a:p>
          <a:p>
            <a:endParaRPr lang="en-US" sz="1600" dirty="0"/>
          </a:p>
        </p:txBody>
      </p:sp>
      <p:pic>
        <p:nvPicPr>
          <p:cNvPr id="2050" name="Picture 2" descr="No photo description availabl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8427" y="1266319"/>
            <a:ext cx="7927145" cy="356777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36098" y="5023194"/>
            <a:ext cx="8609428" cy="2031325"/>
          </a:xfrm>
          <a:prstGeom prst="rect">
            <a:avLst/>
          </a:prstGeom>
          <a:noFill/>
        </p:spPr>
        <p:txBody>
          <a:bodyPr wrap="square" rtlCol="0">
            <a:spAutoFit/>
          </a:bodyPr>
          <a:lstStyle/>
          <a:p>
            <a:r>
              <a:rPr lang="en-US" b="1" dirty="0"/>
              <a:t>Andover Nature Reserve </a:t>
            </a:r>
            <a:r>
              <a:rPr lang="en-US" dirty="0"/>
              <a:t>is an unspoiled Nature Reserve, situated amidst the Kruger National Park and </a:t>
            </a:r>
            <a:r>
              <a:rPr lang="en-US" dirty="0" err="1"/>
              <a:t>Sabi</a:t>
            </a:r>
            <a:r>
              <a:rPr lang="en-US" dirty="0"/>
              <a:t> Sands. </a:t>
            </a:r>
          </a:p>
          <a:p>
            <a:r>
              <a:rPr lang="en-US" dirty="0"/>
              <a:t>The 7 000 hectares reserve is home </a:t>
            </a:r>
            <a:r>
              <a:rPr lang="en-US" b="1" dirty="0"/>
              <a:t>to zebra, giraffe, kudu, bushbuck</a:t>
            </a:r>
            <a:r>
              <a:rPr lang="en-US" dirty="0"/>
              <a:t>, and other small antelope. The highlight though is the occasional sighting of rhino, buffalo and lion - they tend to visit from neighboring nature reserve, Sandringham, spend a few days within Andover and then return to their side of the fence.</a:t>
            </a:r>
          </a:p>
          <a:p>
            <a:endParaRPr lang="en-US" dirty="0"/>
          </a:p>
        </p:txBody>
      </p:sp>
    </p:spTree>
    <p:extLst>
      <p:ext uri="{BB962C8B-B14F-4D97-AF65-F5344CB8AC3E}">
        <p14:creationId xmlns:p14="http://schemas.microsoft.com/office/powerpoint/2010/main" val="2047456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p:cNvSpPr txBox="1">
            <a:spLocks noGrp="1"/>
          </p:cNvSpPr>
          <p:nvPr>
            <p:ph type="title"/>
          </p:nvPr>
        </p:nvSpPr>
        <p:spPr>
          <a:xfrm>
            <a:off x="0" y="276999"/>
            <a:ext cx="9144000" cy="646331"/>
          </a:xfrm>
          <a:prstGeom prst="rect">
            <a:avLst/>
          </a:prstGeom>
          <a:solidFill>
            <a:srgbClr val="C00000"/>
          </a:solidFill>
          <a:ln w="9525">
            <a:noFill/>
          </a:ln>
        </p:spPr>
        <p:txBody>
          <a:bodyPr wrap="square">
            <a:spAutoFit/>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en-US" sz="3600" b="1" dirty="0">
                <a:solidFill>
                  <a:schemeClr val="bg1"/>
                </a:solidFill>
                <a:latin typeface="Arial Narrow" panose="020B0606020202030204" pitchFamily="34" charset="0"/>
                <a:cs typeface="Arial" panose="020B0604020202020204" pitchFamily="34" charset="0"/>
              </a:rPr>
              <a:t>ANDOVER NATURE RESERVE</a:t>
            </a:r>
          </a:p>
        </p:txBody>
      </p:sp>
      <p:sp>
        <p:nvSpPr>
          <p:cNvPr id="6" name="TextBox 5"/>
          <p:cNvSpPr txBox="1"/>
          <p:nvPr/>
        </p:nvSpPr>
        <p:spPr>
          <a:xfrm>
            <a:off x="0" y="748574"/>
            <a:ext cx="9144000" cy="2708434"/>
          </a:xfrm>
          <a:prstGeom prst="rect">
            <a:avLst/>
          </a:prstGeom>
          <a:noFill/>
        </p:spPr>
        <p:txBody>
          <a:bodyPr wrap="square" rtlCol="0">
            <a:spAutoFit/>
          </a:bodyPr>
          <a:lstStyle/>
          <a:p>
            <a:endParaRPr lang="en-US" b="1" dirty="0"/>
          </a:p>
          <a:p>
            <a:r>
              <a:rPr lang="en-US" sz="1600" dirty="0"/>
              <a:t>Andover is considered an excellent example of </a:t>
            </a:r>
            <a:r>
              <a:rPr lang="en-US" sz="1600" b="1" dirty="0"/>
              <a:t>a “truly wild” </a:t>
            </a:r>
            <a:r>
              <a:rPr lang="en-US" sz="1600" dirty="0"/>
              <a:t>and undeveloped area that gains from its proximity to the Kruger as migratory </a:t>
            </a:r>
            <a:r>
              <a:rPr lang="en-US" sz="1600" dirty="0">
                <a:hlinkClick r:id="rId2"/>
              </a:rPr>
              <a:t>wildlife</a:t>
            </a:r>
            <a:r>
              <a:rPr lang="en-US" sz="1600" dirty="0"/>
              <a:t> follow routes they have followed for years, ignoring manmade boundaries.</a:t>
            </a:r>
          </a:p>
          <a:p>
            <a:endParaRPr lang="en-US" sz="1600" dirty="0"/>
          </a:p>
          <a:p>
            <a:r>
              <a:rPr lang="en-US" sz="1600" b="1" dirty="0"/>
              <a:t>Current Accommodation Facilities:</a:t>
            </a:r>
          </a:p>
          <a:p>
            <a:r>
              <a:rPr lang="en-US" sz="1600" dirty="0"/>
              <a:t>The reserve does not cater for huge numbers of visitors. It has four </a:t>
            </a:r>
            <a:r>
              <a:rPr lang="en-US" sz="1600" dirty="0" err="1"/>
              <a:t>Rondavels</a:t>
            </a:r>
            <a:r>
              <a:rPr lang="en-US" sz="1600" dirty="0"/>
              <a:t> ideal for couples, it also has a guesthouse that accommodates four people and a caravan park for eight people – making it an attractive option for those who enjoy privacy and solitude.</a:t>
            </a:r>
          </a:p>
          <a:p>
            <a:endParaRPr lang="en-US" sz="2400" dirty="0"/>
          </a:p>
        </p:txBody>
      </p:sp>
      <p:sp>
        <p:nvSpPr>
          <p:cNvPr id="4" name="TextBox 1"/>
          <p:cNvSpPr txBox="1">
            <a:spLocks/>
          </p:cNvSpPr>
          <p:nvPr/>
        </p:nvSpPr>
        <p:spPr>
          <a:xfrm>
            <a:off x="0" y="3343806"/>
            <a:ext cx="9144000" cy="1077218"/>
          </a:xfrm>
          <a:prstGeom prst="rect">
            <a:avLst/>
          </a:prstGeom>
          <a:solidFill>
            <a:srgbClr val="C00000"/>
          </a:solidFill>
          <a:ln w="9525">
            <a:noFill/>
          </a:ln>
        </p:spPr>
        <p:txBody>
          <a:bodyPr wrap="square" anchor="ctr" anchorCtr="0">
            <a:spAutoFit/>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a:lstStyle>
          <a:p>
            <a:pPr marL="0" indent="0" algn="ctr" eaLnBrk="1" hangingPunct="1">
              <a:spcBef>
                <a:spcPct val="0"/>
              </a:spcBef>
              <a:buFontTx/>
              <a:buNone/>
            </a:pPr>
            <a:r>
              <a:rPr lang="en-US" altLang="en-US" b="1" dirty="0">
                <a:solidFill>
                  <a:schemeClr val="bg1"/>
                </a:solidFill>
                <a:latin typeface="Arial Narrow" panose="020B0606020202030204" pitchFamily="34" charset="0"/>
                <a:cs typeface="Arial" panose="020B0604020202020204" pitchFamily="34" charset="0"/>
              </a:rPr>
              <a:t>INVESTMENT OPPORTUNITIES AT ANDOVER NATURE RESERVE</a:t>
            </a:r>
          </a:p>
        </p:txBody>
      </p:sp>
      <p:sp>
        <p:nvSpPr>
          <p:cNvPr id="2" name="Rectangle 1"/>
          <p:cNvSpPr/>
          <p:nvPr/>
        </p:nvSpPr>
        <p:spPr>
          <a:xfrm>
            <a:off x="189914" y="4503200"/>
            <a:ext cx="8764172" cy="2031325"/>
          </a:xfrm>
          <a:prstGeom prst="rect">
            <a:avLst/>
          </a:prstGeom>
        </p:spPr>
        <p:txBody>
          <a:bodyPr wrap="square">
            <a:spAutoFit/>
          </a:bodyPr>
          <a:lstStyle/>
          <a:p>
            <a:pPr marL="285750" indent="-285750">
              <a:buFont typeface="Arial" panose="020B0604020202020204" pitchFamily="34" charset="0"/>
              <a:buChar char="•"/>
            </a:pPr>
            <a:r>
              <a:rPr lang="en-US" sz="1400" b="1" dirty="0">
                <a:cs typeface="Arial" panose="020B0604020202020204" pitchFamily="34" charset="0"/>
              </a:rPr>
              <a:t>DAY VISITORS’ AREA - PICNIC SITE</a:t>
            </a:r>
          </a:p>
          <a:p>
            <a:endParaRPr lang="en-US" sz="1400" b="1" dirty="0">
              <a:cs typeface="Arial" panose="020B0604020202020204" pitchFamily="34" charset="0"/>
            </a:endParaRPr>
          </a:p>
          <a:p>
            <a:r>
              <a:rPr lang="en-US" sz="1400" dirty="0">
                <a:cs typeface="Arial" panose="020B0604020202020204" pitchFamily="34" charset="0"/>
              </a:rPr>
              <a:t>An opportunity to develop a new day visitors’ facility in the form of a concession where the service provider would Built. Operate, Maintain and Transfer (BOMT). </a:t>
            </a:r>
          </a:p>
          <a:p>
            <a:r>
              <a:rPr lang="en-US" sz="1400" dirty="0">
                <a:cs typeface="Arial" panose="020B0604020202020204" pitchFamily="34" charset="0"/>
              </a:rPr>
              <a:t>This would entail developing a swimming pool, braai area, ablution block with change rooms and a </a:t>
            </a:r>
            <a:r>
              <a:rPr lang="en-US" sz="1400" dirty="0" err="1">
                <a:cs typeface="Arial" panose="020B0604020202020204" pitchFamily="34" charset="0"/>
              </a:rPr>
              <a:t>lapa</a:t>
            </a:r>
            <a:r>
              <a:rPr lang="en-US" sz="1400" dirty="0">
                <a:cs typeface="Arial" panose="020B0604020202020204" pitchFamily="34" charset="0"/>
              </a:rPr>
              <a:t>.</a:t>
            </a:r>
          </a:p>
          <a:p>
            <a:endParaRPr lang="en-US" sz="1400" dirty="0">
              <a:cs typeface="Arial" panose="020B0604020202020204" pitchFamily="34" charset="0"/>
            </a:endParaRPr>
          </a:p>
          <a:p>
            <a:pPr marL="285750" indent="-285750">
              <a:buFont typeface="Arial" panose="020B0604020202020204" pitchFamily="34" charset="0"/>
              <a:buChar char="•"/>
            </a:pPr>
            <a:r>
              <a:rPr lang="en-US" sz="1400" b="1" dirty="0">
                <a:cs typeface="Arial" panose="020B0604020202020204" pitchFamily="34" charset="0"/>
              </a:rPr>
              <a:t>DEVELOPMENT OF NEW CHALETS X 5</a:t>
            </a:r>
            <a:endParaRPr lang="en-US" sz="1400" dirty="0">
              <a:cs typeface="Arial" panose="020B0604020202020204" pitchFamily="34" charset="0"/>
            </a:endParaRPr>
          </a:p>
          <a:p>
            <a:endParaRPr lang="en-US" sz="1400" dirty="0">
              <a:cs typeface="Arial" panose="020B0604020202020204" pitchFamily="34" charset="0"/>
            </a:endParaRPr>
          </a:p>
          <a:p>
            <a:pPr marL="285750" indent="-285750">
              <a:buFont typeface="Arial" panose="020B0604020202020204" pitchFamily="34" charset="0"/>
              <a:buChar char="•"/>
            </a:pPr>
            <a:r>
              <a:rPr lang="en-US" sz="1400" b="1" dirty="0">
                <a:cs typeface="Arial" panose="020B0604020202020204" pitchFamily="34" charset="0"/>
              </a:rPr>
              <a:t>DEVELOPMENT OF CAMPING SITE at the Hippo dam. </a:t>
            </a:r>
          </a:p>
        </p:txBody>
      </p:sp>
    </p:spTree>
    <p:extLst>
      <p:ext uri="{BB962C8B-B14F-4D97-AF65-F5344CB8AC3E}">
        <p14:creationId xmlns:p14="http://schemas.microsoft.com/office/powerpoint/2010/main" val="28343906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304456" y="2940148"/>
            <a:ext cx="8331106" cy="3324868"/>
          </a:xfrm>
          <a:prstGeom prst="rect">
            <a:avLst/>
          </a:prstGeom>
        </p:spPr>
      </p:pic>
      <p:sp>
        <p:nvSpPr>
          <p:cNvPr id="5" name="TextBox 1"/>
          <p:cNvSpPr txBox="1">
            <a:spLocks noGrp="1"/>
          </p:cNvSpPr>
          <p:nvPr>
            <p:ph type="title"/>
          </p:nvPr>
        </p:nvSpPr>
        <p:spPr>
          <a:xfrm>
            <a:off x="0" y="0"/>
            <a:ext cx="9144000" cy="1200329"/>
          </a:xfrm>
          <a:prstGeom prst="rect">
            <a:avLst/>
          </a:prstGeom>
          <a:solidFill>
            <a:srgbClr val="C00000"/>
          </a:solidFill>
          <a:ln w="9525">
            <a:noFill/>
          </a:ln>
        </p:spPr>
        <p:txBody>
          <a:bodyPr wrap="square">
            <a:spAutoFit/>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en-US" sz="3600" b="1" dirty="0">
                <a:solidFill>
                  <a:schemeClr val="bg1"/>
                </a:solidFill>
                <a:latin typeface="Arial Narrow" panose="020B0606020202030204" pitchFamily="34" charset="0"/>
                <a:cs typeface="Arial" panose="020B0604020202020204" pitchFamily="34" charset="0"/>
              </a:rPr>
              <a:t>INVESTMENT OPPORTUNITIES AT ANDOVER NATURE RESERVE</a:t>
            </a:r>
          </a:p>
        </p:txBody>
      </p:sp>
      <p:sp>
        <p:nvSpPr>
          <p:cNvPr id="6" name="TextBox 5"/>
          <p:cNvSpPr txBox="1"/>
          <p:nvPr/>
        </p:nvSpPr>
        <p:spPr>
          <a:xfrm>
            <a:off x="253218" y="922034"/>
            <a:ext cx="8433582" cy="2062103"/>
          </a:xfrm>
          <a:prstGeom prst="rect">
            <a:avLst/>
          </a:prstGeom>
          <a:noFill/>
        </p:spPr>
        <p:txBody>
          <a:bodyPr wrap="square" rtlCol="0">
            <a:spAutoFit/>
          </a:bodyPr>
          <a:lstStyle/>
          <a:p>
            <a:endParaRPr lang="en-US" b="1" dirty="0"/>
          </a:p>
          <a:p>
            <a:r>
              <a:rPr lang="en-US" sz="1600" b="1" dirty="0"/>
              <a:t>TENTED CAMP:</a:t>
            </a:r>
          </a:p>
          <a:p>
            <a:r>
              <a:rPr lang="en-US" sz="1600" dirty="0"/>
              <a:t>The aim of the Tented Bush Camp is to give patrons an experience of accommodation right inside the bush with a game viewing sight every morning. </a:t>
            </a:r>
          </a:p>
          <a:p>
            <a:r>
              <a:rPr lang="en-US" altLang="en-US" sz="1600" b="1" dirty="0">
                <a:cs typeface="Arial" panose="020B0604020202020204" pitchFamily="34" charset="0"/>
              </a:rPr>
              <a:t>PPP/ JV / BOT are encouraged -  estimated  cost ZAR 20 million. </a:t>
            </a:r>
          </a:p>
          <a:p>
            <a:endParaRPr lang="en-US" sz="1600" b="1" dirty="0">
              <a:cs typeface="Arial" panose="020B0604020202020204" pitchFamily="34" charset="0"/>
            </a:endParaRPr>
          </a:p>
          <a:p>
            <a:r>
              <a:rPr lang="en-US" sz="1200" i="1" dirty="0">
                <a:cs typeface="Arial" panose="020B0604020202020204" pitchFamily="34" charset="0"/>
              </a:rPr>
              <a:t>Feasibility studies and EIA studies have not yet been conducted on the investment opportunities.</a:t>
            </a:r>
          </a:p>
          <a:p>
            <a:endParaRPr lang="en-US" dirty="0"/>
          </a:p>
        </p:txBody>
      </p:sp>
    </p:spTree>
    <p:extLst>
      <p:ext uri="{BB962C8B-B14F-4D97-AF65-F5344CB8AC3E}">
        <p14:creationId xmlns:p14="http://schemas.microsoft.com/office/powerpoint/2010/main" val="35718622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18916" cy="964729"/>
          </a:xfrm>
          <a:solidFill>
            <a:schemeClr val="accent2"/>
          </a:solidFill>
        </p:spPr>
        <p:txBody>
          <a:bodyPr/>
          <a:lstStyle/>
          <a:p>
            <a:r>
              <a:rPr lang="en-US" altLang="en-US" sz="3600" b="1" dirty="0">
                <a:solidFill>
                  <a:schemeClr val="bg1"/>
                </a:solidFill>
                <a:latin typeface="Arial Narrow" panose="020B0606020202030204" pitchFamily="34" charset="0"/>
                <a:cs typeface="Arial" panose="020B0604020202020204" pitchFamily="34" charset="0"/>
              </a:rPr>
              <a:t>MDALA AND MKHOMBO NATURE RESERVES</a:t>
            </a:r>
            <a:endParaRPr lang="en-US" sz="3600" dirty="0">
              <a:latin typeface="Arial Narrow" panose="020B0606020202030204" pitchFamily="34" charset="0"/>
              <a:cs typeface="Arial" panose="020B0604020202020204" pitchFamily="34" charset="0"/>
            </a:endParaRPr>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964729"/>
            <a:ext cx="6189785" cy="5015599"/>
          </a:xfrm>
        </p:spPr>
      </p:pic>
      <p:sp>
        <p:nvSpPr>
          <p:cNvPr id="3" name="TextBox 2"/>
          <p:cNvSpPr txBox="1"/>
          <p:nvPr/>
        </p:nvSpPr>
        <p:spPr>
          <a:xfrm>
            <a:off x="6189785" y="1051136"/>
            <a:ext cx="2954215" cy="5893921"/>
          </a:xfrm>
          <a:prstGeom prst="rect">
            <a:avLst/>
          </a:prstGeom>
          <a:noFill/>
        </p:spPr>
        <p:txBody>
          <a:bodyPr wrap="square" rtlCol="0">
            <a:spAutoFit/>
          </a:bodyPr>
          <a:lstStyle/>
          <a:p>
            <a:r>
              <a:rPr lang="en-ZA" sz="1450" b="1" dirty="0" err="1">
                <a:cs typeface="Arial" panose="020B0604020202020204" pitchFamily="34" charset="0"/>
              </a:rPr>
              <a:t>Mdala</a:t>
            </a:r>
            <a:r>
              <a:rPr lang="en-ZA" sz="1450" b="1" dirty="0">
                <a:cs typeface="Arial" panose="020B0604020202020204" pitchFamily="34" charset="0"/>
              </a:rPr>
              <a:t> Nature Reserve </a:t>
            </a:r>
            <a:r>
              <a:rPr lang="en-ZA" sz="1450" dirty="0">
                <a:cs typeface="Arial" panose="020B0604020202020204" pitchFamily="34" charset="0"/>
              </a:rPr>
              <a:t>is situated in the Mpumalanga Province, approximately 65 km north of Bronkhorstspruit. It covers approximately 8 600 ha. The reserve ‘s mountains and plains are covered with savannah vegetation and game, which creates an exciting bush veld atmosphere. It is situated in a summer rainfall area with warm to very hot summer and moderate winter. Rainfall mainly occurs in the period from November to March.</a:t>
            </a:r>
          </a:p>
          <a:p>
            <a:endParaRPr lang="en-ZA" sz="1450" b="1" dirty="0">
              <a:cs typeface="Arial" panose="020B0604020202020204" pitchFamily="34" charset="0"/>
            </a:endParaRPr>
          </a:p>
          <a:p>
            <a:r>
              <a:rPr lang="en-ZA" sz="1450" b="1" dirty="0" err="1">
                <a:cs typeface="Arial" panose="020B0604020202020204" pitchFamily="34" charset="0"/>
              </a:rPr>
              <a:t>Mkhombo</a:t>
            </a:r>
            <a:r>
              <a:rPr lang="en-ZA" sz="1450" b="1" dirty="0">
                <a:cs typeface="Arial" panose="020B0604020202020204" pitchFamily="34" charset="0"/>
              </a:rPr>
              <a:t> Nature Reserve:</a:t>
            </a:r>
            <a:r>
              <a:rPr lang="en-ZA" sz="1450" dirty="0">
                <a:cs typeface="Arial" panose="020B0604020202020204" pitchFamily="34" charset="0"/>
              </a:rPr>
              <a:t> The terrain of the reserve varies from relatively flat plateaus on the higher lying areas, through steep cliffs and a variety of slope types to some valleys and relatively flat-to-flat valley bottoms. The weather condition is a summer rainfall area with warm to very hot summer and moderate winter.</a:t>
            </a:r>
            <a:endParaRPr lang="en-US" sz="1450" dirty="0"/>
          </a:p>
        </p:txBody>
      </p:sp>
    </p:spTree>
    <p:extLst>
      <p:ext uri="{BB962C8B-B14F-4D97-AF65-F5344CB8AC3E}">
        <p14:creationId xmlns:p14="http://schemas.microsoft.com/office/powerpoint/2010/main" val="1456762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474" y="0"/>
            <a:ext cx="9242474" cy="1427553"/>
          </a:xfrm>
          <a:solidFill>
            <a:schemeClr val="accent2"/>
          </a:solidFill>
        </p:spPr>
        <p:txBody>
          <a:bodyPr/>
          <a:lstStyle/>
          <a:p>
            <a:r>
              <a:rPr lang="en-US" altLang="en-US" sz="4000" b="1" dirty="0">
                <a:solidFill>
                  <a:schemeClr val="bg1"/>
                </a:solidFill>
                <a:latin typeface="Arial Narrow" panose="020B0606020202030204" pitchFamily="34" charset="0"/>
              </a:rPr>
              <a:t>INVESTMENT OPPORTUNITIES AT MDALA AND MKHOMBO NATURE RESERVES</a:t>
            </a:r>
            <a:endParaRPr lang="en-US" sz="4000" dirty="0"/>
          </a:p>
        </p:txBody>
      </p:sp>
      <p:sp>
        <p:nvSpPr>
          <p:cNvPr id="3" name="Content Placeholder 2"/>
          <p:cNvSpPr>
            <a:spLocks noGrp="1"/>
          </p:cNvSpPr>
          <p:nvPr>
            <p:ph idx="1"/>
          </p:nvPr>
        </p:nvSpPr>
        <p:spPr>
          <a:xfrm>
            <a:off x="306396" y="1438103"/>
            <a:ext cx="8837603" cy="4525963"/>
          </a:xfrm>
        </p:spPr>
        <p:txBody>
          <a:bodyPr/>
          <a:lstStyle/>
          <a:p>
            <a:pPr marL="0" indent="0">
              <a:buNone/>
            </a:pPr>
            <a:r>
              <a:rPr lang="en-ZA" sz="1400" dirty="0">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a:p>
            <a:pPr marL="0" indent="0">
              <a:buNone/>
            </a:pPr>
            <a:r>
              <a:rPr lang="en-ZA" sz="1400" dirty="0">
                <a:latin typeface="Arial" panose="020B0604020202020204" pitchFamily="34" charset="0"/>
                <a:cs typeface="Arial" panose="020B0604020202020204" pitchFamily="34" charset="0"/>
              </a:rPr>
              <a:t>The </a:t>
            </a:r>
            <a:r>
              <a:rPr lang="en-ZA" sz="1400" b="1" dirty="0" err="1">
                <a:latin typeface="Arial" panose="020B0604020202020204" pitchFamily="34" charset="0"/>
                <a:cs typeface="Arial" panose="020B0604020202020204" pitchFamily="34" charset="0"/>
              </a:rPr>
              <a:t>Mkhombo</a:t>
            </a:r>
            <a:r>
              <a:rPr lang="en-ZA" sz="1400" b="1" dirty="0">
                <a:latin typeface="Arial" panose="020B0604020202020204" pitchFamily="34" charset="0"/>
                <a:cs typeface="Arial" panose="020B0604020202020204" pitchFamily="34" charset="0"/>
              </a:rPr>
              <a:t> and </a:t>
            </a:r>
            <a:r>
              <a:rPr lang="en-ZA" sz="1400" b="1" dirty="0" err="1">
                <a:latin typeface="Arial" panose="020B0604020202020204" pitchFamily="34" charset="0"/>
                <a:cs typeface="Arial" panose="020B0604020202020204" pitchFamily="34" charset="0"/>
              </a:rPr>
              <a:t>Mdala</a:t>
            </a:r>
            <a:r>
              <a:rPr lang="en-ZA" sz="1400" b="1" dirty="0">
                <a:latin typeface="Arial" panose="020B0604020202020204" pitchFamily="34" charset="0"/>
                <a:cs typeface="Arial" panose="020B0604020202020204" pitchFamily="34" charset="0"/>
              </a:rPr>
              <a:t> </a:t>
            </a:r>
            <a:r>
              <a:rPr lang="en-ZA" sz="1400" dirty="0">
                <a:latin typeface="Arial" panose="020B0604020202020204" pitchFamily="34" charset="0"/>
                <a:cs typeface="Arial" panose="020B0604020202020204" pitchFamily="34" charset="0"/>
              </a:rPr>
              <a:t>Nature Reserves, which are neighbouring nature reserves, collectively have the potential to appeal to, and attract a wide range of tourists, and offer diverse tourism products and experiences,</a:t>
            </a:r>
          </a:p>
          <a:p>
            <a:pPr marL="0" indent="0">
              <a:buNone/>
            </a:pPr>
            <a:endParaRPr lang="en-ZA" sz="1400" dirty="0">
              <a:latin typeface="Arial" panose="020B0604020202020204" pitchFamily="34" charset="0"/>
              <a:cs typeface="Arial" panose="020B0604020202020204" pitchFamily="34" charset="0"/>
            </a:endParaRPr>
          </a:p>
          <a:p>
            <a:pPr marL="0" indent="0">
              <a:buNone/>
            </a:pPr>
            <a:r>
              <a:rPr lang="en-ZA" sz="1400" b="1" dirty="0">
                <a:latin typeface="Arial" panose="020B0604020202020204" pitchFamily="34" charset="0"/>
                <a:cs typeface="Arial" panose="020B0604020202020204" pitchFamily="34" charset="0"/>
              </a:rPr>
              <a:t>Business Opportunities include:</a:t>
            </a:r>
          </a:p>
          <a:p>
            <a:pPr lvl="0"/>
            <a:r>
              <a:rPr lang="en-US" sz="1400" dirty="0">
                <a:latin typeface="Arial" panose="020B0604020202020204" pitchFamily="34" charset="0"/>
                <a:cs typeface="Arial" panose="020B0604020202020204" pitchFamily="34" charset="0"/>
              </a:rPr>
              <a:t>Outsourcing and upgrading of </a:t>
            </a:r>
            <a:r>
              <a:rPr lang="en-US" sz="1400" dirty="0" err="1">
                <a:latin typeface="Arial" panose="020B0604020202020204" pitchFamily="34" charset="0"/>
                <a:cs typeface="Arial" panose="020B0604020202020204" pitchFamily="34" charset="0"/>
              </a:rPr>
              <a:t>Mkholwane</a:t>
            </a:r>
            <a:r>
              <a:rPr lang="en-US" sz="1400" dirty="0">
                <a:latin typeface="Arial" panose="020B0604020202020204" pitchFamily="34" charset="0"/>
                <a:cs typeface="Arial" panose="020B0604020202020204" pitchFamily="34" charset="0"/>
              </a:rPr>
              <a:t> Lodge, </a:t>
            </a:r>
          </a:p>
          <a:p>
            <a:pPr lvl="0"/>
            <a:r>
              <a:rPr lang="en-US" sz="1400" dirty="0">
                <a:latin typeface="Arial" panose="020B0604020202020204" pitchFamily="34" charset="0"/>
                <a:cs typeface="Arial" panose="020B0604020202020204" pitchFamily="34" charset="0"/>
              </a:rPr>
              <a:t>Construction of a Conference Centre at </a:t>
            </a:r>
            <a:r>
              <a:rPr lang="en-US" sz="1400" dirty="0" err="1">
                <a:latin typeface="Arial" panose="020B0604020202020204" pitchFamily="34" charset="0"/>
                <a:cs typeface="Arial" panose="020B0604020202020204" pitchFamily="34" charset="0"/>
              </a:rPr>
              <a:t>Zandspruit</a:t>
            </a:r>
            <a:r>
              <a:rPr lang="en-US" sz="1400" dirty="0">
                <a:latin typeface="Arial" panose="020B0604020202020204" pitchFamily="34" charset="0"/>
                <a:cs typeface="Arial" panose="020B0604020202020204" pitchFamily="34" charset="0"/>
              </a:rPr>
              <a:t> area.</a:t>
            </a:r>
          </a:p>
          <a:p>
            <a:pPr lvl="0"/>
            <a:r>
              <a:rPr lang="en-US" sz="1400" dirty="0">
                <a:latin typeface="Arial" panose="020B0604020202020204" pitchFamily="34" charset="0"/>
                <a:cs typeface="Arial" panose="020B0604020202020204" pitchFamily="34" charset="0"/>
              </a:rPr>
              <a:t>Upgrading of the </a:t>
            </a:r>
            <a:r>
              <a:rPr lang="en-US" sz="1400" dirty="0" err="1">
                <a:latin typeface="Arial" panose="020B0604020202020204" pitchFamily="34" charset="0"/>
                <a:cs typeface="Arial" panose="020B0604020202020204" pitchFamily="34" charset="0"/>
              </a:rPr>
              <a:t>Mdala</a:t>
            </a:r>
            <a:r>
              <a:rPr lang="en-US" sz="1400" dirty="0">
                <a:latin typeface="Arial" panose="020B0604020202020204" pitchFamily="34" charset="0"/>
                <a:cs typeface="Arial" panose="020B0604020202020204" pitchFamily="34" charset="0"/>
              </a:rPr>
              <a:t> education </a:t>
            </a:r>
            <a:r>
              <a:rPr lang="en-US" sz="1400" dirty="0" err="1">
                <a:latin typeface="Arial" panose="020B0604020202020204" pitchFamily="34" charset="0"/>
                <a:cs typeface="Arial" panose="020B0604020202020204" pitchFamily="34" charset="0"/>
              </a:rPr>
              <a:t>centre</a:t>
            </a:r>
            <a:r>
              <a:rPr lang="en-US" sz="1400" dirty="0">
                <a:latin typeface="Arial" panose="020B0604020202020204" pitchFamily="34" charset="0"/>
                <a:cs typeface="Arial" panose="020B0604020202020204" pitchFamily="34" charset="0"/>
              </a:rPr>
              <a:t> to a multi - purpose </a:t>
            </a:r>
            <a:r>
              <a:rPr lang="en-US" sz="1400" dirty="0" err="1">
                <a:latin typeface="Arial" panose="020B0604020202020204" pitchFamily="34" charset="0"/>
                <a:cs typeface="Arial" panose="020B0604020202020204" pitchFamily="34" charset="0"/>
              </a:rPr>
              <a:t>centre</a:t>
            </a:r>
            <a:r>
              <a:rPr lang="en-US" sz="1400" dirty="0">
                <a:latin typeface="Arial" panose="020B0604020202020204" pitchFamily="34" charset="0"/>
                <a:cs typeface="Arial" panose="020B0604020202020204" pitchFamily="34" charset="0"/>
              </a:rPr>
              <a:t>.</a:t>
            </a:r>
          </a:p>
          <a:p>
            <a:pPr lvl="0"/>
            <a:r>
              <a:rPr lang="en-US" sz="1400" dirty="0">
                <a:latin typeface="Arial" panose="020B0604020202020204" pitchFamily="34" charset="0"/>
                <a:cs typeface="Arial" panose="020B0604020202020204" pitchFamily="34" charset="0"/>
              </a:rPr>
              <a:t>Upgrade of four guest houses to include </a:t>
            </a:r>
            <a:r>
              <a:rPr lang="en-US" sz="1400" dirty="0" err="1">
                <a:latin typeface="Arial" panose="020B0604020202020204" pitchFamily="34" charset="0"/>
                <a:cs typeface="Arial" panose="020B0604020202020204" pitchFamily="34" charset="0"/>
              </a:rPr>
              <a:t>en</a:t>
            </a:r>
            <a:r>
              <a:rPr lang="en-US" sz="1400" dirty="0">
                <a:latin typeface="Arial" panose="020B0604020202020204" pitchFamily="34" charset="0"/>
                <a:cs typeface="Arial" panose="020B0604020202020204" pitchFamily="34" charset="0"/>
              </a:rPr>
              <a:t>-suites. </a:t>
            </a:r>
          </a:p>
          <a:p>
            <a:pPr lvl="0"/>
            <a:endParaRPr lang="en-US" sz="1400" dirty="0">
              <a:latin typeface="Arial" panose="020B0604020202020204" pitchFamily="34" charset="0"/>
              <a:cs typeface="Arial" panose="020B0604020202020204" pitchFamily="34" charset="0"/>
            </a:endParaRPr>
          </a:p>
          <a:p>
            <a:pPr marL="0" indent="0">
              <a:buNone/>
            </a:pPr>
            <a:r>
              <a:rPr lang="en-US" altLang="en-US" sz="1400" b="1" dirty="0">
                <a:latin typeface="Arial" panose="020B0604020202020204" pitchFamily="34" charset="0"/>
                <a:cs typeface="Arial" panose="020B0604020202020204" pitchFamily="34" charset="0"/>
              </a:rPr>
              <a:t>PPP/ JV / BOT encouraged-  estimated cost ZAR 100 million. </a:t>
            </a:r>
          </a:p>
          <a:p>
            <a:pPr marL="0" indent="0">
              <a:buNone/>
            </a:pPr>
            <a:endParaRPr lang="en-US" sz="1400" dirty="0"/>
          </a:p>
        </p:txBody>
      </p:sp>
      <p:sp>
        <p:nvSpPr>
          <p:cNvPr id="4" name="TextBox 3"/>
          <p:cNvSpPr txBox="1"/>
          <p:nvPr/>
        </p:nvSpPr>
        <p:spPr>
          <a:xfrm>
            <a:off x="437642" y="4567750"/>
            <a:ext cx="8575109" cy="276999"/>
          </a:xfrm>
          <a:prstGeom prst="rect">
            <a:avLst/>
          </a:prstGeom>
          <a:noFill/>
        </p:spPr>
        <p:txBody>
          <a:bodyPr wrap="square" rtlCol="0">
            <a:spAutoFit/>
          </a:bodyPr>
          <a:lstStyle/>
          <a:p>
            <a:r>
              <a:rPr lang="en-US" sz="1200" i="1" dirty="0">
                <a:cs typeface="Arial" panose="020B0604020202020204" pitchFamily="34" charset="0"/>
              </a:rPr>
              <a:t>Feasibility studies and EIA studies have not yet been conducted on the investment opportunities</a:t>
            </a:r>
            <a:endParaRPr lang="en-US" sz="1200" i="1" dirty="0"/>
          </a:p>
        </p:txBody>
      </p:sp>
    </p:spTree>
    <p:extLst>
      <p:ext uri="{BB962C8B-B14F-4D97-AF65-F5344CB8AC3E}">
        <p14:creationId xmlns:p14="http://schemas.microsoft.com/office/powerpoint/2010/main" val="12467865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ChangeArrowheads="1"/>
          </p:cNvSpPr>
          <p:nvPr/>
        </p:nvSpPr>
        <p:spPr bwMode="auto">
          <a:xfrm>
            <a:off x="588963" y="3067050"/>
            <a:ext cx="8101013" cy="2690813"/>
          </a:xfrm>
          <a:prstGeom prst="rect">
            <a:avLst/>
          </a:prstGeom>
          <a:noFill/>
          <a:ln w="9525">
            <a:solidFill>
              <a:srgbClr val="4A7EBB"/>
            </a:solidFill>
            <a:miter lim="800000"/>
          </a:ln>
          <a:effectLst>
            <a:outerShdw blurRad="63500" dist="23000" dir="5400000" rotWithShape="0">
              <a:srgbClr val="000000">
                <a:alpha val="34998"/>
              </a:srgbClr>
            </a:outerShdw>
          </a:effectLst>
        </p:spPr>
        <p:txBody>
          <a:bodyPr anchor="ctr"/>
          <a:lstStyle/>
          <a:p>
            <a:pPr marL="0" marR="0" lvl="0" indent="0" algn="ctr" defTabSz="914400" rtl="0" eaLnBrk="0" fontAlgn="auto" latinLnBrk="0" hangingPunct="0">
              <a:lnSpc>
                <a:spcPct val="100000"/>
              </a:lnSpc>
              <a:spcBef>
                <a:spcPts val="0"/>
              </a:spcBef>
              <a:spcAft>
                <a:spcPts val="0"/>
              </a:spcAft>
              <a:buClrTx/>
              <a:buSzTx/>
              <a:buFontTx/>
              <a:buNone/>
              <a:defRPr/>
            </a:pPr>
            <a:endParaRPr kumimoji="0" lang="en-US" sz="2215"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Content Placeholder 2"/>
          <p:cNvSpPr>
            <a:spLocks noGrp="1"/>
          </p:cNvSpPr>
          <p:nvPr>
            <p:ph idx="1"/>
          </p:nvPr>
        </p:nvSpPr>
        <p:spPr>
          <a:xfrm>
            <a:off x="3221038" y="4645025"/>
            <a:ext cx="2701925" cy="989013"/>
          </a:xfrm>
        </p:spPr>
        <p:txBody>
          <a:bodyPr vert="horz" wrap="square" lIns="0" tIns="0" rIns="0" bIns="0" numCol="1" anchor="t" anchorCtr="0" compatLnSpc="1"/>
          <a:lstStyle/>
          <a:p>
            <a:pPr marL="342900" marR="0" lvl="0" indent="-342900" algn="l" defTabSz="914400" rtl="0" eaLnBrk="1" fontAlgn="base" latinLnBrk="0" hangingPunct="1">
              <a:lnSpc>
                <a:spcPct val="80000"/>
              </a:lnSpc>
              <a:spcBef>
                <a:spcPct val="20000"/>
              </a:spcBef>
              <a:spcAft>
                <a:spcPct val="0"/>
              </a:spcAft>
              <a:buClr>
                <a:schemeClr val="folHlink"/>
              </a:buClr>
              <a:buSzPct val="95000"/>
              <a:buFont typeface="Arial" panose="020B0604020202020204" pitchFamily="34" charset="0"/>
              <a:buNone/>
              <a:defRPr/>
            </a:pPr>
            <a:endParaRPr kumimoji="0" lang="en-US" sz="1385" b="0" i="0" u="none" strike="noStrike" kern="0" cap="none" spc="0" normalizeH="0" baseline="0" noProof="0" dirty="0">
              <a:ln>
                <a:noFill/>
              </a:ln>
              <a:solidFill>
                <a:srgbClr val="D7E4BD"/>
              </a:solidFill>
              <a:effectLst/>
              <a:uLnTx/>
              <a:uFillTx/>
              <a:latin typeface="+mn-lt"/>
              <a:ea typeface="MS PGothic" panose="020B0600070205080204" pitchFamily="34" charset="-128"/>
              <a:cs typeface="Arial" panose="020B0604020202020204" pitchFamily="34" charset="0"/>
            </a:endParaRPr>
          </a:p>
          <a:p>
            <a:pPr marL="342900" marR="0" lvl="0" indent="-342900" algn="ctr" defTabSz="914400" rtl="0" eaLnBrk="1" fontAlgn="base" latinLnBrk="0" hangingPunct="1">
              <a:lnSpc>
                <a:spcPct val="80000"/>
              </a:lnSpc>
              <a:spcBef>
                <a:spcPct val="20000"/>
              </a:spcBef>
              <a:spcAft>
                <a:spcPct val="0"/>
              </a:spcAft>
              <a:buClr>
                <a:schemeClr val="folHlink"/>
              </a:buClr>
              <a:buSzPct val="95000"/>
              <a:buFont typeface="Arial" panose="020B0604020202020204" pitchFamily="34" charset="0"/>
              <a:buNone/>
              <a:defRPr/>
            </a:pPr>
            <a:endParaRPr kumimoji="0" lang="en-US" sz="1385" b="0" i="0" u="none" strike="noStrike" kern="0" cap="none" spc="0" normalizeH="0" baseline="0" noProof="0" dirty="0">
              <a:ln>
                <a:noFill/>
              </a:ln>
              <a:solidFill>
                <a:srgbClr val="D7E4BD"/>
              </a:solidFill>
              <a:effectLst/>
              <a:uLnTx/>
              <a:uFillTx/>
              <a:latin typeface="+mn-lt"/>
              <a:ea typeface="MS PGothic" panose="020B0600070205080204" pitchFamily="34" charset="-128"/>
              <a:cs typeface="Arial" panose="020B0604020202020204" pitchFamily="34" charset="0"/>
            </a:endParaRPr>
          </a:p>
          <a:p>
            <a:pPr marL="342900" marR="0" lvl="0" indent="-342900" algn="ctr" defTabSz="914400" rtl="0" eaLnBrk="1" fontAlgn="base" latinLnBrk="0" hangingPunct="1">
              <a:lnSpc>
                <a:spcPct val="80000"/>
              </a:lnSpc>
              <a:spcBef>
                <a:spcPct val="20000"/>
              </a:spcBef>
              <a:spcAft>
                <a:spcPct val="0"/>
              </a:spcAft>
              <a:buClr>
                <a:schemeClr val="folHlink"/>
              </a:buClr>
              <a:buSzPct val="95000"/>
              <a:buFont typeface="Arial" panose="020B0604020202020204" pitchFamily="34" charset="0"/>
              <a:buNone/>
              <a:defRPr/>
            </a:pPr>
            <a:r>
              <a:rPr kumimoji="0" lang="en-US" sz="1660" b="0" i="0" u="none" strike="noStrike" kern="0" cap="none" spc="0" normalizeH="0" baseline="0" noProof="0" dirty="0">
                <a:ln>
                  <a:noFill/>
                </a:ln>
                <a:solidFill>
                  <a:srgbClr val="000000"/>
                </a:solidFill>
                <a:effectLst/>
                <a:uLnTx/>
                <a:uFillTx/>
                <a:latin typeface="+mn-lt"/>
                <a:ea typeface="MS PGothic" panose="020B0600070205080204" pitchFamily="34" charset="-128"/>
                <a:cs typeface="Arial" panose="020B0604020202020204" pitchFamily="34" charset="0"/>
              </a:rPr>
              <a:t>NDOLIVHUAA</a:t>
            </a:r>
          </a:p>
          <a:p>
            <a:pPr marL="342900" marR="0" lvl="0" indent="-342900" algn="ctr" defTabSz="914400" rtl="0" eaLnBrk="1" fontAlgn="base" latinLnBrk="0" hangingPunct="1">
              <a:lnSpc>
                <a:spcPct val="80000"/>
              </a:lnSpc>
              <a:spcBef>
                <a:spcPct val="20000"/>
              </a:spcBef>
              <a:spcAft>
                <a:spcPct val="0"/>
              </a:spcAft>
              <a:buClr>
                <a:schemeClr val="folHlink"/>
              </a:buClr>
              <a:buSzPct val="95000"/>
              <a:buFont typeface="Arial" panose="020B0604020202020204" pitchFamily="34" charset="0"/>
              <a:buNone/>
              <a:defRPr/>
            </a:pPr>
            <a:r>
              <a:rPr kumimoji="0" lang="en-US" sz="1660" b="0" i="0" u="none" strike="noStrike" kern="0" cap="none" spc="0" normalizeH="0" baseline="0" noProof="0" dirty="0">
                <a:ln>
                  <a:noFill/>
                </a:ln>
                <a:solidFill>
                  <a:srgbClr val="000000"/>
                </a:solidFill>
                <a:effectLst/>
                <a:uLnTx/>
                <a:uFillTx/>
                <a:latin typeface="+mn-lt"/>
                <a:ea typeface="MS PGothic" panose="020B0600070205080204" pitchFamily="34" charset="-128"/>
                <a:cs typeface="Arial" panose="020B0604020202020204" pitchFamily="34" charset="0"/>
              </a:rPr>
              <a:t>ENKOSI</a:t>
            </a:r>
          </a:p>
        </p:txBody>
      </p:sp>
      <p:pic>
        <p:nvPicPr>
          <p:cNvPr id="33796" name="Picture 9" descr="96238841982637933.png"/>
          <p:cNvPicPr>
            <a:picLocks noChangeAspect="1"/>
          </p:cNvPicPr>
          <p:nvPr/>
        </p:nvPicPr>
        <p:blipFill>
          <a:blip r:embed="rId2"/>
          <a:stretch>
            <a:fillRect/>
          </a:stretch>
        </p:blipFill>
        <p:spPr>
          <a:xfrm>
            <a:off x="3937000" y="3130550"/>
            <a:ext cx="1406525" cy="1709738"/>
          </a:xfrm>
          <a:prstGeom prst="rect">
            <a:avLst/>
          </a:prstGeom>
          <a:noFill/>
          <a:ln w="9525">
            <a:noFill/>
          </a:ln>
        </p:spPr>
      </p:pic>
      <p:sp>
        <p:nvSpPr>
          <p:cNvPr id="13" name="Rectangle 10"/>
          <p:cNvSpPr>
            <a:spLocks noChangeArrowheads="1"/>
          </p:cNvSpPr>
          <p:nvPr/>
        </p:nvSpPr>
        <p:spPr bwMode="auto">
          <a:xfrm>
            <a:off x="6227763" y="3089275"/>
            <a:ext cx="2287588"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r" defTabSz="914400" rtl="0" eaLnBrk="0" fontAlgn="base" latinLnBrk="0" hangingPunct="0">
              <a:lnSpc>
                <a:spcPct val="100000"/>
              </a:lnSpc>
              <a:spcBef>
                <a:spcPct val="0"/>
              </a:spcBef>
              <a:spcAft>
                <a:spcPct val="0"/>
              </a:spcAft>
              <a:buClrTx/>
              <a:buSzTx/>
              <a:buFontTx/>
              <a:buNone/>
              <a:defRPr/>
            </a:pPr>
            <a:r>
              <a:rPr kumimoji="0" lang="en-US" sz="2215" b="0" i="0" u="none" strike="noStrike" kern="1200" cap="none" spc="0" normalizeH="0" baseline="0" noProof="0" dirty="0">
                <a:ln>
                  <a:noFill/>
                </a:ln>
                <a:solidFill>
                  <a:srgbClr val="000000"/>
                </a:solidFill>
                <a:effectLst/>
                <a:uLnTx/>
                <a:uFillTx/>
                <a:latin typeface="Times" panose="02020603050405020304" pitchFamily="18" charset="0"/>
                <a:ea typeface="+mn-ea"/>
                <a:cs typeface="+mn-cs"/>
              </a:rPr>
              <a:t>HI NKHENSILE</a:t>
            </a:r>
          </a:p>
          <a:p>
            <a:pPr marL="0" marR="0" lvl="0" indent="0" algn="r" defTabSz="914400" rtl="0" eaLnBrk="0" fontAlgn="base" latinLnBrk="0" hangingPunct="0">
              <a:lnSpc>
                <a:spcPct val="100000"/>
              </a:lnSpc>
              <a:spcBef>
                <a:spcPct val="0"/>
              </a:spcBef>
              <a:spcAft>
                <a:spcPct val="0"/>
              </a:spcAft>
              <a:buClrTx/>
              <a:buSzTx/>
              <a:buFontTx/>
              <a:buNone/>
              <a:defRPr/>
            </a:pPr>
            <a:r>
              <a:rPr kumimoji="0" lang="en-US" sz="2215" b="0" i="0" u="none" strike="noStrike" kern="1200" cap="none" spc="0" normalizeH="0" baseline="0" noProof="0" dirty="0">
                <a:ln>
                  <a:noFill/>
                </a:ln>
                <a:solidFill>
                  <a:srgbClr val="000000"/>
                </a:solidFill>
                <a:effectLst/>
                <a:uLnTx/>
                <a:uFillTx/>
                <a:latin typeface="Times" panose="02020603050405020304" pitchFamily="18" charset="0"/>
                <a:ea typeface="+mn-ea"/>
                <a:cs typeface="+mn-cs"/>
              </a:rPr>
              <a:t>SIYATHOKOZA                                                 SIYABONGA</a:t>
            </a:r>
          </a:p>
        </p:txBody>
      </p:sp>
      <p:sp>
        <p:nvSpPr>
          <p:cNvPr id="16" name="Rectangle 11"/>
          <p:cNvSpPr>
            <a:spLocks noChangeArrowheads="1"/>
          </p:cNvSpPr>
          <p:nvPr/>
        </p:nvSpPr>
        <p:spPr bwMode="auto">
          <a:xfrm>
            <a:off x="711200" y="3090863"/>
            <a:ext cx="2484438"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2215" b="0" i="0" u="none" strike="noStrike" kern="1200" cap="none" spc="0" normalizeH="0" baseline="0" noProof="0" dirty="0">
                <a:ln>
                  <a:noFill/>
                </a:ln>
                <a:solidFill>
                  <a:schemeClr val="tx1"/>
                </a:solidFill>
                <a:effectLst/>
                <a:uLnTx/>
                <a:uFillTx/>
                <a:latin typeface="Times" panose="02020603050405020304" pitchFamily="18" charset="0"/>
                <a:ea typeface="+mn-ea"/>
                <a:cs typeface="+mn-cs"/>
              </a:rPr>
              <a:t>THANK YOU</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sz="2215" b="0" i="0" u="none" strike="noStrike" kern="1200" cap="none" spc="0" normalizeH="0" baseline="0" noProof="0" dirty="0">
                <a:ln>
                  <a:noFill/>
                </a:ln>
                <a:solidFill>
                  <a:schemeClr val="tx1"/>
                </a:solidFill>
                <a:effectLst/>
                <a:uLnTx/>
                <a:uFillTx/>
                <a:latin typeface="Times" panose="02020603050405020304" pitchFamily="18" charset="0"/>
                <a:ea typeface="+mn-ea"/>
                <a:cs typeface="+mn-cs"/>
              </a:rPr>
              <a:t>DANKIE   </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sz="2215" b="0" i="0" u="none" strike="noStrike" kern="1200" cap="none" spc="0" normalizeH="0" baseline="0" noProof="0" dirty="0">
                <a:ln>
                  <a:noFill/>
                </a:ln>
                <a:solidFill>
                  <a:schemeClr val="tx1"/>
                </a:solidFill>
                <a:effectLst/>
                <a:uLnTx/>
                <a:uFillTx/>
                <a:latin typeface="Times" panose="02020603050405020304" pitchFamily="18" charset="0"/>
                <a:ea typeface="+mn-ea"/>
                <a:cs typeface="+mn-cs"/>
              </a:rPr>
              <a:t>REA LEBOHA</a:t>
            </a:r>
            <a:endParaRPr kumimoji="0" lang="en-US" sz="2215" b="0" i="0" u="none" strike="noStrike" kern="1200" cap="none" spc="0" normalizeH="0" baseline="0" noProof="0" dirty="0">
              <a:ln>
                <a:noFill/>
              </a:ln>
              <a:solidFill>
                <a:schemeClr val="tx1"/>
              </a:solidFill>
              <a:effectLst/>
              <a:uLnTx/>
              <a:uFillTx/>
              <a:latin typeface="Calibri" panose="020F0502020204030204" pitchFamily="34" charset="0"/>
              <a:ea typeface="+mn-ea"/>
              <a:cs typeface="+mn-cs"/>
            </a:endParaRPr>
          </a:p>
        </p:txBody>
      </p:sp>
      <p:pic>
        <p:nvPicPr>
          <p:cNvPr id="33799" name="Picture 16" descr="MPG POWERPOINT LR.jpg"/>
          <p:cNvPicPr>
            <a:picLocks noChangeAspect="1"/>
          </p:cNvPicPr>
          <p:nvPr/>
        </p:nvPicPr>
        <p:blipFill>
          <a:blip r:embed="rId3"/>
          <a:stretch>
            <a:fillRect/>
          </a:stretch>
        </p:blipFill>
        <p:spPr>
          <a:xfrm>
            <a:off x="0" y="263525"/>
            <a:ext cx="9144000" cy="2755900"/>
          </a:xfrm>
          <a:prstGeom prst="rect">
            <a:avLst/>
          </a:prstGeom>
          <a:noFill/>
          <a:ln w="9525">
            <a:noFill/>
          </a:ln>
        </p:spPr>
      </p:pic>
      <p:pic>
        <p:nvPicPr>
          <p:cNvPr id="33800" name="Picture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13613" y="5710238"/>
            <a:ext cx="1525587" cy="715962"/>
          </a:xfrm>
          <a:prstGeom prst="rect">
            <a:avLst/>
          </a:prstGeom>
          <a:noFill/>
          <a:ln w="9525">
            <a:noFill/>
          </a:ln>
        </p:spPr>
      </p:pic>
    </p:spTree>
    <p:extLst>
      <p:ext uri="{BB962C8B-B14F-4D97-AF65-F5344CB8AC3E}">
        <p14:creationId xmlns:p14="http://schemas.microsoft.com/office/powerpoint/2010/main" val="2227440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a:solidFill>
            <a:schemeClr val="accent2"/>
          </a:solidFill>
        </p:spPr>
        <p:txBody>
          <a:bodyPr/>
          <a:lstStyle/>
          <a:p>
            <a:r>
              <a:rPr lang="en-US" b="1" dirty="0">
                <a:solidFill>
                  <a:schemeClr val="bg1"/>
                </a:solidFill>
                <a:latin typeface="Arial Narrow" panose="020B0606020202030204" pitchFamily="34" charset="0"/>
              </a:rPr>
              <a:t>INTRODUCTION</a:t>
            </a:r>
          </a:p>
        </p:txBody>
      </p:sp>
      <p:sp>
        <p:nvSpPr>
          <p:cNvPr id="3" name="Content Placeholder 2"/>
          <p:cNvSpPr>
            <a:spLocks noGrp="1"/>
          </p:cNvSpPr>
          <p:nvPr>
            <p:ph idx="1"/>
          </p:nvPr>
        </p:nvSpPr>
        <p:spPr>
          <a:xfrm>
            <a:off x="457200" y="1600200"/>
            <a:ext cx="8229600" cy="4856871"/>
          </a:xfrm>
        </p:spPr>
        <p:txBody>
          <a:bodyPr/>
          <a:lstStyle/>
          <a:p>
            <a:r>
              <a:rPr lang="en-US" sz="1800" dirty="0">
                <a:latin typeface="Arial" panose="020B0604020202020204" pitchFamily="34" charset="0"/>
                <a:cs typeface="Arial" panose="020B0604020202020204" pitchFamily="34" charset="0"/>
              </a:rPr>
              <a:t>The Mpumalanga Tourism and Parks Agency (MTPA) is the Management Authority for the provincial nature reserves under the Mpumalanga Government. </a:t>
            </a:r>
          </a:p>
          <a:p>
            <a:endParaRPr lang="en-US" sz="1800" dirty="0">
              <a:latin typeface="Arial" panose="020B0604020202020204" pitchFamily="34" charset="0"/>
              <a:cs typeface="Arial" panose="020B0604020202020204" pitchFamily="34" charset="0"/>
            </a:endParaRPr>
          </a:p>
          <a:p>
            <a:r>
              <a:rPr lang="en-US" altLang="en-US" sz="1800" dirty="0">
                <a:latin typeface="Arial" panose="020B0604020202020204" pitchFamily="34" charset="0"/>
                <a:cs typeface="Arial" panose="020B0604020202020204" pitchFamily="34" charset="0"/>
              </a:rPr>
              <a:t>Twenty-six (26) are declared nature reserves, and 17 are actively managed.</a:t>
            </a:r>
          </a:p>
          <a:p>
            <a:endParaRPr lang="en-US" alt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Seven of the provincial nature reserves, by virtue of their natural assets, size </a:t>
            </a:r>
            <a:r>
              <a:rPr lang="en-US" sz="1800" b="1" dirty="0">
                <a:latin typeface="Arial" panose="020B0604020202020204" pitchFamily="34" charset="0"/>
                <a:cs typeface="Arial" panose="020B0604020202020204" pitchFamily="34" charset="0"/>
              </a:rPr>
              <a:t>and/or</a:t>
            </a:r>
            <a:r>
              <a:rPr lang="en-US" sz="1800" dirty="0">
                <a:latin typeface="Arial" panose="020B0604020202020204" pitchFamily="34" charset="0"/>
                <a:cs typeface="Arial" panose="020B0604020202020204" pitchFamily="34" charset="0"/>
              </a:rPr>
              <a:t> location offer viable opportunities for the development of tourism enterprises, these are:- </a:t>
            </a:r>
          </a:p>
          <a:p>
            <a:endParaRPr lang="en-US" sz="1800" dirty="0">
              <a:latin typeface="Arial" panose="020B0604020202020204" pitchFamily="34" charset="0"/>
              <a:cs typeface="Arial" panose="020B0604020202020204" pitchFamily="34" charset="0"/>
            </a:endParaRPr>
          </a:p>
          <a:p>
            <a:pPr marL="457200" lvl="1" indent="0">
              <a:buNone/>
            </a:pPr>
            <a:r>
              <a:rPr lang="en-US" sz="1400" b="1" dirty="0">
                <a:latin typeface="Arial" panose="020B0604020202020204" pitchFamily="34" charset="0"/>
                <a:cs typeface="Arial" panose="020B0604020202020204" pitchFamily="34" charset="0"/>
              </a:rPr>
              <a:t>The Blyde River Canyon which includes </a:t>
            </a:r>
            <a:r>
              <a:rPr lang="en-US" sz="1400" b="1" dirty="0" err="1">
                <a:latin typeface="Arial" panose="020B0604020202020204" pitchFamily="34" charset="0"/>
                <a:cs typeface="Arial" panose="020B0604020202020204" pitchFamily="34" charset="0"/>
              </a:rPr>
              <a:t>Mariepskop</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Songimvelo</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Manyeleti</a:t>
            </a:r>
            <a:r>
              <a:rPr lang="en-US" sz="1400" b="1" dirty="0">
                <a:latin typeface="Arial" panose="020B0604020202020204" pitchFamily="34" charset="0"/>
                <a:cs typeface="Arial" panose="020B0604020202020204" pitchFamily="34" charset="0"/>
              </a:rPr>
              <a:t>, Andover, </a:t>
            </a:r>
            <a:r>
              <a:rPr lang="en-US" sz="1400" b="1" dirty="0" err="1">
                <a:latin typeface="Arial" panose="020B0604020202020204" pitchFamily="34" charset="0"/>
                <a:cs typeface="Arial" panose="020B0604020202020204" pitchFamily="34" charset="0"/>
              </a:rPr>
              <a:t>Sterkspruit</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Mdala</a:t>
            </a:r>
            <a:r>
              <a:rPr lang="en-US" sz="1400" b="1" dirty="0">
                <a:latin typeface="Arial" panose="020B0604020202020204" pitchFamily="34" charset="0"/>
                <a:cs typeface="Arial" panose="020B0604020202020204" pitchFamily="34" charset="0"/>
              </a:rPr>
              <a:t> and </a:t>
            </a:r>
            <a:r>
              <a:rPr lang="en-US" sz="1400" b="1" dirty="0" err="1">
                <a:latin typeface="Arial" panose="020B0604020202020204" pitchFamily="34" charset="0"/>
                <a:cs typeface="Arial" panose="020B0604020202020204" pitchFamily="34" charset="0"/>
              </a:rPr>
              <a:t>Mkhombo</a:t>
            </a:r>
            <a:r>
              <a:rPr lang="en-US" sz="1400" b="1" dirty="0">
                <a:latin typeface="Arial" panose="020B0604020202020204" pitchFamily="34" charset="0"/>
                <a:cs typeface="Arial" panose="020B0604020202020204" pitchFamily="34" charset="0"/>
              </a:rPr>
              <a:t> Dam Nature Reserves. </a:t>
            </a:r>
          </a:p>
          <a:p>
            <a:pPr marL="457200" lvl="1" indent="0">
              <a:buNone/>
            </a:pPr>
            <a:endParaRPr lang="en-US" sz="1400" b="1"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The MTPA is looking for potential investors who may be interested in investing in these nature reserves. </a:t>
            </a:r>
          </a:p>
        </p:txBody>
      </p:sp>
    </p:spTree>
    <p:extLst>
      <p:ext uri="{BB962C8B-B14F-4D97-AF65-F5344CB8AC3E}">
        <p14:creationId xmlns:p14="http://schemas.microsoft.com/office/powerpoint/2010/main" val="797692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3" descr="Untitled-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500" y="0"/>
            <a:ext cx="9144000" cy="6858000"/>
          </a:xfrm>
          <a:prstGeom prst="rect">
            <a:avLst/>
          </a:prstGeom>
          <a:noFill/>
          <a:ln w="9525">
            <a:noFill/>
          </a:ln>
        </p:spPr>
      </p:pic>
      <p:sp>
        <p:nvSpPr>
          <p:cNvPr id="22531" name="TextBox 1"/>
          <p:cNvSpPr txBox="1"/>
          <p:nvPr/>
        </p:nvSpPr>
        <p:spPr>
          <a:xfrm>
            <a:off x="0" y="0"/>
            <a:ext cx="9144000" cy="646331"/>
          </a:xfrm>
          <a:prstGeom prst="rect">
            <a:avLst/>
          </a:prstGeom>
          <a:solidFill>
            <a:srgbClr val="C00000"/>
          </a:solidFill>
          <a:ln w="9525">
            <a:noFill/>
          </a:ln>
        </p:spPr>
        <p:txBody>
          <a:bodyPr>
            <a:spAutoFit/>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en-US" sz="3600" b="1" dirty="0">
                <a:solidFill>
                  <a:schemeClr val="bg1"/>
                </a:solidFill>
                <a:latin typeface="Arial Narrow" panose="020B0606020202030204" pitchFamily="34" charset="0"/>
              </a:rPr>
              <a:t>BLYDE RIVER CANYON NATURE RESERVE</a:t>
            </a:r>
          </a:p>
        </p:txBody>
      </p:sp>
      <p:sp>
        <p:nvSpPr>
          <p:cNvPr id="22533" name="Slide Number Placeholder 1"/>
          <p:cNvSpPr txBox="1">
            <a:spLocks noGrp="1"/>
          </p:cNvSpPr>
          <p:nvPr>
            <p:ph type="sldNum" sz="quarter" idx="12"/>
          </p:nvPr>
        </p:nvSpPr>
        <p:spPr>
          <a:noFill/>
          <a:ln>
            <a:noFill/>
          </a:ln>
        </p:spPr>
        <p:txBody>
          <a:bodyPr anchor="ctr" anchorCtr="0"/>
          <a:lstStyle/>
          <a:p>
            <a:pPr marL="0" indent="0" algn="r" eaLnBrk="1" hangingPunct="1">
              <a:spcBef>
                <a:spcPct val="0"/>
              </a:spcBef>
              <a:buFontTx/>
              <a:buNone/>
            </a:pPr>
            <a:fld id="{9A0DB2DC-4C9A-4742-B13C-FB6460FD3503}" type="slidenum">
              <a:rPr lang="en-US" altLang="en-US" sz="1200" dirty="0">
                <a:solidFill>
                  <a:srgbClr val="898989"/>
                </a:solidFill>
              </a:rPr>
              <a:t>3</a:t>
            </a:fld>
            <a:endParaRPr lang="en-US" altLang="en-US" sz="1200" dirty="0">
              <a:solidFill>
                <a:srgbClr val="898989"/>
              </a:solidFill>
            </a:endParaRPr>
          </a:p>
        </p:txBody>
      </p:sp>
      <p:sp>
        <p:nvSpPr>
          <p:cNvPr id="5" name="Rectangle 4"/>
          <p:cNvSpPr/>
          <p:nvPr/>
        </p:nvSpPr>
        <p:spPr>
          <a:xfrm>
            <a:off x="0" y="2258715"/>
            <a:ext cx="9155430" cy="769441"/>
          </a:xfrm>
          <a:prstGeom prst="rect">
            <a:avLst/>
          </a:prstGeom>
        </p:spPr>
        <p:txBody>
          <a:bodyPr wrap="square">
            <a:spAutoFit/>
          </a:bodyPr>
          <a:lstStyle/>
          <a:p>
            <a:pPr marL="0" marR="0" lvl="0" indent="0" algn="l" defTabSz="457200" rtl="0" eaLnBrk="1" fontAlgn="base" latinLnBrk="0" hangingPunct="1">
              <a:lnSpc>
                <a:spcPct val="100000"/>
              </a:lnSpc>
              <a:spcBef>
                <a:spcPct val="0"/>
              </a:spcBef>
              <a:spcAft>
                <a:spcPct val="0"/>
              </a:spcAft>
              <a:buClrTx/>
              <a:buSzTx/>
              <a:buFontTx/>
              <a:buNone/>
              <a:defRPr/>
            </a:pPr>
            <a:endParaRPr kumimoji="0" lang="en-US" altLang="en-US" sz="1600" b="1" i="0" u="none" strike="noStrike" kern="1200" cap="none" spc="0" normalizeH="0" baseline="0" noProof="0" dirty="0">
              <a:ln>
                <a:noFill/>
              </a:ln>
              <a:solidFill>
                <a:schemeClr val="tx1"/>
              </a:solidFill>
              <a:effectLst/>
              <a:uLnTx/>
              <a:uFillTx/>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defRPr/>
            </a:pPr>
            <a:endParaRPr kumimoji="0" lang="en-US" altLang="en-US" sz="14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defRPr/>
            </a:pPr>
            <a:endParaRPr kumimoji="0" lang="en-ZA" altLang="en-US" sz="1400" i="0" u="none" strike="noStrike" kern="1200" cap="none" spc="0" normalizeH="0" baseline="0" noProof="0" dirty="0">
              <a:ln>
                <a:noFill/>
              </a:ln>
              <a:solidFill>
                <a:schemeClr val="tx1"/>
              </a:solidFill>
              <a:effectLst/>
              <a:uLnTx/>
              <a:uFillTx/>
              <a:latin typeface="+mn-lt"/>
              <a:ea typeface="+mn-ea"/>
              <a:cs typeface="+mn-cs"/>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46331"/>
            <a:ext cx="6920407" cy="5332438"/>
          </a:xfrm>
          <a:prstGeom prst="rect">
            <a:avLst/>
          </a:prstGeom>
        </p:spPr>
      </p:pic>
      <p:sp>
        <p:nvSpPr>
          <p:cNvPr id="3" name="TextBox 2"/>
          <p:cNvSpPr txBox="1"/>
          <p:nvPr/>
        </p:nvSpPr>
        <p:spPr>
          <a:xfrm>
            <a:off x="7045813" y="1596995"/>
            <a:ext cx="2135652" cy="2862322"/>
          </a:xfrm>
          <a:prstGeom prst="rect">
            <a:avLst/>
          </a:prstGeom>
          <a:noFill/>
        </p:spPr>
        <p:txBody>
          <a:bodyPr wrap="square" rtlCol="0">
            <a:spAutoFit/>
          </a:bodyPr>
          <a:lstStyle/>
          <a:p>
            <a:r>
              <a:rPr lang="en-US" dirty="0"/>
              <a:t>The </a:t>
            </a:r>
            <a:r>
              <a:rPr lang="en-US" dirty="0" err="1"/>
              <a:t>Blyde</a:t>
            </a:r>
            <a:r>
              <a:rPr lang="en-US" dirty="0"/>
              <a:t> River Canyon is a 26km long canyon located in Mpumalanga, South Africa. It is one of the largest and deepest green canyons in the world.</a:t>
            </a:r>
          </a:p>
        </p:txBody>
      </p:sp>
    </p:spTree>
    <p:extLst>
      <p:ext uri="{BB962C8B-B14F-4D97-AF65-F5344CB8AC3E}">
        <p14:creationId xmlns:p14="http://schemas.microsoft.com/office/powerpoint/2010/main" val="1678280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Page | </a:t>
            </a:r>
          </a:p>
        </p:txBody>
      </p:sp>
      <p:sp>
        <p:nvSpPr>
          <p:cNvPr id="5" name="Slide Number Placeholder 4"/>
          <p:cNvSpPr>
            <a:spLocks noGrp="1"/>
          </p:cNvSpPr>
          <p:nvPr>
            <p:ph type="sldNum" sz="quarter" idx="12"/>
          </p:nvPr>
        </p:nvSpPr>
        <p:spPr/>
        <p:txBody>
          <a:bodyPr/>
          <a:lstStyle/>
          <a:p>
            <a:fld id="{39AC5568-C467-DA4E-A229-6C912B895CA4}" type="slidenum">
              <a:rPr lang="en-US" smtClean="0"/>
              <a:t>4</a:t>
            </a:fld>
            <a:endParaRPr lang="en-US"/>
          </a:p>
        </p:txBody>
      </p:sp>
      <p:pic>
        <p:nvPicPr>
          <p:cNvPr id="8" name="Picture 1" descr="Screen Shot 2017-06-16 at 8.13.59 PM.png"/>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676054" y="1113906"/>
            <a:ext cx="5746463" cy="3038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6"/>
          <p:cNvSpPr txBox="1">
            <a:spLocks noChangeArrowheads="1"/>
          </p:cNvSpPr>
          <p:nvPr/>
        </p:nvSpPr>
        <p:spPr bwMode="auto">
          <a:xfrm>
            <a:off x="374405" y="4432853"/>
            <a:ext cx="8395189"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defTabSz="843915">
              <a:lnSpc>
                <a:spcPct val="120000"/>
              </a:lnSpc>
              <a:spcBef>
                <a:spcPct val="0"/>
              </a:spcBef>
              <a:buNone/>
            </a:pPr>
            <a:r>
              <a:rPr lang="en-US" altLang="en-US" sz="1800" dirty="0">
                <a:latin typeface="Arial" panose="020B0604020202020204" pitchFamily="34" charset="0"/>
                <a:cs typeface="Arial" panose="020B0604020202020204" pitchFamily="34" charset="0"/>
              </a:rPr>
              <a:t>Mpumalanga is inviting interested investment partners to build the </a:t>
            </a:r>
            <a:r>
              <a:rPr lang="en-US" altLang="en-US" sz="1800" dirty="0" err="1">
                <a:latin typeface="Arial" panose="020B0604020202020204" pitchFamily="34" charset="0"/>
                <a:cs typeface="Arial" panose="020B0604020202020204" pitchFamily="34" charset="0"/>
              </a:rPr>
              <a:t>Blyde</a:t>
            </a:r>
            <a:r>
              <a:rPr lang="en-US" altLang="en-US" sz="1800" dirty="0">
                <a:latin typeface="Arial" panose="020B0604020202020204" pitchFamily="34" charset="0"/>
                <a:cs typeface="Arial" panose="020B0604020202020204" pitchFamily="34" charset="0"/>
              </a:rPr>
              <a:t> River Canyon Cable Car, which will transport tourists from the top of the </a:t>
            </a:r>
            <a:r>
              <a:rPr lang="en-US" altLang="en-US" sz="1800" dirty="0" err="1">
                <a:latin typeface="Arial" panose="020B0604020202020204" pitchFamily="34" charset="0"/>
                <a:cs typeface="Arial" panose="020B0604020202020204" pitchFamily="34" charset="0"/>
              </a:rPr>
              <a:t>Blyde</a:t>
            </a:r>
            <a:r>
              <a:rPr lang="en-US" altLang="en-US" sz="1800" dirty="0">
                <a:latin typeface="Arial" panose="020B0604020202020204" pitchFamily="34" charset="0"/>
                <a:cs typeface="Arial" panose="020B0604020202020204" pitchFamily="34" charset="0"/>
              </a:rPr>
              <a:t> River Canyon to the peninsula below.  The cable car will provide an exciting experience and spectacular views over and around the </a:t>
            </a:r>
            <a:r>
              <a:rPr lang="en-US" altLang="en-US" sz="1800" dirty="0" err="1">
                <a:latin typeface="Arial" panose="020B0604020202020204" pitchFamily="34" charset="0"/>
                <a:cs typeface="Arial" panose="020B0604020202020204" pitchFamily="34" charset="0"/>
              </a:rPr>
              <a:t>Blyde</a:t>
            </a:r>
            <a:r>
              <a:rPr lang="en-US" altLang="en-US" sz="1800" dirty="0">
                <a:latin typeface="Arial" panose="020B0604020202020204" pitchFamily="34" charset="0"/>
                <a:cs typeface="Arial" panose="020B0604020202020204" pitchFamily="34" charset="0"/>
              </a:rPr>
              <a:t> Canyon. </a:t>
            </a:r>
            <a:r>
              <a:rPr lang="en-US" altLang="en-US" sz="1800" b="1" dirty="0">
                <a:latin typeface="Arial" panose="020B0604020202020204" pitchFamily="34" charset="0"/>
                <a:cs typeface="Arial" panose="020B0604020202020204" pitchFamily="34" charset="0"/>
              </a:rPr>
              <a:t>This unique investment, estimated at R300 million</a:t>
            </a:r>
          </a:p>
        </p:txBody>
      </p:sp>
      <p:sp>
        <p:nvSpPr>
          <p:cNvPr id="10" name="TextBox 4"/>
          <p:cNvSpPr txBox="1">
            <a:spLocks noGrp="1" noChangeArrowheads="1"/>
          </p:cNvSpPr>
          <p:nvPr>
            <p:ph type="title"/>
          </p:nvPr>
        </p:nvSpPr>
        <p:spPr bwMode="auto">
          <a:xfrm>
            <a:off x="47623" y="79529"/>
            <a:ext cx="9096377" cy="646331"/>
          </a:xfrm>
          <a:prstGeom prst="rect">
            <a:avLst/>
          </a:prstGeom>
          <a:solidFill>
            <a:srgbClr val="C00000"/>
          </a:solidFill>
          <a:ln w="9525">
            <a:noFill/>
          </a:ln>
        </p:spPr>
        <p:txBody>
          <a:bodyPr wrap="square" anchor="ctr" anchorCtr="0">
            <a:spAutoFit/>
          </a:bodyPr>
          <a:lstStyle/>
          <a:p>
            <a:pPr eaLnBrk="1" hangingPunct="1"/>
            <a:r>
              <a:rPr lang="en-US" altLang="en-US" sz="3600" b="1" dirty="0" err="1">
                <a:solidFill>
                  <a:schemeClr val="bg1"/>
                </a:solidFill>
                <a:latin typeface="Arial Narrow" panose="020B0606020202030204" pitchFamily="34" charset="0"/>
                <a:ea typeface="+mn-ea"/>
                <a:cs typeface="Arial" panose="020B0604020202020204" pitchFamily="34" charset="0"/>
              </a:rPr>
              <a:t>Blyde</a:t>
            </a:r>
            <a:r>
              <a:rPr lang="en-US" altLang="en-US" sz="3600" b="1" dirty="0">
                <a:solidFill>
                  <a:schemeClr val="bg1"/>
                </a:solidFill>
                <a:latin typeface="Arial Narrow" panose="020B0606020202030204" pitchFamily="34" charset="0"/>
                <a:ea typeface="+mn-ea"/>
                <a:cs typeface="Arial" panose="020B0604020202020204" pitchFamily="34" charset="0"/>
              </a:rPr>
              <a:t> River Canyon Cable Car Project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3" descr="Untitled-1.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500" y="0"/>
            <a:ext cx="9144000" cy="6858000"/>
          </a:xfrm>
          <a:prstGeom prst="rect">
            <a:avLst/>
          </a:prstGeom>
          <a:noFill/>
          <a:ln w="9525">
            <a:noFill/>
          </a:ln>
        </p:spPr>
      </p:pic>
      <p:sp>
        <p:nvSpPr>
          <p:cNvPr id="22531" name="TextBox 1"/>
          <p:cNvSpPr txBox="1"/>
          <p:nvPr/>
        </p:nvSpPr>
        <p:spPr>
          <a:xfrm>
            <a:off x="0" y="0"/>
            <a:ext cx="9207500" cy="1200329"/>
          </a:xfrm>
          <a:prstGeom prst="rect">
            <a:avLst/>
          </a:prstGeom>
          <a:solidFill>
            <a:srgbClr val="C00000"/>
          </a:solidFill>
          <a:ln w="9525">
            <a:noFill/>
          </a:ln>
        </p:spPr>
        <p:txBody>
          <a:bodyPr wrap="square">
            <a:spAutoFit/>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en-US" sz="3600" b="1" dirty="0">
                <a:solidFill>
                  <a:schemeClr val="bg1"/>
                </a:solidFill>
                <a:latin typeface="Arial Narrow" panose="020B0606020202030204" pitchFamily="34" charset="0"/>
                <a:cs typeface="Arial" panose="020B0604020202020204" pitchFamily="34" charset="0"/>
              </a:rPr>
              <a:t>PIPELINE OF CATALYTIC PROJECTS AT BLYDE RIVER CANYON NATURE RESERVE</a:t>
            </a:r>
          </a:p>
        </p:txBody>
      </p:sp>
      <p:sp>
        <p:nvSpPr>
          <p:cNvPr id="23556" name="TextBox 1"/>
          <p:cNvSpPr txBox="1">
            <a:spLocks noChangeArrowheads="1"/>
          </p:cNvSpPr>
          <p:nvPr/>
        </p:nvSpPr>
        <p:spPr bwMode="auto">
          <a:xfrm>
            <a:off x="-52071" y="1200329"/>
            <a:ext cx="9407085" cy="553998"/>
          </a:xfrm>
          <a:prstGeom prst="rect">
            <a:avLst/>
          </a:prstGeom>
          <a:solidFill>
            <a:schemeClr val="accent6">
              <a:lumMod val="20000"/>
              <a:lumOff val="8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defRPr/>
            </a:pPr>
            <a:r>
              <a:rPr kumimoji="0" lang="en-ZA" sz="1500" b="1"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ea"/>
              </a:rPr>
              <a:t>The entity has </a:t>
            </a:r>
            <a:r>
              <a:rPr lang="en-ZA" sz="1500" b="1" dirty="0">
                <a:latin typeface="Arial" panose="020B0604020202020204" pitchFamily="34" charset="0"/>
                <a:cs typeface="Arial" panose="020B0604020202020204" pitchFamily="34" charset="0"/>
                <a:sym typeface="+mn-ea"/>
              </a:rPr>
              <a:t>a </a:t>
            </a:r>
            <a:r>
              <a:rPr kumimoji="0" lang="en-ZA" sz="1500" b="1"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ea"/>
              </a:rPr>
              <a:t>pipeline</a:t>
            </a:r>
            <a:r>
              <a:rPr kumimoji="0" lang="en-ZA" sz="1500" b="1" i="0" u="none" strike="noStrike" kern="1200" cap="none" spc="0" normalizeH="0" noProof="0" dirty="0">
                <a:ln>
                  <a:noFill/>
                </a:ln>
                <a:effectLst/>
                <a:uLnTx/>
                <a:uFillTx/>
                <a:latin typeface="Arial" panose="020B0604020202020204" pitchFamily="34" charset="0"/>
                <a:cs typeface="Arial" panose="020B0604020202020204" pitchFamily="34" charset="0"/>
                <a:sym typeface="+mn-ea"/>
              </a:rPr>
              <a:t> of </a:t>
            </a:r>
            <a:r>
              <a:rPr kumimoji="0" lang="en-ZA" sz="1500" b="1" i="0" u="none" strike="noStrike" kern="1200" cap="none" spc="0" normalizeH="0" baseline="0" noProof="0" dirty="0">
                <a:ln>
                  <a:noFill/>
                </a:ln>
                <a:effectLst/>
                <a:uLnTx/>
                <a:uFillTx/>
                <a:latin typeface="Arial" panose="020B0604020202020204" pitchFamily="34" charset="0"/>
                <a:cs typeface="Arial" panose="020B0604020202020204" pitchFamily="34" charset="0"/>
                <a:sym typeface="+mn-ea"/>
              </a:rPr>
              <a:t>catalytic projects,</a:t>
            </a:r>
            <a:r>
              <a:rPr kumimoji="0" lang="en-ZA" sz="1500" b="1" i="0" u="none" strike="noStrike" kern="1200" cap="none" spc="0" normalizeH="0" noProof="0" dirty="0">
                <a:ln>
                  <a:noFill/>
                </a:ln>
                <a:effectLst/>
                <a:uLnTx/>
                <a:uFillTx/>
                <a:latin typeface="Arial" panose="020B0604020202020204" pitchFamily="34" charset="0"/>
                <a:cs typeface="Arial" panose="020B0604020202020204" pitchFamily="34" charset="0"/>
                <a:sym typeface="+mn-ea"/>
              </a:rPr>
              <a:t> for which </a:t>
            </a:r>
            <a:r>
              <a:rPr lang="en-ZA" sz="1500" b="1" noProof="0" dirty="0">
                <a:latin typeface="Arial" panose="020B0604020202020204" pitchFamily="34" charset="0"/>
                <a:cs typeface="Arial" panose="020B0604020202020204" pitchFamily="34" charset="0"/>
                <a:sym typeface="+mn-ea"/>
              </a:rPr>
              <a:t>F</a:t>
            </a:r>
            <a:r>
              <a:rPr lang="en-US" sz="1500" b="1" dirty="0" err="1">
                <a:latin typeface="Arial" panose="020B0604020202020204" pitchFamily="34" charset="0"/>
                <a:cs typeface="Arial" panose="020B0604020202020204" pitchFamily="34" charset="0"/>
              </a:rPr>
              <a:t>easibility</a:t>
            </a:r>
            <a:r>
              <a:rPr lang="en-US" sz="1500" b="1" dirty="0">
                <a:latin typeface="Arial" panose="020B0604020202020204" pitchFamily="34" charset="0"/>
                <a:cs typeface="Arial" panose="020B0604020202020204" pitchFamily="34" charset="0"/>
              </a:rPr>
              <a:t> Studies and Environmental Impact Assessments (EIAs) were completed. </a:t>
            </a:r>
            <a:endParaRPr kumimoji="0" lang="en-US" altLang="en-US" sz="16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22533" name="Slide Number Placeholder 1"/>
          <p:cNvSpPr txBox="1">
            <a:spLocks noGrp="1"/>
          </p:cNvSpPr>
          <p:nvPr>
            <p:ph type="sldNum" sz="quarter" idx="12"/>
          </p:nvPr>
        </p:nvSpPr>
        <p:spPr>
          <a:noFill/>
          <a:ln>
            <a:noFill/>
          </a:ln>
        </p:spPr>
        <p:txBody>
          <a:bodyPr anchor="ctr" anchorCtr="0"/>
          <a:lstStyle/>
          <a:p>
            <a:pPr marL="0" indent="0" algn="r" eaLnBrk="1" hangingPunct="1">
              <a:spcBef>
                <a:spcPct val="0"/>
              </a:spcBef>
              <a:buFontTx/>
              <a:buNone/>
            </a:pPr>
            <a:fld id="{9A0DB2DC-4C9A-4742-B13C-FB6460FD3503}" type="slidenum">
              <a:rPr lang="en-US" altLang="en-US" sz="1200" dirty="0">
                <a:solidFill>
                  <a:srgbClr val="898989"/>
                </a:solidFill>
              </a:rPr>
              <a:t>5</a:t>
            </a:fld>
            <a:endParaRPr lang="en-US" altLang="en-US" sz="1200" dirty="0">
              <a:solidFill>
                <a:srgbClr val="898989"/>
              </a:solidFill>
            </a:endParaRPr>
          </a:p>
        </p:txBody>
      </p:sp>
      <p:sp>
        <p:nvSpPr>
          <p:cNvPr id="5" name="Rectangle 4"/>
          <p:cNvSpPr/>
          <p:nvPr/>
        </p:nvSpPr>
        <p:spPr>
          <a:xfrm>
            <a:off x="-31750" y="1766272"/>
            <a:ext cx="9155430" cy="4955203"/>
          </a:xfrm>
          <a:prstGeom prst="rect">
            <a:avLst/>
          </a:prstGeom>
        </p:spPr>
        <p:txBody>
          <a:bodyPr wrap="square">
            <a:spAutoFit/>
          </a:bodyPr>
          <a:lstStyle/>
          <a:p>
            <a:pPr marL="0" marR="0" lvl="0" indent="0" algn="l" defTabSz="457200" rtl="0" eaLnBrk="1" fontAlgn="base" latinLnBrk="0" hangingPunct="1">
              <a:lnSpc>
                <a:spcPct val="100000"/>
              </a:lnSpc>
              <a:spcBef>
                <a:spcPct val="0"/>
              </a:spcBef>
              <a:spcAft>
                <a:spcPct val="0"/>
              </a:spcAft>
              <a:buClrTx/>
              <a:buSzTx/>
              <a:buFontTx/>
              <a:buNone/>
              <a:defRPr/>
            </a:pPr>
            <a:r>
              <a:rPr lang="en-US" altLang="en-US" sz="1600" b="1" dirty="0">
                <a:cs typeface="Arial" panose="020B0604020202020204" pitchFamily="34" charset="0"/>
              </a:rPr>
              <a:t>In addition to the </a:t>
            </a:r>
            <a:r>
              <a:rPr kumimoji="0" lang="en-US" altLang="en-US" sz="1600" b="1" i="0" u="none" strike="noStrike" kern="1200" cap="none" spc="0" normalizeH="0" baseline="0" noProof="0" dirty="0">
                <a:ln>
                  <a:noFill/>
                </a:ln>
                <a:effectLst/>
                <a:uLnTx/>
                <a:uFillTx/>
                <a:cs typeface="Arial" panose="020B0604020202020204" pitchFamily="34" charset="0"/>
              </a:rPr>
              <a:t>Cableway Project </a:t>
            </a:r>
            <a:r>
              <a:rPr kumimoji="0" lang="en-US" altLang="en-US" sz="1600" b="0" i="0" u="none" strike="noStrike" kern="1200" cap="none" spc="0" normalizeH="0" baseline="0" noProof="0" dirty="0">
                <a:ln>
                  <a:noFill/>
                </a:ln>
                <a:effectLst/>
                <a:uLnTx/>
                <a:uFillTx/>
                <a:cs typeface="Arial" panose="020B0604020202020204" pitchFamily="34" charset="0"/>
              </a:rPr>
              <a:t>– </a:t>
            </a:r>
            <a:r>
              <a:rPr lang="en-US" altLang="en-US" sz="1600" dirty="0">
                <a:cs typeface="Arial" panose="020B0604020202020204" pitchFamily="34" charset="0"/>
              </a:rPr>
              <a:t>other investment opportunities at </a:t>
            </a:r>
            <a:r>
              <a:rPr lang="en-US" altLang="en-US" sz="1600" dirty="0" err="1">
                <a:cs typeface="Arial" panose="020B0604020202020204" pitchFamily="34" charset="0"/>
              </a:rPr>
              <a:t>Blyde</a:t>
            </a:r>
            <a:r>
              <a:rPr lang="en-US" altLang="en-US" sz="1600" dirty="0">
                <a:cs typeface="Arial" panose="020B0604020202020204" pitchFamily="34" charset="0"/>
              </a:rPr>
              <a:t> include:</a:t>
            </a:r>
          </a:p>
          <a:p>
            <a:pPr marL="0" marR="0" lvl="0" indent="0" algn="l" defTabSz="457200" rtl="0" eaLnBrk="1" fontAlgn="base" latinLnBrk="0" hangingPunct="1">
              <a:lnSpc>
                <a:spcPct val="100000"/>
              </a:lnSpc>
              <a:spcBef>
                <a:spcPct val="0"/>
              </a:spcBef>
              <a:spcAft>
                <a:spcPct val="0"/>
              </a:spcAft>
              <a:buClrTx/>
              <a:buSzTx/>
              <a:buFontTx/>
              <a:buNone/>
              <a:defRPr/>
            </a:pPr>
            <a:endParaRPr kumimoji="0" lang="en-US" altLang="en-US" sz="1600" b="1" i="0" u="none" strike="noStrike" kern="1200" cap="none" spc="0" normalizeH="0" baseline="0" noProof="0" dirty="0">
              <a:ln>
                <a:noFill/>
              </a:ln>
              <a:effectLst/>
              <a:uLnTx/>
              <a:uFillTx/>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en-US" sz="1600" b="1" i="0" u="none" strike="noStrike" kern="1200" cap="none" spc="0" normalizeH="0" baseline="0" noProof="0" dirty="0">
                <a:ln>
                  <a:noFill/>
                </a:ln>
                <a:effectLst/>
                <a:uLnTx/>
                <a:uFillTx/>
                <a:cs typeface="Arial" panose="020B0604020202020204" pitchFamily="34" charset="0"/>
              </a:rPr>
              <a:t>The Bourke’s Luck Potholes Hotel – to be built</a:t>
            </a:r>
            <a:r>
              <a:rPr kumimoji="0" lang="en-US" altLang="en-US" sz="1600" b="1" i="0" u="none" strike="noStrike" kern="1200" cap="none" spc="0" normalizeH="0" noProof="0" dirty="0">
                <a:ln>
                  <a:noFill/>
                </a:ln>
                <a:effectLst/>
                <a:uLnTx/>
                <a:uFillTx/>
                <a:cs typeface="Arial" panose="020B0604020202020204" pitchFamily="34" charset="0"/>
              </a:rPr>
              <a:t> near </a:t>
            </a:r>
            <a:r>
              <a:rPr kumimoji="0" lang="en-US" altLang="en-US" sz="1600" b="0" i="0" u="none" strike="noStrike" kern="1200" cap="none" spc="0" normalizeH="0" baseline="0" noProof="0" dirty="0">
                <a:ln>
                  <a:noFill/>
                </a:ln>
                <a:effectLst/>
                <a:uLnTx/>
                <a:uFillTx/>
                <a:cs typeface="Arial" panose="020B0604020202020204" pitchFamily="34" charset="0"/>
              </a:rPr>
              <a:t>the natural water wonder which is Bourke’s Luck Potholes - a major tourism attraction in the Mpumalanga </a:t>
            </a:r>
            <a:r>
              <a:rPr kumimoji="0" lang="en-US" altLang="en-US" sz="1600" b="0" i="0" u="none" strike="noStrike" kern="1200" cap="none" spc="0" normalizeH="0" baseline="0" noProof="0" dirty="0" err="1">
                <a:ln>
                  <a:noFill/>
                </a:ln>
                <a:effectLst/>
                <a:uLnTx/>
                <a:uFillTx/>
                <a:cs typeface="Arial" panose="020B0604020202020204" pitchFamily="34" charset="0"/>
              </a:rPr>
              <a:t>Lowveld</a:t>
            </a:r>
            <a:r>
              <a:rPr kumimoji="0" lang="en-US" altLang="en-US" sz="1600" b="0" i="0" u="none" strike="noStrike" kern="1200" cap="none" spc="0" normalizeH="0" baseline="0" noProof="0" dirty="0">
                <a:ln>
                  <a:noFill/>
                </a:ln>
                <a:effectLst/>
                <a:uLnTx/>
                <a:uFillTx/>
                <a:cs typeface="Arial" panose="020B0604020202020204" pitchFamily="34" charset="0"/>
              </a:rPr>
              <a:t>.</a:t>
            </a:r>
            <a:r>
              <a:rPr kumimoji="0" lang="en-US" altLang="en-US" sz="1600" b="0" i="0" u="none" strike="noStrike" kern="1200" cap="none" spc="0" normalizeH="0" noProof="0" dirty="0">
                <a:ln>
                  <a:noFill/>
                </a:ln>
                <a:effectLst/>
                <a:uLnTx/>
                <a:uFillTx/>
                <a:cs typeface="Arial" panose="020B0604020202020204" pitchFamily="34" charset="0"/>
              </a:rPr>
              <a:t> The facility is proposed </a:t>
            </a:r>
            <a:r>
              <a:rPr lang="en-US" altLang="en-US" sz="1600" dirty="0">
                <a:cs typeface="Arial" panose="020B0604020202020204" pitchFamily="34" charset="0"/>
              </a:rPr>
              <a:t>to be an</a:t>
            </a:r>
            <a:r>
              <a:rPr kumimoji="0" lang="en-US" sz="1600" b="0" i="0" u="none" strike="noStrike" kern="1200" cap="none" spc="0" normalizeH="0" baseline="0" noProof="0" dirty="0">
                <a:ln>
                  <a:noFill/>
                </a:ln>
                <a:effectLst/>
                <a:uLnTx/>
                <a:uFillTx/>
                <a:cs typeface="Arial" panose="020B0604020202020204" pitchFamily="34" charset="0"/>
              </a:rPr>
              <a:t> 80 bed hotel, with rooms orientated down the canyon with remarkable views</a:t>
            </a:r>
            <a:r>
              <a:rPr kumimoji="0" lang="en-US" altLang="en-US" sz="1600" b="0" i="0" u="none" strike="noStrike" kern="1200" cap="none" spc="0" normalizeH="0" baseline="0" noProof="0" dirty="0">
                <a:ln>
                  <a:noFill/>
                </a:ln>
                <a:effectLst/>
                <a:uLnTx/>
                <a:uFillTx/>
                <a:cs typeface="Arial" panose="020B0604020202020204" pitchFamily="34" charset="0"/>
              </a:rPr>
              <a:t>. </a:t>
            </a:r>
            <a:r>
              <a:rPr kumimoji="0" lang="en-US" altLang="en-US" sz="1600" b="1" i="0" u="none" strike="noStrike" kern="1200" cap="none" spc="0" normalizeH="0" baseline="0" noProof="0" dirty="0">
                <a:ln>
                  <a:noFill/>
                </a:ln>
                <a:effectLst/>
                <a:uLnTx/>
                <a:uFillTx/>
                <a:cs typeface="Arial" panose="020B0604020202020204" pitchFamily="34" charset="0"/>
              </a:rPr>
              <a:t>PPP/ JV / BOT - ZAR 284 million. </a:t>
            </a:r>
          </a:p>
          <a:p>
            <a:pPr marL="0" marR="0" lvl="0" indent="0" algn="l" defTabSz="457200" rtl="0" eaLnBrk="1" fontAlgn="base" latinLnBrk="0" hangingPunct="1">
              <a:lnSpc>
                <a:spcPct val="100000"/>
              </a:lnSpc>
              <a:spcBef>
                <a:spcPct val="0"/>
              </a:spcBef>
              <a:spcAft>
                <a:spcPct val="0"/>
              </a:spcAft>
              <a:buClrTx/>
              <a:buSzTx/>
              <a:buFontTx/>
              <a:buNone/>
              <a:defRPr/>
            </a:pPr>
            <a:endParaRPr lang="en-US" altLang="en-US" sz="1600" b="1" dirty="0">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defRPr/>
            </a:pPr>
            <a:endParaRPr kumimoji="0" lang="en-US" altLang="en-US" sz="1600" b="1" i="0" u="none" strike="noStrike" kern="1200" cap="none" spc="0" normalizeH="0" baseline="0" noProof="0" dirty="0">
              <a:ln>
                <a:noFill/>
              </a:ln>
              <a:effectLst/>
              <a:uLnTx/>
              <a:uFillTx/>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defRPr/>
            </a:pPr>
            <a:endParaRPr kumimoji="0" lang="en-US" altLang="en-US" sz="1600" b="1" i="0" u="none" strike="noStrike" kern="1200" cap="none" spc="0" normalizeH="0" baseline="0" noProof="0" dirty="0">
              <a:ln>
                <a:noFill/>
              </a:ln>
              <a:effectLst/>
              <a:uLnTx/>
              <a:uFillTx/>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defRPr/>
            </a:pPr>
            <a:endParaRPr lang="en-US" altLang="en-US" sz="1600" b="1" dirty="0">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defRPr/>
            </a:pPr>
            <a:endParaRPr kumimoji="0" lang="en-US" altLang="en-US" sz="1600" b="1" i="0" u="none" strike="noStrike" kern="1200" cap="none" spc="0" normalizeH="0" baseline="0" noProof="0" dirty="0">
              <a:ln>
                <a:noFill/>
              </a:ln>
              <a:effectLst/>
              <a:uLnTx/>
              <a:uFillTx/>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defRPr/>
            </a:pPr>
            <a:endParaRPr lang="en-US" altLang="en-US" sz="1600" b="1" dirty="0">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defRPr/>
            </a:pPr>
            <a:endParaRPr kumimoji="0" lang="en-US" altLang="en-US" sz="1600" b="1" i="0" u="none" strike="noStrike" kern="1200" cap="none" spc="0" normalizeH="0" baseline="0" noProof="0" dirty="0">
              <a:ln>
                <a:noFill/>
              </a:ln>
              <a:effectLst/>
              <a:uLnTx/>
              <a:uFillTx/>
              <a:cs typeface="Arial" panose="020B0604020202020204" pitchFamily="34" charset="0"/>
            </a:endParaRPr>
          </a:p>
          <a:p>
            <a:pPr algn="just"/>
            <a:endParaRPr kumimoji="0" lang="en-ZA" altLang="en-US" sz="1600" b="1" i="0" u="none" strike="noStrike" kern="1200" cap="none" spc="0" normalizeH="0" baseline="0" noProof="0" dirty="0">
              <a:ln>
                <a:noFill/>
              </a:ln>
              <a:effectLst/>
              <a:uLnTx/>
              <a:uFillTx/>
              <a:cs typeface="Arial" panose="020B0604020202020204" pitchFamily="34" charset="0"/>
            </a:endParaRPr>
          </a:p>
          <a:p>
            <a:pPr algn="just"/>
            <a:endParaRPr lang="en-ZA" altLang="en-US" sz="1600" b="1" dirty="0">
              <a:cs typeface="Arial" panose="020B0604020202020204" pitchFamily="34" charset="0"/>
            </a:endParaRPr>
          </a:p>
          <a:p>
            <a:pPr algn="just"/>
            <a:r>
              <a:rPr kumimoji="0" lang="en-ZA" altLang="en-US" sz="1600" b="1" i="0" u="none" strike="noStrike" kern="1200" cap="none" spc="0" normalizeH="0" baseline="0" noProof="0" dirty="0">
                <a:ln>
                  <a:noFill/>
                </a:ln>
                <a:effectLst/>
                <a:uLnTx/>
                <a:uFillTx/>
                <a:cs typeface="Arial" panose="020B0604020202020204" pitchFamily="34" charset="0"/>
              </a:rPr>
              <a:t>The </a:t>
            </a:r>
            <a:r>
              <a:rPr kumimoji="0" lang="en-ZA" altLang="en-US" sz="1600" b="1" i="0" u="none" strike="noStrike" kern="1200" cap="none" spc="0" normalizeH="0" baseline="0" noProof="0" dirty="0" err="1">
                <a:ln>
                  <a:noFill/>
                </a:ln>
                <a:effectLst/>
                <a:uLnTx/>
                <a:uFillTx/>
                <a:cs typeface="Arial" panose="020B0604020202020204" pitchFamily="34" charset="0"/>
              </a:rPr>
              <a:t>Blyde</a:t>
            </a:r>
            <a:r>
              <a:rPr kumimoji="0" lang="en-ZA" altLang="en-US" sz="1600" b="1" i="0" u="none" strike="noStrike" kern="1200" cap="none" spc="0" normalizeH="0" baseline="0" noProof="0" dirty="0">
                <a:ln>
                  <a:noFill/>
                </a:ln>
                <a:effectLst/>
                <a:uLnTx/>
                <a:uFillTx/>
                <a:cs typeface="Arial" panose="020B0604020202020204" pitchFamily="34" charset="0"/>
              </a:rPr>
              <a:t> Hydropower Station</a:t>
            </a:r>
            <a:r>
              <a:rPr kumimoji="0" lang="en-ZA" altLang="en-US" sz="1600" b="1" i="0" u="none" strike="noStrike" kern="1200" cap="none" spc="0" normalizeH="0" noProof="0" dirty="0">
                <a:ln>
                  <a:noFill/>
                </a:ln>
                <a:effectLst/>
                <a:uLnTx/>
                <a:uFillTx/>
                <a:cs typeface="Arial" panose="020B0604020202020204" pitchFamily="34" charset="0"/>
              </a:rPr>
              <a:t> </a:t>
            </a:r>
            <a:r>
              <a:rPr lang="en-ZA" altLang="en-US" sz="1600" dirty="0">
                <a:cs typeface="Arial" panose="020B0604020202020204" pitchFamily="34" charset="0"/>
              </a:rPr>
              <a:t>to generate renewable energy.</a:t>
            </a:r>
          </a:p>
          <a:p>
            <a:pPr algn="just"/>
            <a:r>
              <a:rPr lang="en-ZA" altLang="en-US" sz="1600" dirty="0">
                <a:cs typeface="Arial" panose="020B0604020202020204" pitchFamily="34" charset="0"/>
              </a:rPr>
              <a:t>The project takes advantage of the existing </a:t>
            </a:r>
            <a:r>
              <a:rPr lang="en-ZA" altLang="en-US" sz="1600" dirty="0" err="1">
                <a:cs typeface="Arial" panose="020B0604020202020204" pitchFamily="34" charset="0"/>
              </a:rPr>
              <a:t>Blyde</a:t>
            </a:r>
            <a:r>
              <a:rPr lang="en-ZA" altLang="en-US" sz="1600" dirty="0">
                <a:cs typeface="Arial" panose="020B0604020202020204" pitchFamily="34" charset="0"/>
              </a:rPr>
              <a:t> River dam, which is suitable for such a power station.</a:t>
            </a:r>
            <a:r>
              <a:rPr kumimoji="0" lang="en-ZA" altLang="en-US" sz="1600" i="0" u="none" strike="noStrike" kern="1200" cap="none" spc="0" normalizeH="0" baseline="0" noProof="0" dirty="0">
                <a:ln>
                  <a:noFill/>
                </a:ln>
                <a:effectLst/>
                <a:uLnTx/>
                <a:uFillTx/>
                <a:cs typeface="Arial" panose="020B0604020202020204" pitchFamily="34" charset="0"/>
              </a:rPr>
              <a:t> </a:t>
            </a:r>
            <a:r>
              <a:rPr lang="en-US" altLang="en-US" sz="1600" b="1" noProof="0" dirty="0">
                <a:ln>
                  <a:noFill/>
                </a:ln>
                <a:effectLst/>
                <a:uLnTx/>
                <a:uFillTx/>
                <a:cs typeface="Arial" panose="020B0604020202020204" pitchFamily="34" charset="0"/>
                <a:sym typeface="+mn-ea"/>
              </a:rPr>
              <a:t>PPP/ JV / BOT - ZAR </a:t>
            </a:r>
            <a:r>
              <a:rPr lang="en-ZA" altLang="en-US" sz="1600" b="1" noProof="0" dirty="0">
                <a:ln>
                  <a:noFill/>
                </a:ln>
                <a:effectLst/>
                <a:uLnTx/>
                <a:uFillTx/>
                <a:cs typeface="Arial" panose="020B0604020202020204" pitchFamily="34" charset="0"/>
                <a:sym typeface="+mn-ea"/>
              </a:rPr>
              <a:t>63</a:t>
            </a:r>
            <a:r>
              <a:rPr lang="en-US" altLang="en-US" sz="1600" b="1" noProof="0" dirty="0">
                <a:ln>
                  <a:noFill/>
                </a:ln>
                <a:effectLst/>
                <a:uLnTx/>
                <a:uFillTx/>
                <a:cs typeface="Arial" panose="020B0604020202020204" pitchFamily="34" charset="0"/>
                <a:sym typeface="+mn-ea"/>
              </a:rPr>
              <a:t> million</a:t>
            </a:r>
            <a:endParaRPr kumimoji="0" lang="en-US" altLang="en-US" sz="1600" b="1" i="0" u="none" strike="noStrike" kern="1200" cap="none" spc="0" normalizeH="0" baseline="0" noProof="0" dirty="0">
              <a:ln>
                <a:noFill/>
              </a:ln>
              <a:effectLst/>
              <a:uLnTx/>
              <a:uFillTx/>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defRPr/>
            </a:pPr>
            <a:endParaRPr kumimoji="0" lang="en-US" altLang="en-US" sz="14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defRPr/>
            </a:pPr>
            <a:endParaRPr kumimoji="0" lang="en-ZA" altLang="en-US" sz="140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7" name="Object 2"/>
          <p:cNvGraphicFramePr>
            <a:graphicFrameLocks noGrp="1" noChangeAspect="1"/>
          </p:cNvGraphicFramePr>
          <p:nvPr>
            <p:ph sz="quarter" idx="4294967295"/>
            <p:extLst>
              <p:ext uri="{D42A27DB-BD31-4B8C-83A1-F6EECF244321}">
                <p14:modId xmlns:p14="http://schemas.microsoft.com/office/powerpoint/2010/main" val="1473616341"/>
              </p:ext>
            </p:extLst>
          </p:nvPr>
        </p:nvGraphicFramePr>
        <p:xfrm>
          <a:off x="2209907" y="3047493"/>
          <a:ext cx="2952936" cy="2396669"/>
        </p:xfrm>
        <a:graphic>
          <a:graphicData uri="http://schemas.openxmlformats.org/presentationml/2006/ole">
            <mc:AlternateContent xmlns:mc="http://schemas.openxmlformats.org/markup-compatibility/2006">
              <mc:Choice xmlns:v="urn:schemas-microsoft-com:vml" Requires="v">
                <p:oleObj r:id="rId4" imgW="2857500" imgH="1905000" progId="">
                  <p:embed/>
                </p:oleObj>
              </mc:Choice>
              <mc:Fallback>
                <p:oleObj r:id="rId4" imgW="2857500" imgH="1905000" progId="">
                  <p:embed/>
                  <p:pic>
                    <p:nvPicPr>
                      <p:cNvPr id="1026"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907" y="3047493"/>
                        <a:ext cx="2952936" cy="2396669"/>
                      </a:xfrm>
                      <a:prstGeom prst="rect">
                        <a:avLst/>
                      </a:prstGeom>
                      <a:noFill/>
                      <a:ln>
                        <a:noFill/>
                      </a:ln>
                      <a:effectLst/>
                    </p:spPr>
                  </p:pic>
                </p:oleObj>
              </mc:Fallback>
            </mc:AlternateContent>
          </a:graphicData>
        </a:graphic>
      </p:graphicFrame>
      <p:pic>
        <p:nvPicPr>
          <p:cNvPr id="8" name="Picture 4" descr="C:\Documents and Settings\mirjam\Desktop\My documents\Mirjam\K2C\Hydropower\World cup visits\Hydropower\IMGP6997.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a:xfrm>
            <a:off x="6135392" y="3018856"/>
            <a:ext cx="2122343" cy="242530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3" descr="Untitled-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500" y="0"/>
            <a:ext cx="9144000" cy="6858000"/>
          </a:xfrm>
          <a:prstGeom prst="rect">
            <a:avLst/>
          </a:prstGeom>
          <a:noFill/>
          <a:ln w="9525">
            <a:noFill/>
          </a:ln>
        </p:spPr>
      </p:pic>
      <p:sp>
        <p:nvSpPr>
          <p:cNvPr id="22531" name="TextBox 1"/>
          <p:cNvSpPr txBox="1"/>
          <p:nvPr/>
        </p:nvSpPr>
        <p:spPr>
          <a:xfrm>
            <a:off x="0" y="0"/>
            <a:ext cx="9144000" cy="1200329"/>
          </a:xfrm>
          <a:prstGeom prst="rect">
            <a:avLst/>
          </a:prstGeom>
          <a:solidFill>
            <a:srgbClr val="C00000"/>
          </a:solidFill>
          <a:ln w="9525">
            <a:noFill/>
          </a:ln>
        </p:spPr>
        <p:txBody>
          <a:bodyPr>
            <a:spAutoFit/>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indent="0" algn="ctr" eaLnBrk="1" hangingPunct="1">
              <a:spcBef>
                <a:spcPct val="0"/>
              </a:spcBef>
              <a:buNone/>
            </a:pPr>
            <a:r>
              <a:rPr lang="en-US" altLang="en-US" sz="3600" b="1" dirty="0">
                <a:solidFill>
                  <a:schemeClr val="bg1"/>
                </a:solidFill>
                <a:latin typeface="Arial Narrow" panose="020B0606020202030204" pitchFamily="34" charset="0"/>
                <a:cs typeface="Arial" panose="020B0604020202020204" pitchFamily="34" charset="0"/>
              </a:rPr>
              <a:t>OTHER INVESTMENT OPPORTUNITIES AT BLYDE RIVER CANYON NATURE RESERVE INCLUDE:</a:t>
            </a:r>
          </a:p>
        </p:txBody>
      </p:sp>
      <p:sp>
        <p:nvSpPr>
          <p:cNvPr id="22533" name="Slide Number Placeholder 1"/>
          <p:cNvSpPr txBox="1">
            <a:spLocks noGrp="1"/>
          </p:cNvSpPr>
          <p:nvPr>
            <p:ph type="sldNum" sz="quarter" idx="12"/>
          </p:nvPr>
        </p:nvSpPr>
        <p:spPr>
          <a:noFill/>
          <a:ln>
            <a:noFill/>
          </a:ln>
        </p:spPr>
        <p:txBody>
          <a:bodyPr anchor="ctr" anchorCtr="0"/>
          <a:lstStyle/>
          <a:p>
            <a:pPr marL="0" indent="0" algn="r" eaLnBrk="1" hangingPunct="1">
              <a:spcBef>
                <a:spcPct val="0"/>
              </a:spcBef>
              <a:buFontTx/>
              <a:buNone/>
            </a:pPr>
            <a:fld id="{9A0DB2DC-4C9A-4742-B13C-FB6460FD3503}" type="slidenum">
              <a:rPr lang="en-US" altLang="en-US" sz="1200" dirty="0">
                <a:solidFill>
                  <a:srgbClr val="898989"/>
                </a:solidFill>
              </a:rPr>
              <a:t>6</a:t>
            </a:fld>
            <a:endParaRPr lang="en-US" altLang="en-US" sz="1200" dirty="0">
              <a:solidFill>
                <a:srgbClr val="898989"/>
              </a:solidFill>
            </a:endParaRPr>
          </a:p>
        </p:txBody>
      </p:sp>
      <p:sp>
        <p:nvSpPr>
          <p:cNvPr id="5" name="Rectangle 4"/>
          <p:cNvSpPr/>
          <p:nvPr/>
        </p:nvSpPr>
        <p:spPr>
          <a:xfrm>
            <a:off x="0" y="1260407"/>
            <a:ext cx="9155430" cy="5693866"/>
          </a:xfrm>
          <a:prstGeom prst="rect">
            <a:avLst/>
          </a:prstGeom>
        </p:spPr>
        <p:txBody>
          <a:bodyPr wrap="square">
            <a:spAutoFit/>
          </a:bodyPr>
          <a:lstStyle/>
          <a:p>
            <a:pPr eaLnBrk="1" hangingPunct="1">
              <a:defRPr/>
            </a:pPr>
            <a:r>
              <a:rPr kumimoji="0" lang="en-US" altLang="en-US" sz="1600" b="1" i="0" u="none" strike="noStrike" kern="1200" cap="none" spc="0" normalizeH="0" baseline="0" noProof="0" dirty="0">
                <a:ln>
                  <a:noFill/>
                </a:ln>
                <a:effectLst/>
                <a:uLnTx/>
                <a:uFillTx/>
                <a:cs typeface="Arial" panose="020B0604020202020204" pitchFamily="34" charset="0"/>
              </a:rPr>
              <a:t>Boat Cruise Operators</a:t>
            </a:r>
            <a:r>
              <a:rPr kumimoji="0" lang="en-US" altLang="en-US" sz="1600" b="0" i="0" u="none" strike="noStrike" kern="1200" cap="none" spc="0" normalizeH="0" baseline="0" noProof="0" dirty="0">
                <a:ln>
                  <a:noFill/>
                </a:ln>
                <a:effectLst/>
                <a:uLnTx/>
                <a:uFillTx/>
                <a:cs typeface="Arial" panose="020B0604020202020204" pitchFamily="34" charset="0"/>
              </a:rPr>
              <a:t>- the MTPA is looking </a:t>
            </a:r>
            <a:r>
              <a:rPr lang="en-US" altLang="en-US" sz="1600" dirty="0">
                <a:cs typeface="Arial" panose="020B0604020202020204" pitchFamily="34" charset="0"/>
              </a:rPr>
              <a:t>for two investors to operate and manage Boat Cruises and other amenities such as a Kiosk at the beautiful </a:t>
            </a:r>
            <a:r>
              <a:rPr lang="en-US" altLang="en-US" sz="1600" dirty="0" err="1">
                <a:cs typeface="Arial" panose="020B0604020202020204" pitchFamily="34" charset="0"/>
              </a:rPr>
              <a:t>Swadini</a:t>
            </a:r>
            <a:r>
              <a:rPr lang="en-US" altLang="en-US" sz="1600" dirty="0">
                <a:cs typeface="Arial" panose="020B0604020202020204" pitchFamily="34" charset="0"/>
              </a:rPr>
              <a:t> Dam </a:t>
            </a:r>
            <a:r>
              <a:rPr lang="en-US" altLang="en-US" sz="1600" b="1" dirty="0">
                <a:cs typeface="Arial" panose="020B0604020202020204" pitchFamily="34" charset="0"/>
              </a:rPr>
              <a:t>Concession Opportunity, JV’s also encouraged- ZAR 2 million. </a:t>
            </a:r>
          </a:p>
          <a:p>
            <a:pPr marL="0" marR="0" lvl="0" indent="0" algn="l" defTabSz="457200" rtl="0" eaLnBrk="1" fontAlgn="base" latinLnBrk="0" hangingPunct="1">
              <a:lnSpc>
                <a:spcPct val="100000"/>
              </a:lnSpc>
              <a:spcBef>
                <a:spcPct val="0"/>
              </a:spcBef>
              <a:spcAft>
                <a:spcPct val="0"/>
              </a:spcAft>
              <a:buClrTx/>
              <a:buSzTx/>
              <a:buFontTx/>
              <a:buNone/>
              <a:defRPr/>
            </a:pPr>
            <a:endParaRPr kumimoji="0" lang="en-US" altLang="en-US" sz="1600" b="0" i="0" u="none" strike="noStrike" kern="1200" cap="none" spc="0" normalizeH="0" baseline="0" noProof="0" dirty="0">
              <a:ln>
                <a:noFill/>
              </a:ln>
              <a:effectLst/>
              <a:uLnTx/>
              <a:uFillTx/>
              <a:cs typeface="Arial" panose="020B0604020202020204" pitchFamily="34" charset="0"/>
            </a:endParaRPr>
          </a:p>
          <a:p>
            <a:pPr eaLnBrk="1" hangingPunct="1">
              <a:defRPr/>
            </a:pPr>
            <a:r>
              <a:rPr lang="en-US" altLang="en-US" sz="1600" b="1" dirty="0">
                <a:cs typeface="Arial" panose="020B0604020202020204" pitchFamily="34" charset="0"/>
              </a:rPr>
              <a:t>Floating Restaurant Operator</a:t>
            </a:r>
            <a:r>
              <a:rPr lang="en-US" altLang="en-US" sz="1600" dirty="0">
                <a:cs typeface="Arial" panose="020B0604020202020204" pitchFamily="34" charset="0"/>
              </a:rPr>
              <a:t>- the MTPA is looking for an investor to design, operate and manage a 24 seater Floating Restaurant at </a:t>
            </a:r>
            <a:r>
              <a:rPr lang="en-US" altLang="en-US" sz="1600" dirty="0" err="1">
                <a:cs typeface="Arial" panose="020B0604020202020204" pitchFamily="34" charset="0"/>
              </a:rPr>
              <a:t>Swadini</a:t>
            </a:r>
            <a:r>
              <a:rPr lang="en-US" altLang="en-US" sz="1600" dirty="0">
                <a:cs typeface="Arial" panose="020B0604020202020204" pitchFamily="34" charset="0"/>
              </a:rPr>
              <a:t> Dam </a:t>
            </a:r>
            <a:r>
              <a:rPr lang="en-US" altLang="en-US" sz="1600" b="1" dirty="0">
                <a:cs typeface="Arial" panose="020B0604020202020204" pitchFamily="34" charset="0"/>
              </a:rPr>
              <a:t>Concession Opportunity, JV’s also encouraged - ZAR 3 million. </a:t>
            </a:r>
          </a:p>
          <a:p>
            <a:pPr eaLnBrk="1" hangingPunct="1">
              <a:defRPr/>
            </a:pPr>
            <a:endParaRPr lang="en-US" altLang="en-US" sz="1600" b="1" dirty="0">
              <a:cs typeface="Arial" panose="020B0604020202020204" pitchFamily="34" charset="0"/>
            </a:endParaRPr>
          </a:p>
          <a:p>
            <a:pPr eaLnBrk="1" hangingPunct="1">
              <a:defRPr/>
            </a:pPr>
            <a:r>
              <a:rPr lang="en-US" altLang="en-US" sz="1600" b="1" dirty="0">
                <a:cs typeface="Arial" panose="020B0604020202020204" pitchFamily="34" charset="0"/>
              </a:rPr>
              <a:t>Paradise Camp operator - </a:t>
            </a:r>
            <a:r>
              <a:rPr lang="en-US" altLang="en-US" sz="1600" dirty="0">
                <a:cs typeface="Arial" panose="020B0604020202020204" pitchFamily="34" charset="0"/>
              </a:rPr>
              <a:t>the MTPA is looking for an investor to upgrade, operate and manage the scenic Paradise Camp set in a tranquil location with unique geological rock formations, the facility can offer up to 24 beds, the camp which is ideal for nature-based activities, with a beautiful gorge down below it, is close to the Gods Window. </a:t>
            </a:r>
            <a:r>
              <a:rPr lang="en-US" altLang="en-US" sz="1600" b="1" dirty="0">
                <a:cs typeface="Arial" panose="020B0604020202020204" pitchFamily="34" charset="0"/>
              </a:rPr>
              <a:t>Concession Opportunity, JV’s also encouraged/ BOT - ZAR 20 million. </a:t>
            </a:r>
          </a:p>
          <a:p>
            <a:pPr eaLnBrk="1" hangingPunct="1">
              <a:defRPr/>
            </a:pPr>
            <a:endParaRPr lang="en-US" altLang="en-US" sz="1600" b="1" dirty="0">
              <a:cs typeface="Arial" panose="020B0604020202020204" pitchFamily="34" charset="0"/>
            </a:endParaRPr>
          </a:p>
          <a:p>
            <a:pPr eaLnBrk="1" hangingPunct="1">
              <a:defRPr/>
            </a:pPr>
            <a:r>
              <a:rPr lang="en-US" altLang="en-US" sz="1600" b="1" dirty="0" err="1">
                <a:cs typeface="Arial" panose="020B0604020202020204" pitchFamily="34" charset="0"/>
              </a:rPr>
              <a:t>Clearstream</a:t>
            </a:r>
            <a:r>
              <a:rPr lang="en-US" altLang="en-US" sz="1600" b="1" dirty="0">
                <a:cs typeface="Arial" panose="020B0604020202020204" pitchFamily="34" charset="0"/>
              </a:rPr>
              <a:t> and </a:t>
            </a:r>
            <a:r>
              <a:rPr lang="en-US" altLang="en-US" sz="1600" b="1" dirty="0" err="1">
                <a:cs typeface="Arial" panose="020B0604020202020204" pitchFamily="34" charset="0"/>
              </a:rPr>
              <a:t>Waterval</a:t>
            </a:r>
            <a:r>
              <a:rPr lang="en-US" altLang="en-US" sz="1600" b="1" dirty="0">
                <a:cs typeface="Arial" panose="020B0604020202020204" pitchFamily="34" charset="0"/>
              </a:rPr>
              <a:t> 3day Hiking Trail operator - </a:t>
            </a:r>
            <a:r>
              <a:rPr lang="en-US" altLang="en-US" sz="1600" dirty="0">
                <a:cs typeface="Arial" panose="020B0604020202020204" pitchFamily="34" charset="0"/>
              </a:rPr>
              <a:t>the MTPA is looking for an operator to operate and manage the 3day hiking trail with two rustic accommodation facilities that can offer up to 30 beds.  The trail is close to the Gods Window and Paradise Camp in the Blyde River Canyon Nature Reserve. </a:t>
            </a:r>
            <a:r>
              <a:rPr lang="en-US" altLang="en-US" sz="1600" b="1" dirty="0">
                <a:cs typeface="Arial" panose="020B0604020202020204" pitchFamily="34" charset="0"/>
              </a:rPr>
              <a:t>Concession Opportunity, JV’s also encouraged- ZAR 1 million. </a:t>
            </a:r>
          </a:p>
          <a:p>
            <a:pPr eaLnBrk="1" hangingPunct="1">
              <a:defRPr/>
            </a:pPr>
            <a:endParaRPr lang="en-US" altLang="en-US" sz="1600" b="1" dirty="0">
              <a:cs typeface="Arial" panose="020B0604020202020204" pitchFamily="34" charset="0"/>
            </a:endParaRPr>
          </a:p>
          <a:p>
            <a:pPr eaLnBrk="1" hangingPunct="1">
              <a:defRPr/>
            </a:pPr>
            <a:endParaRPr lang="en-US" altLang="en-US" sz="1600" b="1" dirty="0">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defRPr/>
            </a:pPr>
            <a:endParaRPr kumimoji="0" lang="en-US" altLang="en-US" sz="1600" b="1" i="0" u="none" strike="noStrike" kern="1200" cap="none" spc="0" normalizeH="0" baseline="0" noProof="0" dirty="0">
              <a:ln>
                <a:noFill/>
              </a:ln>
              <a:solidFill>
                <a:schemeClr val="tx1"/>
              </a:solidFill>
              <a:effectLst/>
              <a:uLnTx/>
              <a:uFillTx/>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defRPr/>
            </a:pPr>
            <a:endParaRPr kumimoji="0" lang="en-US" altLang="en-US" sz="14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defRPr/>
            </a:pPr>
            <a:endParaRPr kumimoji="0" lang="en-ZA" altLang="en-US" sz="140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656274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p:cNvSpPr txBox="1">
            <a:spLocks noGrp="1"/>
          </p:cNvSpPr>
          <p:nvPr>
            <p:ph type="title"/>
          </p:nvPr>
        </p:nvSpPr>
        <p:spPr>
          <a:xfrm>
            <a:off x="352430" y="199807"/>
            <a:ext cx="8229600" cy="646331"/>
          </a:xfrm>
          <a:prstGeom prst="rect">
            <a:avLst/>
          </a:prstGeom>
          <a:solidFill>
            <a:srgbClr val="C00000"/>
          </a:solidFill>
          <a:ln w="9525">
            <a:noFill/>
          </a:ln>
        </p:spPr>
        <p:txBody>
          <a:bodyPr wrap="square">
            <a:spAutoFit/>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en-US" sz="3600" b="1" dirty="0">
                <a:solidFill>
                  <a:schemeClr val="bg1"/>
                </a:solidFill>
                <a:latin typeface="Arial Narrow" panose="020B0606020202030204" pitchFamily="34" charset="0"/>
                <a:cs typeface="Arial" panose="020B0604020202020204" pitchFamily="34" charset="0"/>
              </a:rPr>
              <a:t>MARIEPSKOP</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61181" y="1169305"/>
            <a:ext cx="7920849" cy="4419232"/>
          </a:xfrm>
          <a:prstGeom prst="rect">
            <a:avLst/>
          </a:prstGeom>
        </p:spPr>
      </p:pic>
      <p:sp>
        <p:nvSpPr>
          <p:cNvPr id="3" name="TextBox 2"/>
          <p:cNvSpPr txBox="1"/>
          <p:nvPr/>
        </p:nvSpPr>
        <p:spPr>
          <a:xfrm>
            <a:off x="0" y="5577434"/>
            <a:ext cx="9425354" cy="1323439"/>
          </a:xfrm>
          <a:prstGeom prst="rect">
            <a:avLst/>
          </a:prstGeom>
          <a:noFill/>
        </p:spPr>
        <p:txBody>
          <a:bodyPr wrap="square" rtlCol="0">
            <a:spAutoFit/>
          </a:bodyPr>
          <a:lstStyle/>
          <a:p>
            <a:r>
              <a:rPr lang="en-US" sz="1600" dirty="0" err="1"/>
              <a:t>Mariepskop</a:t>
            </a:r>
            <a:r>
              <a:rPr lang="en-US" sz="1600" dirty="0"/>
              <a:t> Mountain is one of the highest peaks in the northern Drakensberg, and the highest point of the </a:t>
            </a:r>
            <a:r>
              <a:rPr lang="en-US" sz="1600" dirty="0" err="1"/>
              <a:t>Blyde</a:t>
            </a:r>
            <a:r>
              <a:rPr lang="en-US" sz="1600" dirty="0"/>
              <a:t> River Canyon. It stands tall on the eastern side of the Drakensberg Escarpment, with its back to the </a:t>
            </a:r>
            <a:r>
              <a:rPr lang="en-US" sz="1600" dirty="0">
                <a:hlinkClick r:id="rId3"/>
              </a:rPr>
              <a:t>Blyde River Canyon</a:t>
            </a:r>
            <a:r>
              <a:rPr lang="en-US" sz="1600" dirty="0"/>
              <a:t>. Ascend the mountain and you will stand 1 945 </a:t>
            </a:r>
            <a:r>
              <a:rPr lang="en-US" sz="1600" dirty="0" err="1"/>
              <a:t>metres</a:t>
            </a:r>
            <a:r>
              <a:rPr lang="en-US" sz="1600" dirty="0"/>
              <a:t> above sea level, the Indian Ocean and even Maputo visible on a cloudless day. To reach the top there is a steep pass between </a:t>
            </a:r>
            <a:r>
              <a:rPr lang="en-US" sz="1600" dirty="0" err="1">
                <a:hlinkClick r:id="rId4"/>
              </a:rPr>
              <a:t>Klaserie</a:t>
            </a:r>
            <a:r>
              <a:rPr lang="en-US" sz="1600" dirty="0"/>
              <a:t> and the ridge of the </a:t>
            </a:r>
            <a:r>
              <a:rPr lang="en-US" sz="1600" dirty="0">
                <a:hlinkClick r:id="rId5"/>
              </a:rPr>
              <a:t>Drakensberg</a:t>
            </a:r>
            <a:r>
              <a:rPr lang="en-US" sz="1600" dirty="0"/>
              <a:t>.</a:t>
            </a:r>
          </a:p>
        </p:txBody>
      </p:sp>
    </p:spTree>
    <p:extLst>
      <p:ext uri="{BB962C8B-B14F-4D97-AF65-F5344CB8AC3E}">
        <p14:creationId xmlns:p14="http://schemas.microsoft.com/office/powerpoint/2010/main" val="844588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p:cNvSpPr txBox="1">
            <a:spLocks noGrp="1"/>
          </p:cNvSpPr>
          <p:nvPr>
            <p:ph type="title"/>
          </p:nvPr>
        </p:nvSpPr>
        <p:spPr>
          <a:xfrm>
            <a:off x="0" y="0"/>
            <a:ext cx="9144000" cy="646331"/>
          </a:xfrm>
          <a:prstGeom prst="rect">
            <a:avLst/>
          </a:prstGeom>
          <a:solidFill>
            <a:srgbClr val="C00000"/>
          </a:solidFill>
          <a:ln w="9525">
            <a:noFill/>
          </a:ln>
        </p:spPr>
        <p:txBody>
          <a:bodyPr wrap="square">
            <a:spAutoFit/>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en-US" sz="3600" b="1" dirty="0">
                <a:solidFill>
                  <a:schemeClr val="bg1"/>
                </a:solidFill>
                <a:latin typeface="Arial Narrow" panose="020B0606020202030204" pitchFamily="34" charset="0"/>
              </a:rPr>
              <a:t>INVESTMENT OPPORTUNITIES AT MARIEPSKOP</a:t>
            </a:r>
          </a:p>
        </p:txBody>
      </p:sp>
      <p:sp>
        <p:nvSpPr>
          <p:cNvPr id="6" name="TextBox 5"/>
          <p:cNvSpPr txBox="1"/>
          <p:nvPr/>
        </p:nvSpPr>
        <p:spPr>
          <a:xfrm>
            <a:off x="133642" y="646331"/>
            <a:ext cx="9010357" cy="2862322"/>
          </a:xfrm>
          <a:prstGeom prst="rect">
            <a:avLst/>
          </a:prstGeom>
          <a:noFill/>
        </p:spPr>
        <p:txBody>
          <a:bodyPr wrap="square" rtlCol="0">
            <a:spAutoFit/>
          </a:bodyPr>
          <a:lstStyle/>
          <a:p>
            <a:endParaRPr lang="en-US" b="1" dirty="0"/>
          </a:p>
          <a:p>
            <a:r>
              <a:rPr lang="en-US" dirty="0"/>
              <a:t>The route to the mountain is very scenic, as it offers you the experience of driving through a tropical rain forest. You may come across various plains game and leopard on the way up. The mountain peak is very rocky but it boasts a wide variety of plant species.</a:t>
            </a:r>
          </a:p>
          <a:p>
            <a:endParaRPr lang="en-ZA" b="1" dirty="0"/>
          </a:p>
          <a:p>
            <a:r>
              <a:rPr lang="en-ZA" b="1" dirty="0"/>
              <a:t>Plans for development involve:</a:t>
            </a:r>
          </a:p>
          <a:p>
            <a:pPr marL="285750" lvl="0" indent="-285750">
              <a:buFont typeface="Arial" panose="020B0604020202020204" pitchFamily="34" charset="0"/>
              <a:buChar char="•"/>
            </a:pPr>
            <a:r>
              <a:rPr lang="en-US" dirty="0"/>
              <a:t>Upgrading the old Military Base into a hotel, which can take more than 100 people.</a:t>
            </a:r>
          </a:p>
          <a:p>
            <a:pPr marL="285750" lvl="0" indent="-285750">
              <a:buFont typeface="Arial" panose="020B0604020202020204" pitchFamily="34" charset="0"/>
              <a:buChar char="•"/>
            </a:pPr>
            <a:r>
              <a:rPr lang="en-US" dirty="0"/>
              <a:t>The entity is also looking for investors to design a glass restaurant that can take more than 100 people.</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09292" y="3387645"/>
            <a:ext cx="4393062" cy="3233781"/>
          </a:xfrm>
          <a:prstGeom prst="rect">
            <a:avLst/>
          </a:prstGeom>
        </p:spPr>
      </p:pic>
      <p:sp>
        <p:nvSpPr>
          <p:cNvPr id="7" name="TextBox 6"/>
          <p:cNvSpPr txBox="1"/>
          <p:nvPr/>
        </p:nvSpPr>
        <p:spPr>
          <a:xfrm>
            <a:off x="133642" y="3943482"/>
            <a:ext cx="3327011" cy="646331"/>
          </a:xfrm>
          <a:prstGeom prst="rect">
            <a:avLst/>
          </a:prstGeom>
          <a:noFill/>
        </p:spPr>
        <p:txBody>
          <a:bodyPr wrap="square" rtlCol="0">
            <a:spAutoFit/>
          </a:bodyPr>
          <a:lstStyle/>
          <a:p>
            <a:pPr algn="ctr"/>
            <a:r>
              <a:rPr lang="en-US" sz="1200" i="1" dirty="0">
                <a:cs typeface="Arial" panose="020B0604020202020204" pitchFamily="34" charset="0"/>
              </a:rPr>
              <a:t>Feasibility studies and EIA studies have not yet been conducted on the investment opportunities</a:t>
            </a:r>
            <a:endParaRPr lang="en-US" sz="1200" i="1" dirty="0"/>
          </a:p>
        </p:txBody>
      </p:sp>
    </p:spTree>
    <p:extLst>
      <p:ext uri="{BB962C8B-B14F-4D97-AF65-F5344CB8AC3E}">
        <p14:creationId xmlns:p14="http://schemas.microsoft.com/office/powerpoint/2010/main" val="3368463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p:cNvSpPr txBox="1">
            <a:spLocks noGrp="1"/>
          </p:cNvSpPr>
          <p:nvPr>
            <p:ph type="title"/>
          </p:nvPr>
        </p:nvSpPr>
        <p:spPr>
          <a:xfrm>
            <a:off x="0" y="-61556"/>
            <a:ext cx="9031458" cy="1200329"/>
          </a:xfrm>
          <a:prstGeom prst="rect">
            <a:avLst/>
          </a:prstGeom>
          <a:solidFill>
            <a:srgbClr val="C00000"/>
          </a:solidFill>
          <a:ln w="9525">
            <a:noFill/>
          </a:ln>
        </p:spPr>
        <p:txBody>
          <a:bodyPr wrap="square">
            <a:spAutoFit/>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FontTx/>
              <a:buNone/>
            </a:pPr>
            <a:r>
              <a:rPr lang="en-US" altLang="en-US" sz="3600" b="1" dirty="0">
                <a:solidFill>
                  <a:schemeClr val="bg1"/>
                </a:solidFill>
                <a:latin typeface="Arial Narrow" panose="020B0606020202030204" pitchFamily="34" charset="0"/>
                <a:cs typeface="Arial" panose="020B0604020202020204" pitchFamily="34" charset="0"/>
              </a:rPr>
              <a:t>MORE INVESTMENT OPPORTUNITIES AT MARIEPSKOP</a:t>
            </a:r>
          </a:p>
        </p:txBody>
      </p:sp>
      <p:sp>
        <p:nvSpPr>
          <p:cNvPr id="3" name="TextBox 2"/>
          <p:cNvSpPr txBox="1"/>
          <p:nvPr/>
        </p:nvSpPr>
        <p:spPr>
          <a:xfrm>
            <a:off x="284869" y="3200585"/>
            <a:ext cx="3847514" cy="1754326"/>
          </a:xfrm>
          <a:prstGeom prst="rect">
            <a:avLst/>
          </a:prstGeom>
          <a:noFill/>
        </p:spPr>
        <p:txBody>
          <a:bodyPr wrap="square" rtlCol="0">
            <a:spAutoFit/>
          </a:bodyPr>
          <a:lstStyle/>
          <a:p>
            <a:pPr marL="285750" lvl="0" indent="-285750">
              <a:buFont typeface="Arial" panose="020B0604020202020204" pitchFamily="34" charset="0"/>
              <a:buChar char="•"/>
            </a:pPr>
            <a:r>
              <a:rPr lang="en-US" dirty="0"/>
              <a:t>Upgrade of two chalets that can accommodate 6 patrons each</a:t>
            </a:r>
          </a:p>
          <a:p>
            <a:pPr lvl="0"/>
            <a:endParaRPr lang="en-US" dirty="0"/>
          </a:p>
          <a:p>
            <a:pPr marL="285750" lvl="0" indent="-285750">
              <a:buFont typeface="Arial" panose="020B0604020202020204" pitchFamily="34" charset="0"/>
              <a:buChar char="•"/>
            </a:pPr>
            <a:r>
              <a:rPr lang="en-US" dirty="0"/>
              <a:t>Upgrade of a guesthouse that can take up to 10 people</a:t>
            </a:r>
          </a:p>
          <a:p>
            <a:endParaRPr lang="en-US" dirty="0"/>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04714" y="1525178"/>
            <a:ext cx="4726745" cy="3545059"/>
          </a:xfrm>
          <a:prstGeom prst="rect">
            <a:avLst/>
          </a:prstGeom>
        </p:spPr>
      </p:pic>
      <p:sp>
        <p:nvSpPr>
          <p:cNvPr id="4" name="TextBox 3"/>
          <p:cNvSpPr txBox="1"/>
          <p:nvPr/>
        </p:nvSpPr>
        <p:spPr>
          <a:xfrm>
            <a:off x="112540" y="2099906"/>
            <a:ext cx="4192173" cy="923330"/>
          </a:xfrm>
          <a:prstGeom prst="rect">
            <a:avLst/>
          </a:prstGeom>
          <a:noFill/>
        </p:spPr>
        <p:txBody>
          <a:bodyPr wrap="square" rtlCol="0">
            <a:spAutoFit/>
          </a:bodyPr>
          <a:lstStyle/>
          <a:p>
            <a:pPr marL="285750" lvl="0" indent="-285750">
              <a:buFont typeface="Arial" panose="020B0604020202020204" pitchFamily="34" charset="0"/>
              <a:buChar char="•"/>
            </a:pPr>
            <a:r>
              <a:rPr lang="en-US" dirty="0"/>
              <a:t>Upgrade of </a:t>
            </a:r>
            <a:r>
              <a:rPr lang="en-ZA" dirty="0" err="1"/>
              <a:t>Madibabakone</a:t>
            </a:r>
            <a:r>
              <a:rPr lang="en-ZA" dirty="0"/>
              <a:t> Resort Node (</a:t>
            </a:r>
            <a:r>
              <a:rPr lang="en-ZA" dirty="0" err="1"/>
              <a:t>Welgevonden</a:t>
            </a:r>
            <a:r>
              <a:rPr lang="en-ZA" dirty="0"/>
              <a:t>), the resort can take more than 200 people</a:t>
            </a:r>
            <a:endParaRPr lang="en-US" dirty="0"/>
          </a:p>
        </p:txBody>
      </p:sp>
      <p:sp>
        <p:nvSpPr>
          <p:cNvPr id="8" name="TextBox 7"/>
          <p:cNvSpPr txBox="1"/>
          <p:nvPr/>
        </p:nvSpPr>
        <p:spPr>
          <a:xfrm>
            <a:off x="457200" y="1575582"/>
            <a:ext cx="4072597" cy="646331"/>
          </a:xfrm>
          <a:prstGeom prst="rect">
            <a:avLst/>
          </a:prstGeom>
          <a:noFill/>
        </p:spPr>
        <p:txBody>
          <a:bodyPr wrap="square" rtlCol="0">
            <a:spAutoFit/>
          </a:bodyPr>
          <a:lstStyle/>
          <a:p>
            <a:r>
              <a:rPr lang="en-ZA" b="1" dirty="0"/>
              <a:t>Future plans involve:</a:t>
            </a:r>
          </a:p>
          <a:p>
            <a:endParaRPr lang="en-US" dirty="0"/>
          </a:p>
        </p:txBody>
      </p:sp>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a:off x="618978" y="4824081"/>
            <a:ext cx="3685735" cy="2033919"/>
          </a:xfrm>
          <a:prstGeom prst="rect">
            <a:avLst/>
          </a:prstGeom>
        </p:spPr>
      </p:pic>
      <p:sp>
        <p:nvSpPr>
          <p:cNvPr id="9" name="TextBox 8"/>
          <p:cNvSpPr txBox="1"/>
          <p:nvPr/>
        </p:nvSpPr>
        <p:spPr>
          <a:xfrm>
            <a:off x="4529797" y="5693280"/>
            <a:ext cx="4157003" cy="461665"/>
          </a:xfrm>
          <a:prstGeom prst="rect">
            <a:avLst/>
          </a:prstGeom>
          <a:noFill/>
        </p:spPr>
        <p:txBody>
          <a:bodyPr wrap="square" rtlCol="0">
            <a:spAutoFit/>
          </a:bodyPr>
          <a:lstStyle/>
          <a:p>
            <a:r>
              <a:rPr lang="en-US" sz="1200" i="1" dirty="0">
                <a:cs typeface="Arial" panose="020B0604020202020204" pitchFamily="34" charset="0"/>
              </a:rPr>
              <a:t>Feasibility studies and EIA studies have not yet been conducted on the investment opportunities</a:t>
            </a:r>
            <a:endParaRPr lang="en-US" sz="1200" i="1" dirty="0"/>
          </a:p>
        </p:txBody>
      </p:sp>
    </p:spTree>
    <p:extLst>
      <p:ext uri="{BB962C8B-B14F-4D97-AF65-F5344CB8AC3E}">
        <p14:creationId xmlns:p14="http://schemas.microsoft.com/office/powerpoint/2010/main" val="2381914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936</TotalTime>
  <Words>1798</Words>
  <Application>Microsoft Office PowerPoint</Application>
  <PresentationFormat>On-screen Show (4:3)</PresentationFormat>
  <Paragraphs>146</Paragraphs>
  <Slides>19</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0</vt:i4>
      </vt:variant>
      <vt:variant>
        <vt:lpstr>Slide Titles</vt:lpstr>
      </vt:variant>
      <vt:variant>
        <vt:i4>19</vt:i4>
      </vt:variant>
    </vt:vector>
  </HeadingPairs>
  <TitlesOfParts>
    <vt:vector size="24" baseType="lpstr">
      <vt:lpstr>Arial</vt:lpstr>
      <vt:lpstr>Arial Narrow</vt:lpstr>
      <vt:lpstr>Calibri</vt:lpstr>
      <vt:lpstr>Times</vt:lpstr>
      <vt:lpstr>Office Theme</vt:lpstr>
      <vt:lpstr>PowerPoint Presentation</vt:lpstr>
      <vt:lpstr>INTRODUCTION</vt:lpstr>
      <vt:lpstr>PowerPoint Presentation</vt:lpstr>
      <vt:lpstr>Blyde River Canyon Cable Car Project</vt:lpstr>
      <vt:lpstr>PowerPoint Presentation</vt:lpstr>
      <vt:lpstr>PowerPoint Presentation</vt:lpstr>
      <vt:lpstr>MARIEPSKOP</vt:lpstr>
      <vt:lpstr>INVESTMENT OPPORTUNITIES AT MARIEPSKOP</vt:lpstr>
      <vt:lpstr>MORE INVESTMENT OPPORTUNITIES AT MARIEPSKOP</vt:lpstr>
      <vt:lpstr>PowerPoint Presentation</vt:lpstr>
      <vt:lpstr>PowerPoint Presentation</vt:lpstr>
      <vt:lpstr>STERKSPRUIT NATURE RESERVE</vt:lpstr>
      <vt:lpstr>INVESTMENT OPPORTUNITIES AT STERKSPRUIT NATURE RESERVE</vt:lpstr>
      <vt:lpstr>ANDOVER NATURE RESERVE</vt:lpstr>
      <vt:lpstr>ANDOVER NATURE RESERVE</vt:lpstr>
      <vt:lpstr>INVESTMENT OPPORTUNITIES AT ANDOVER NATURE RESERVE</vt:lpstr>
      <vt:lpstr>MDALA AND MKHOMBO NATURE RESERVES</vt:lpstr>
      <vt:lpstr>INVESTMENT OPPORTUNITIES AT MDALA AND MKHOMBO NATURE RESERVES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Liz</dc:creator>
  <cp:lastModifiedBy>Seja Mokgawa</cp:lastModifiedBy>
  <cp:revision>306</cp:revision>
  <cp:lastPrinted>2018-07-11T10:43:00Z</cp:lastPrinted>
  <dcterms:created xsi:type="dcterms:W3CDTF">2015-07-03T09:43:00Z</dcterms:created>
  <dcterms:modified xsi:type="dcterms:W3CDTF">2023-06-22T14:35:17Z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CABF2C1138B3415A80C287A0C9C5DC94</vt:lpwstr>
  </property>
  <property fmtid="{D5CDD505-2E9C-101B-9397-08002B2CF9AE}" pid="3" name="KSOProductBuildVer">
    <vt:lpwstr>1033-11.2.0.10351</vt:lpwstr>
  </property>
</Properties>
</file>