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94" r:id="rId2"/>
    <p:sldMasterId id="2147483706" r:id="rId3"/>
    <p:sldMasterId id="2147483782" r:id="rId4"/>
    <p:sldMasterId id="2147483797" r:id="rId5"/>
    <p:sldMasterId id="2147483921" r:id="rId6"/>
    <p:sldMasterId id="2147484731" r:id="rId7"/>
    <p:sldMasterId id="2147485051" r:id="rId8"/>
    <p:sldMasterId id="2147486478" r:id="rId9"/>
    <p:sldMasterId id="2147486493" r:id="rId10"/>
  </p:sldMasterIdLst>
  <p:notesMasterIdLst>
    <p:notesMasterId r:id="rId42"/>
  </p:notesMasterIdLst>
  <p:handoutMasterIdLst>
    <p:handoutMasterId r:id="rId43"/>
  </p:handoutMasterIdLst>
  <p:sldIdLst>
    <p:sldId id="1120" r:id="rId11"/>
    <p:sldId id="293" r:id="rId12"/>
    <p:sldId id="286" r:id="rId13"/>
    <p:sldId id="285" r:id="rId14"/>
    <p:sldId id="328" r:id="rId15"/>
    <p:sldId id="283" r:id="rId16"/>
    <p:sldId id="322" r:id="rId17"/>
    <p:sldId id="384" r:id="rId18"/>
    <p:sldId id="1105" r:id="rId19"/>
    <p:sldId id="388" r:id="rId20"/>
    <p:sldId id="300" r:id="rId21"/>
    <p:sldId id="1139" r:id="rId22"/>
    <p:sldId id="284" r:id="rId23"/>
    <p:sldId id="276" r:id="rId24"/>
    <p:sldId id="1140" r:id="rId25"/>
    <p:sldId id="1104" r:id="rId26"/>
    <p:sldId id="1109" r:id="rId27"/>
    <p:sldId id="1108" r:id="rId28"/>
    <p:sldId id="1107" r:id="rId29"/>
    <p:sldId id="297" r:id="rId30"/>
    <p:sldId id="329" r:id="rId31"/>
    <p:sldId id="1113" r:id="rId32"/>
    <p:sldId id="1115" r:id="rId33"/>
    <p:sldId id="1121" r:id="rId34"/>
    <p:sldId id="1138" r:id="rId35"/>
    <p:sldId id="1111" r:id="rId36"/>
    <p:sldId id="1112" r:id="rId37"/>
    <p:sldId id="349" r:id="rId38"/>
    <p:sldId id="292" r:id="rId39"/>
    <p:sldId id="289" r:id="rId40"/>
    <p:sldId id="266" r:id="rId41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3">
          <p15:clr>
            <a:srgbClr val="A4A3A4"/>
          </p15:clr>
        </p15:guide>
        <p15:guide id="2" pos="3657">
          <p15:clr>
            <a:srgbClr val="A4A3A4"/>
          </p15:clr>
        </p15:guide>
        <p15:guide id="3" orient="horz" pos="2118">
          <p15:clr>
            <a:srgbClr val="A4A3A4"/>
          </p15:clr>
        </p15:guide>
        <p15:guide id="4" pos="23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47" autoAdjust="0"/>
    <p:restoredTop sz="94356" autoAdjust="0"/>
  </p:normalViewPr>
  <p:slideViewPr>
    <p:cSldViewPr snapToGrid="0">
      <p:cViewPr>
        <p:scale>
          <a:sx n="200" d="100"/>
          <a:sy n="200" d="100"/>
        </p:scale>
        <p:origin x="115" y="-2030"/>
      </p:cViewPr>
      <p:guideLst>
        <p:guide orient="horz" pos="3113"/>
        <p:guide pos="3657"/>
        <p:guide orient="horz" pos="2118"/>
        <p:guide pos="232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theme" Target="theme/theme1.xml"/><Relationship Id="rId20" Type="http://schemas.openxmlformats.org/officeDocument/2006/relationships/slide" Target="slides/slide10.xml"/><Relationship Id="rId41" Type="http://schemas.openxmlformats.org/officeDocument/2006/relationships/slide" Target="slides/slide3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E08348-0546-48AC-9C35-0473D69C87A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B6309A-8AEC-4475-8CAB-5C71EFADB6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D038A25-98F2-724C-A822-5B9327D1781E}" type="datetimeFigureOut">
              <a:rPr lang="en-US"/>
              <a:pPr>
                <a:defRPr/>
              </a:pPr>
              <a:t>6/22/2023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07BAE8-29B7-467D-AF0C-2751D8629B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5B28D3-95A9-4662-B5C0-4EC44D0B7A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9AF8435-F252-2F42-9C68-32013C1A00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0585CDC-09CF-4563-84DD-103FAFB954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DFC8AE-0ECD-4B9C-BF28-85314FF7BD1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8E1CAB9-DADB-894B-96C9-4C3D208EEFD3}" type="datetimeFigureOut">
              <a:rPr lang="en-ZA"/>
              <a:pPr>
                <a:defRPr/>
              </a:pPr>
              <a:t>2023/06/22</a:t>
            </a:fld>
            <a:endParaRPr lang="en-ZA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53211CE-18C4-4AED-A8D4-0AE06DE733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ZA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02EC6D6-B7AB-440F-A028-970A941F3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ZA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F5ADB1-4A34-4849-BE82-76CC59DDC7F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58519A-CC3D-4E06-8203-A418799461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37AA0A1-7DC8-3348-9883-BC614EA69AE9}" type="slidenum">
              <a:rPr lang="en-ZA" altLang="en-US"/>
              <a:pPr/>
              <a:t>‹#›</a:t>
            </a:fld>
            <a:endParaRPr lang="en-Z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>
            <a:extLst>
              <a:ext uri="{FF2B5EF4-FFF2-40B4-BE49-F238E27FC236}">
                <a16:creationId xmlns:a16="http://schemas.microsoft.com/office/drawing/2014/main" id="{42B73542-A367-7B79-D978-949C888996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>
            <a:extLst>
              <a:ext uri="{FF2B5EF4-FFF2-40B4-BE49-F238E27FC236}">
                <a16:creationId xmlns:a16="http://schemas.microsoft.com/office/drawing/2014/main" id="{3881C833-B085-9C7C-7511-49BD65A5AC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altLang="en-US"/>
          </a:p>
        </p:txBody>
      </p:sp>
      <p:sp>
        <p:nvSpPr>
          <p:cNvPr id="126980" name="Slide Number Placeholder 3">
            <a:extLst>
              <a:ext uri="{FF2B5EF4-FFF2-40B4-BE49-F238E27FC236}">
                <a16:creationId xmlns:a16="http://schemas.microsoft.com/office/drawing/2014/main" id="{D51093B7-6FDD-13D6-DA04-6B4BA44D13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A98F2E4-213F-5A4B-92E0-7115E47B291D}" type="slidenum">
              <a:rPr lang="en-ZA" altLang="en-US">
                <a:solidFill>
                  <a:srgbClr val="000000"/>
                </a:solidFill>
              </a:rPr>
              <a:pPr/>
              <a:t>1</a:t>
            </a:fld>
            <a:endParaRPr lang="en-ZA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lide Image Placeholder 1">
            <a:extLst>
              <a:ext uri="{FF2B5EF4-FFF2-40B4-BE49-F238E27FC236}">
                <a16:creationId xmlns:a16="http://schemas.microsoft.com/office/drawing/2014/main" id="{447660AD-D362-3F9E-48B1-D43F9FC69D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1555" name="Notes Placeholder 2">
            <a:extLst>
              <a:ext uri="{FF2B5EF4-FFF2-40B4-BE49-F238E27FC236}">
                <a16:creationId xmlns:a16="http://schemas.microsoft.com/office/drawing/2014/main" id="{F99CBDC5-7059-4A7F-C478-439C2F413E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altLang="en-US"/>
          </a:p>
        </p:txBody>
      </p:sp>
      <p:sp>
        <p:nvSpPr>
          <p:cNvPr id="151556" name="Slide Number Placeholder 3">
            <a:extLst>
              <a:ext uri="{FF2B5EF4-FFF2-40B4-BE49-F238E27FC236}">
                <a16:creationId xmlns:a16="http://schemas.microsoft.com/office/drawing/2014/main" id="{8BC84E83-3739-0277-04A0-D3ED75BCA0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6DF1A19-1624-114E-A9F3-1D2646305A2B}" type="slidenum">
              <a:rPr lang="en-ZA" altLang="en-US">
                <a:solidFill>
                  <a:srgbClr val="000000"/>
                </a:solidFill>
              </a:rPr>
              <a:pPr/>
              <a:t>16</a:t>
            </a:fld>
            <a:endParaRPr lang="en-ZA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Image Placeholder 1">
            <a:extLst>
              <a:ext uri="{FF2B5EF4-FFF2-40B4-BE49-F238E27FC236}">
                <a16:creationId xmlns:a16="http://schemas.microsoft.com/office/drawing/2014/main" id="{66A38339-047A-6356-4635-4E6B2D0C44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03" name="Notes Placeholder 2">
            <a:extLst>
              <a:ext uri="{FF2B5EF4-FFF2-40B4-BE49-F238E27FC236}">
                <a16:creationId xmlns:a16="http://schemas.microsoft.com/office/drawing/2014/main" id="{000ACB2B-FF59-11DF-1212-2B47325553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Note: God’s Window – Current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F70146-1979-4592-BA3E-132DD8E0FD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5743E18-1160-6B45-B373-88AC0404C3D3}" type="slidenum">
              <a:rPr lang="en-ZA" altLang="en-US"/>
              <a:pPr/>
              <a:t>17</a:t>
            </a:fld>
            <a:endParaRPr lang="en-ZA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Slide Image Placeholder 1">
            <a:extLst>
              <a:ext uri="{FF2B5EF4-FFF2-40B4-BE49-F238E27FC236}">
                <a16:creationId xmlns:a16="http://schemas.microsoft.com/office/drawing/2014/main" id="{48FA6789-1762-EE22-AFB3-9208B55783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7699" name="Notes Placeholder 2">
            <a:extLst>
              <a:ext uri="{FF2B5EF4-FFF2-40B4-BE49-F238E27FC236}">
                <a16:creationId xmlns:a16="http://schemas.microsoft.com/office/drawing/2014/main" id="{A444C365-7D04-38D6-EC0D-6397C68F6C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altLang="en-US"/>
          </a:p>
        </p:txBody>
      </p:sp>
      <p:sp>
        <p:nvSpPr>
          <p:cNvPr id="157700" name="Slide Number Placeholder 3">
            <a:extLst>
              <a:ext uri="{FF2B5EF4-FFF2-40B4-BE49-F238E27FC236}">
                <a16:creationId xmlns:a16="http://schemas.microsoft.com/office/drawing/2014/main" id="{B1DAE637-BCA0-AC1D-323F-271C5ACF6A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840634F-64F9-B44B-B61D-14B63F72E48F}" type="slidenum">
              <a:rPr lang="en-ZA" altLang="en-US">
                <a:solidFill>
                  <a:srgbClr val="000000"/>
                </a:solidFill>
              </a:rPr>
              <a:pPr/>
              <a:t>20</a:t>
            </a:fld>
            <a:endParaRPr lang="en-ZA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Slide Image Placeholder 1">
            <a:extLst>
              <a:ext uri="{FF2B5EF4-FFF2-40B4-BE49-F238E27FC236}">
                <a16:creationId xmlns:a16="http://schemas.microsoft.com/office/drawing/2014/main" id="{8BE3E2F9-DC95-0FE6-D84B-65ADEE4BA1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0771" name="Notes Placeholder 2">
            <a:extLst>
              <a:ext uri="{FF2B5EF4-FFF2-40B4-BE49-F238E27FC236}">
                <a16:creationId xmlns:a16="http://schemas.microsoft.com/office/drawing/2014/main" id="{5684A43A-3357-314E-2C90-236A7BB1F1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Note: The Palace of the Lost City Hotel at Sun City Images.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0C636A-6C98-4D2A-A1BB-281CEB4153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4969209-8198-7D4A-B146-DD1AA56C0B3E}" type="slidenum">
              <a:rPr lang="en-ZA" altLang="en-US"/>
              <a:pPr/>
              <a:t>22</a:t>
            </a:fld>
            <a:endParaRPr lang="en-ZA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Slide Image Placeholder 1">
            <a:extLst>
              <a:ext uri="{FF2B5EF4-FFF2-40B4-BE49-F238E27FC236}">
                <a16:creationId xmlns:a16="http://schemas.microsoft.com/office/drawing/2014/main" id="{29E83538-5045-DACE-BEB1-31A75E87F7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43" name="Notes Placeholder 2">
            <a:extLst>
              <a:ext uri="{FF2B5EF4-FFF2-40B4-BE49-F238E27FC236}">
                <a16:creationId xmlns:a16="http://schemas.microsoft.com/office/drawing/2014/main" id="{AA1B3EA8-2A77-2D7C-A764-93ADFDF32A7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altLang="en-US"/>
          </a:p>
        </p:txBody>
      </p:sp>
      <p:sp>
        <p:nvSpPr>
          <p:cNvPr id="163844" name="Slide Number Placeholder 3">
            <a:extLst>
              <a:ext uri="{FF2B5EF4-FFF2-40B4-BE49-F238E27FC236}">
                <a16:creationId xmlns:a16="http://schemas.microsoft.com/office/drawing/2014/main" id="{60AAE7B5-E507-D6CC-C520-752FE2EE65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3EE7214-213A-A846-8BCA-2C13385A8372}" type="slidenum">
              <a:rPr lang="en-ZA" altLang="en-US">
                <a:solidFill>
                  <a:srgbClr val="000000"/>
                </a:solidFill>
              </a:rPr>
              <a:pPr/>
              <a:t>24</a:t>
            </a:fld>
            <a:endParaRPr lang="en-ZA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Slide Image Placeholder 1">
            <a:extLst>
              <a:ext uri="{FF2B5EF4-FFF2-40B4-BE49-F238E27FC236}">
                <a16:creationId xmlns:a16="http://schemas.microsoft.com/office/drawing/2014/main" id="{A45842CB-1E67-B19E-A9BA-D75D8ECA79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8963" name="Notes Placeholder 2">
            <a:extLst>
              <a:ext uri="{FF2B5EF4-FFF2-40B4-BE49-F238E27FC236}">
                <a16:creationId xmlns:a16="http://schemas.microsoft.com/office/drawing/2014/main" id="{92E68B03-F4F2-DFFB-EB58-32B6EAD0E8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ZA" altLang="en-US"/>
              <a:t>NB: Deloitte, 2017, Taxation and Investment in South Africa 2017 (Updated in October 2017), page 4. The sentence was revised from “…control of at least 75% are restricted in their local borrowings. On top of the borrowing advantages, we need a crafting that will indicate the advantages of embracing B-BBEE or the Tourism B-BBEE Charter to be precise when engaging international investors, i.e. to make it attractive, indicating benefits of complying with the Charter. </a:t>
            </a:r>
          </a:p>
        </p:txBody>
      </p:sp>
      <p:sp>
        <p:nvSpPr>
          <p:cNvPr id="168964" name="Slide Number Placeholder 3">
            <a:extLst>
              <a:ext uri="{FF2B5EF4-FFF2-40B4-BE49-F238E27FC236}">
                <a16:creationId xmlns:a16="http://schemas.microsoft.com/office/drawing/2014/main" id="{280A82D6-021B-D4FA-E5C7-6516453ACD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FB3075E-B90B-E143-B441-8505A95252B5}" type="slidenum">
              <a:rPr lang="en-ZA" altLang="en-US">
                <a:solidFill>
                  <a:srgbClr val="000000"/>
                </a:solidFill>
              </a:rPr>
              <a:pPr/>
              <a:t>28</a:t>
            </a:fld>
            <a:endParaRPr lang="en-ZA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Slide Image Placeholder 1">
            <a:extLst>
              <a:ext uri="{FF2B5EF4-FFF2-40B4-BE49-F238E27FC236}">
                <a16:creationId xmlns:a16="http://schemas.microsoft.com/office/drawing/2014/main" id="{8296934D-26B4-C74A-E971-18B741914C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1011" name="Notes Placeholder 2">
            <a:extLst>
              <a:ext uri="{FF2B5EF4-FFF2-40B4-BE49-F238E27FC236}">
                <a16:creationId xmlns:a16="http://schemas.microsoft.com/office/drawing/2014/main" id="{55684037-32A9-BDF5-09FF-591269D9F1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ZA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89997-5781-4297-8616-4671BB579B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C8F13CB-D93A-594E-8E75-75614BF32C1F}" type="slidenum">
              <a:rPr lang="en-ZA" altLang="en-US"/>
              <a:pPr/>
              <a:t>29</a:t>
            </a:fld>
            <a:endParaRPr lang="en-ZA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Slide Image Placeholder 1">
            <a:extLst>
              <a:ext uri="{FF2B5EF4-FFF2-40B4-BE49-F238E27FC236}">
                <a16:creationId xmlns:a16="http://schemas.microsoft.com/office/drawing/2014/main" id="{FF3E6A6E-DBCA-E19F-9976-FB57AC120D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3059" name="Notes Placeholder 2">
            <a:extLst>
              <a:ext uri="{FF2B5EF4-FFF2-40B4-BE49-F238E27FC236}">
                <a16:creationId xmlns:a16="http://schemas.microsoft.com/office/drawing/2014/main" id="{462E42C9-0968-EB43-9A89-C8D23F437C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ZA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1914AA-FA87-4561-9C60-FBEAD0C7E7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32CDC76-FCF8-9D4C-89F1-14E83F92D24E}" type="slidenum">
              <a:rPr lang="en-ZA" altLang="en-US"/>
              <a:pPr/>
              <a:t>30</a:t>
            </a:fld>
            <a:endParaRPr lang="en-ZA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Image Placeholder 1">
            <a:extLst>
              <a:ext uri="{FF2B5EF4-FFF2-40B4-BE49-F238E27FC236}">
                <a16:creationId xmlns:a16="http://schemas.microsoft.com/office/drawing/2014/main" id="{F9BA1CA6-D1FB-A76C-C8F5-0C9C91F7DA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Notes Placeholder 2">
            <a:extLst>
              <a:ext uri="{FF2B5EF4-FFF2-40B4-BE49-F238E27FC236}">
                <a16:creationId xmlns:a16="http://schemas.microsoft.com/office/drawing/2014/main" id="{8A9D92D1-E3C7-BF47-4D15-E046EE73BD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altLang="en-US"/>
          </a:p>
        </p:txBody>
      </p:sp>
      <p:sp>
        <p:nvSpPr>
          <p:cNvPr id="129028" name="Slide Number Placeholder 3">
            <a:extLst>
              <a:ext uri="{FF2B5EF4-FFF2-40B4-BE49-F238E27FC236}">
                <a16:creationId xmlns:a16="http://schemas.microsoft.com/office/drawing/2014/main" id="{B9AD7DA3-45EA-B52C-05CB-FC94DA690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51963AE-BC2D-EE42-A9B3-EE2E28B9AA38}" type="slidenum">
              <a:rPr lang="en-ZA" altLang="en-US">
                <a:solidFill>
                  <a:srgbClr val="000000"/>
                </a:solidFill>
              </a:rPr>
              <a:pPr/>
              <a:t>2</a:t>
            </a:fld>
            <a:endParaRPr lang="en-ZA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>
            <a:extLst>
              <a:ext uri="{FF2B5EF4-FFF2-40B4-BE49-F238E27FC236}">
                <a16:creationId xmlns:a16="http://schemas.microsoft.com/office/drawing/2014/main" id="{462EC64B-8FC9-FC8D-AF3E-88B9D2EABA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Notes Placeholder 2">
            <a:extLst>
              <a:ext uri="{FF2B5EF4-FFF2-40B4-BE49-F238E27FC236}">
                <a16:creationId xmlns:a16="http://schemas.microsoft.com/office/drawing/2014/main" id="{8D0598AF-51D7-E77C-3B7A-ED4FEB926A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ZA" altLang="en-US"/>
          </a:p>
        </p:txBody>
      </p:sp>
      <p:sp>
        <p:nvSpPr>
          <p:cNvPr id="131076" name="Slide Number Placeholder 3">
            <a:extLst>
              <a:ext uri="{FF2B5EF4-FFF2-40B4-BE49-F238E27FC236}">
                <a16:creationId xmlns:a16="http://schemas.microsoft.com/office/drawing/2014/main" id="{EA12EAE1-F81C-4646-A5CC-6C11B67F5C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69CACAD-B514-2F4E-A74A-E2B22162E964}" type="slidenum">
              <a:rPr lang="en-ZA" altLang="en-US">
                <a:solidFill>
                  <a:srgbClr val="000000"/>
                </a:solidFill>
              </a:rPr>
              <a:pPr/>
              <a:t>3</a:t>
            </a:fld>
            <a:endParaRPr lang="en-ZA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>
            <a:extLst>
              <a:ext uri="{FF2B5EF4-FFF2-40B4-BE49-F238E27FC236}">
                <a16:creationId xmlns:a16="http://schemas.microsoft.com/office/drawing/2014/main" id="{28236018-BF5D-79E5-2EF0-FA145CE0E3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3" name="Notes Placeholder 2">
            <a:extLst>
              <a:ext uri="{FF2B5EF4-FFF2-40B4-BE49-F238E27FC236}">
                <a16:creationId xmlns:a16="http://schemas.microsoft.com/office/drawing/2014/main" id="{E2017CF2-E7B1-10EC-BE49-2CDC886665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altLang="en-US"/>
          </a:p>
        </p:txBody>
      </p:sp>
      <p:sp>
        <p:nvSpPr>
          <p:cNvPr id="133124" name="Slide Number Placeholder 3">
            <a:extLst>
              <a:ext uri="{FF2B5EF4-FFF2-40B4-BE49-F238E27FC236}">
                <a16:creationId xmlns:a16="http://schemas.microsoft.com/office/drawing/2014/main" id="{F1365542-A865-20A1-7377-9319D8EB31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4868474-E501-3B4B-97ED-ED732FB17E3C}" type="slidenum">
              <a:rPr lang="en-ZA" altLang="en-US"/>
              <a:pPr/>
              <a:t>4</a:t>
            </a:fld>
            <a:endParaRPr lang="en-ZA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>
            <a:extLst>
              <a:ext uri="{FF2B5EF4-FFF2-40B4-BE49-F238E27FC236}">
                <a16:creationId xmlns:a16="http://schemas.microsoft.com/office/drawing/2014/main" id="{D600A0A6-1F71-BFA6-27E9-B5DD689C6E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Notes Placeholder 2">
            <a:extLst>
              <a:ext uri="{FF2B5EF4-FFF2-40B4-BE49-F238E27FC236}">
                <a16:creationId xmlns:a16="http://schemas.microsoft.com/office/drawing/2014/main" id="{B6BCED94-4C0E-8113-13A0-2200AB8925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altLang="en-US"/>
          </a:p>
        </p:txBody>
      </p:sp>
      <p:sp>
        <p:nvSpPr>
          <p:cNvPr id="137220" name="Slide Number Placeholder 3">
            <a:extLst>
              <a:ext uri="{FF2B5EF4-FFF2-40B4-BE49-F238E27FC236}">
                <a16:creationId xmlns:a16="http://schemas.microsoft.com/office/drawing/2014/main" id="{9058BEBF-10B0-B7FB-B387-AE6C5C4158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BFF2563-D621-7549-804F-A1E5E10E60B6}" type="slidenum">
              <a:rPr lang="en-ZA" altLang="en-US">
                <a:solidFill>
                  <a:srgbClr val="000000"/>
                </a:solidFill>
              </a:rPr>
              <a:pPr/>
              <a:t>7</a:t>
            </a:fld>
            <a:endParaRPr lang="en-ZA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>
            <a:extLst>
              <a:ext uri="{FF2B5EF4-FFF2-40B4-BE49-F238E27FC236}">
                <a16:creationId xmlns:a16="http://schemas.microsoft.com/office/drawing/2014/main" id="{33751717-06C4-3D19-61AD-A02579A380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39" name="Notes Placeholder 2">
            <a:extLst>
              <a:ext uri="{FF2B5EF4-FFF2-40B4-BE49-F238E27FC236}">
                <a16:creationId xmlns:a16="http://schemas.microsoft.com/office/drawing/2014/main" id="{E6AA3893-3559-6FBA-D69A-E469ED78C5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9E842B-043B-443E-0E20-B7C543D748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DE019DE-FC91-D04D-8A06-40345F0251A5}" type="slidenum">
              <a:rPr lang="en-ZA" altLang="en-US"/>
              <a:pPr/>
              <a:t>11</a:t>
            </a:fld>
            <a:endParaRPr lang="en-ZA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Slide Image Placeholder 1">
            <a:extLst>
              <a:ext uri="{FF2B5EF4-FFF2-40B4-BE49-F238E27FC236}">
                <a16:creationId xmlns:a16="http://schemas.microsoft.com/office/drawing/2014/main" id="{C8757D21-85A2-369B-6D3E-C869A48743A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Notes Placeholder 2">
            <a:extLst>
              <a:ext uri="{FF2B5EF4-FFF2-40B4-BE49-F238E27FC236}">
                <a16:creationId xmlns:a16="http://schemas.microsoft.com/office/drawing/2014/main" id="{D779FF95-8AAF-6262-DD61-259A462374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ZA" altLang="en-US" sz="1000">
                <a:latin typeface="Arial" panose="020B0604020202020204" pitchFamily="34" charset="0"/>
                <a:cs typeface="Times New Roman" panose="02020603050405020304" pitchFamily="18" charset="0"/>
              </a:rPr>
              <a:t>The resort will be located 94 kilometres from Mthatha and 288 kilometres from East London and a</a:t>
            </a:r>
            <a:r>
              <a:rPr lang="en-GB" altLang="en-US" sz="1000">
                <a:latin typeface="Arial" panose="020B0604020202020204" pitchFamily="34" charset="0"/>
                <a:cs typeface="Times New Roman" panose="02020603050405020304" pitchFamily="18" charset="0"/>
              </a:rPr>
              <a:t>access will be through the newly upgraded N2 road from the Mthatha Airport</a:t>
            </a:r>
            <a:endParaRPr lang="en-ZA" altLang="en-US" sz="1000"/>
          </a:p>
        </p:txBody>
      </p:sp>
      <p:sp>
        <p:nvSpPr>
          <p:cNvPr id="144388" name="Slide Number Placeholder 3">
            <a:extLst>
              <a:ext uri="{FF2B5EF4-FFF2-40B4-BE49-F238E27FC236}">
                <a16:creationId xmlns:a16="http://schemas.microsoft.com/office/drawing/2014/main" id="{2B180658-8DFC-F5B1-C54D-A78B11ABE2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6658871-F5A7-474E-A075-BE69E5867EA2}" type="slidenum">
              <a:rPr lang="en-ZA" altLang="en-US">
                <a:solidFill>
                  <a:srgbClr val="000000"/>
                </a:solidFill>
              </a:rPr>
              <a:pPr/>
              <a:t>12</a:t>
            </a:fld>
            <a:endParaRPr lang="en-ZA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Slide Image Placeholder 1">
            <a:extLst>
              <a:ext uri="{FF2B5EF4-FFF2-40B4-BE49-F238E27FC236}">
                <a16:creationId xmlns:a16="http://schemas.microsoft.com/office/drawing/2014/main" id="{7E22F489-FE5C-F009-F29C-B88754986F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6435" name="Notes Placeholder 2">
            <a:extLst>
              <a:ext uri="{FF2B5EF4-FFF2-40B4-BE49-F238E27FC236}">
                <a16:creationId xmlns:a16="http://schemas.microsoft.com/office/drawing/2014/main" id="{D53F18C1-AA05-66CA-118A-D5EB814514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altLang="en-US"/>
          </a:p>
        </p:txBody>
      </p:sp>
      <p:sp>
        <p:nvSpPr>
          <p:cNvPr id="146436" name="Slide Number Placeholder 3">
            <a:extLst>
              <a:ext uri="{FF2B5EF4-FFF2-40B4-BE49-F238E27FC236}">
                <a16:creationId xmlns:a16="http://schemas.microsoft.com/office/drawing/2014/main" id="{28F955AF-7F5A-F25B-7757-4C08BF3EE9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798F400-4441-B648-82BA-1F9B38E9EB22}" type="slidenum">
              <a:rPr lang="en-ZA" altLang="en-US">
                <a:solidFill>
                  <a:srgbClr val="000000"/>
                </a:solidFill>
              </a:rPr>
              <a:pPr/>
              <a:t>13</a:t>
            </a:fld>
            <a:endParaRPr lang="en-ZA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>
            <a:extLst>
              <a:ext uri="{FF2B5EF4-FFF2-40B4-BE49-F238E27FC236}">
                <a16:creationId xmlns:a16="http://schemas.microsoft.com/office/drawing/2014/main" id="{33281B1F-87F6-FC2A-8F5B-80ED612F0A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8483" name="Notes Placeholder 2">
            <a:extLst>
              <a:ext uri="{FF2B5EF4-FFF2-40B4-BE49-F238E27FC236}">
                <a16:creationId xmlns:a16="http://schemas.microsoft.com/office/drawing/2014/main" id="{A2475D2C-CA44-3BD1-EBEC-F52A5C45C8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ZA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030BD-A9F2-453D-97C7-41688C02E6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8B1931F-F5D2-B641-B595-99DD08BC288C}" type="slidenum">
              <a:rPr lang="en-ZA" altLang="en-US"/>
              <a:pPr/>
              <a:t>14</a:t>
            </a:fld>
            <a:endParaRPr lang="en-ZA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57A25702-74D8-55C9-63AB-029E960E10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52B916D0-DEDE-CE97-2ADC-B9E7A63847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B6CC6C4F-A5AD-2D49-89E7-F4A49475B42E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56883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646A3D-9B7A-B50D-FE9D-828E8651EA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BFA07-722D-600D-8744-6C65AD4F2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i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19248-2179-ECCC-09F3-E0CBF15D2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E4E2C381-7797-A640-BB95-59220A704D3F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583646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5C3EB0-46C0-B59C-E8EA-C19E0CBA55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4F0EAF-AADF-70DE-174E-F069A2992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A922A-A434-3C3D-9F24-C31C6E7EE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EA7C2BAE-C175-AE47-BFA2-2D2B2D70B74E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58988358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8B776-85FA-066F-E297-C3347EA61C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24615-E6EC-41DC-B486-1BB28E3F1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26FE84-6E1B-A2A0-66A6-7368A0874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65436F3-80A9-434A-9391-CED5C145BE13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70097599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710E4C-945C-ECD4-72DE-A8397C86F9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79CD7-6685-7CC7-68D1-843C9C2E9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6DF77-0146-F420-F3CA-46AAF4A8D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6D7BB19A-AF19-D04F-9E3D-99B782DC3F84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99309011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CA360FA9-D9EE-8542-CA9E-81B2C23363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90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8994367B-FBCD-1C5D-92B7-EB1C1BF287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>
                <a:solidFill>
                  <a:srgbClr val="595959"/>
                </a:solidFill>
              </a:defRPr>
            </a:lvl1pPr>
          </a:lstStyle>
          <a:p>
            <a:fld id="{C520810D-D80B-1744-B04F-9FD277F215A7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06565059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D08BC089-EBFA-45F1-4F15-D8CFE8DBC7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614DDEFD-71CE-8D9A-1D5D-E276F48D90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675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29E61792-1748-E090-7EED-BF8D60D76B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7681F24-658A-5147-AC9C-BB26FA076BAD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59383992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03B34447-F668-8F65-26E2-118A3DE2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64C32E32-63A6-99F5-4002-EA1D9F4D16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675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97E2F00F-C43D-60C3-7496-72B621B12A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3463CAA-11C9-6849-B4B0-72F9B00824DC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21639715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B857F509-9A71-BE54-F877-1E2D420D9B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E17AEF56-29A6-FC7F-FC8E-C2F36F393D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5C000C4-27D2-6341-98F4-A14A8D3A303A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04567292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D48424BC-EA13-5C08-30D4-5F7409AFEC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2212CF1F-57DE-AFED-CB7F-F407D4F67A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30C50D65-D42A-332D-5185-AA721DE957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7CBC617-1653-7E40-B973-751C2BBC05E2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8669184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C1311ECA-286B-0B11-49EB-55CA6794DB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3189869D-AE31-F2A3-6D1B-B70DF417A4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11E850AB-5949-63CD-1CA8-534757905C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8E8C0A-EC5A-5444-84D9-02455814935B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54217739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24B0B-6C2A-7A64-0E24-FF32021409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AA66F-1B9F-FB72-343C-AB330D318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3FCA5D-1AF5-DE32-1D92-DC0662106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A604B597-D3E2-9B4D-A7A4-69536ABE9829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789456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01EF0-DDF5-ACCA-EB5F-B32F7FF395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0931A-A3F4-8415-4FD2-21F1A6F3B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i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9E554-20AF-56DE-A6A5-794517BBE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6E7BDBDD-2C72-AD4E-8B34-4B95409FF38F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44100132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219347-5B55-765D-2C08-D0519BBD73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72A40B-DBD3-033A-B9A8-4C8F8B6A0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E2A365-4F06-D023-D97E-812823888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77233E9C-F5D0-4C47-B809-A13A6372D7DD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66972951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15747C-FE19-C331-12B8-0ABEC227FE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C66A6-588C-D303-71D3-2DD48CF0E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F217E5-420A-8262-EA55-AD179C857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3D912231-62A0-B74F-BA24-6BBDBB886B73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44233449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6E1F5D-1F2B-0F04-4F99-9FCA8320B0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523A9B-C7F0-D8FA-181C-AD84D4277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633993-8B3E-C2C3-030D-CE6F4AE09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62C969C1-2591-7B4C-98BA-2396C1A5890C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69617094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C223CE-15EA-299F-9D92-03C9223B82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181434-9C5A-E37F-26D9-DFB07856D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D01DF1-2232-A7D1-0BAE-A957CB9E6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B3D04605-C93A-E347-AD23-56D06487081F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49702567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1A8E1F-DE0D-3F80-7628-2F7B9C426C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A28575-6E21-8310-EE76-A963ACD60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28677-5C49-8613-0D41-42665475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48211BA-4215-D941-9EAF-10D1255C3E49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50105240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04332-896D-7860-A41A-00A5D365AF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468D5-6DA6-2AD8-055B-2C30D4A88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56D6F-176A-C66E-5069-5A032653C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4FEB0152-0F6A-8249-8DD0-6834988A5FA3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60452718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AD226-3208-5FEA-C860-08F1085F77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6D072-311D-94FE-9037-F66188C47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F7A66-736D-B2A7-DBFF-5012E5D29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633D058D-E59C-CA4F-8058-02F8E7029B43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91426489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B163F156-B42C-2E27-6713-EE2C422401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90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AAA1CD4B-0139-40D9-A484-35CB3D1C09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>
                <a:solidFill>
                  <a:srgbClr val="595959"/>
                </a:solidFill>
              </a:defRPr>
            </a:lvl1pPr>
          </a:lstStyle>
          <a:p>
            <a:fld id="{12A715E8-E07D-8C4C-A7E3-BA40270EBAFA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27810145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F95F336E-9435-8C3F-A622-B57885253A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1062FB42-4F74-9EB5-0379-731BB6EA09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675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8C21CFD5-B3EC-4906-B4EA-F8590B6149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6DE05CF-703B-3640-ADDC-C34D79C6CFC2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7265237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B8A98809-4FC1-B466-5C80-FC42E6D0E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1522DAF0-482D-C8CB-61EF-AC48261D99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675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66FD4603-2206-6899-4373-73F3DE1071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422976-86BD-134A-B122-5787F740199C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510644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3CC76038-7489-9D9A-4A3C-08AEF9CF62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EF109D43-B6A3-856F-0840-52B110009F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4D6FBFD-2853-3347-9FF9-2642D9B71C01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420361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3C422A8E-12C5-6713-36C0-B3DAB99D4B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741038B7-DC9B-3E42-AF47-4C7D151903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0BF154A3-AA88-1C84-8D93-363157BE21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E69882A-EAFA-7C42-BBCE-8682287AD2CB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558769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2A893438-44B5-F0D6-2381-0FD87F526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119923CB-7D8F-9FFA-6289-BD3B134A28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564030D6-E8DD-8967-D298-FB4560BE91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BC99327-3A0D-B244-938C-B9D7F4EF975E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0835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C5DBAB-45CC-6EA4-22E1-037B7C17BF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F2F71C-C14B-6253-2585-AB6267A4F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048A03-43B6-B961-A52C-5311D3788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C79D5E28-2F4C-0543-B5A6-C9FC5BD2AE4B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707805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905568-487F-90E0-4143-0E75245437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B975A4-30AB-F279-B6CC-0BD2C8682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776A63-9EB9-A7BC-C12F-52A0F079D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762772C6-F803-1D44-AC7F-97885D30B53F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118230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59F79D-C102-F036-F4F0-F0A1E8E38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1B0905-4438-8834-142B-7AF2A44E1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BF0DB0-CAB6-EDA3-4160-1314AB768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73957AE4-A163-D74F-9577-64961084FF68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5873203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77F717-480B-BE87-623C-A7E99F5EA6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BD774F-E43C-D34D-FAD5-E857DA856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7E7DD2-2D20-46B4-DCC6-298949965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A12A982C-2B0E-FF4C-AB50-70F0F2511261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47933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CF7B2-47BE-AD12-7DE6-F5E216C276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AAA20D-7C4E-22B2-CCA6-A3C7B92DC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A64D06-E566-1D2B-72AF-410F5F5F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D5615890-8DA9-854B-AC1C-E3AA7DCD09EC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540563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0F0B582C-29C8-0680-7A71-5F2D7512C9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303F99A-B31A-4DCD-C244-44C4853B8D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CA36D0FA-2D16-EB8E-74FF-C006A06231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fld id="{CCE7EC6A-D680-D84D-AB96-451C4EA3E5B2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9599648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14F8E4-BC69-991A-839A-8106C5632D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872162-F966-41FA-0637-00B55915F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7B1ED3-12D2-93A7-E0AC-55B1FCDF5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7083A7FD-4B68-A141-98C0-D12181B74569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7292216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81F8E-63F2-453D-6ED0-FE2A706F06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1A4FA-9285-BB25-EDF5-2CB2E4544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66B76-9BB7-B549-3A25-91739B5D1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1957D0E5-2C35-E942-B73F-D063A89D23F0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5629337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5AF3C-D73C-A82B-75F5-F167E3C458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286AA-52B4-7BDA-A380-009EC755E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7ADE1-DE1D-9AB6-49DF-BA24AF814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410A0226-E69A-D74E-A575-AFE60BA83EAC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7099173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FD0E4EF1-F16D-3F01-E8DB-B0FDC556DF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C6E5C4E5-9AAD-BACE-7F56-96278EF1A8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4213A1B-7666-834D-8934-AD1EF2504E07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8278361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A7527B05-85A4-8ADF-0224-DAD4E76392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BD77F0FB-BAFA-4304-C05D-E67AE071B3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C2655D17-43E3-537E-0395-BAAA040D6B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C232ED7-6B48-5642-A047-C5AA30E74933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4760919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990759E6-97D9-E0F1-9112-85901B12C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E0B65C7F-9C54-560E-3FDB-1BE870C654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980EAA39-D09E-2586-DD50-A3C331BEF3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9EB3237-1D3C-A24A-BEEE-A06014383159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9709659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816E4-9E26-C6A5-68C4-361B897E8D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2F046B-1EF2-CDC5-D9DF-EE900B31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6066C-FD47-6EB5-A8FE-AB97E1E8C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6A55F7BC-7A27-4641-BAE1-FE867D6848E5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0494596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C7543F-8528-E3C8-D908-CD4F94ED90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FBEBF7-6812-7454-0760-4CA43855B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7118B8-752F-CA70-40CF-B30C6E80E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D034F6BD-AB9D-6448-8A8F-73F431F6A223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8321655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CF91C9-87BE-9F17-2E53-F83D72877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FDE030-7241-16BB-65E7-4253D313E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B22F51-6666-F18E-8393-1AE23ABC7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C91ED32C-5CA2-FE42-A390-FD05752808FB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7379726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E9E10B-2383-E377-AFB9-6795EE109B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DA1F3-F952-EE4C-C5BB-A0D78FA2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1D280-028E-0041-C718-1C2BD5645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FC6CF25F-B873-654D-BAC9-DB785CCD888C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191849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5CE864A8-9BBC-8A33-5028-46D12EAC28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0E2AFB0A-3513-90AB-F883-DB182AD8A3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F6927B0C-C55F-DFF7-BAAB-9562526E6E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fld id="{E4DD0413-4F3A-F044-88B4-C2E33391FC6F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9056340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C36389-2794-3DA7-CD82-2C0C70ACD5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B3BD59-8D00-7DBC-133D-0C5A1751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62DD84-1365-51B0-631F-6BE8DCFF7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D2A0DE06-73A6-7441-8BC3-1F7558A86807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386449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D42581-5530-3E17-C55B-2C2266C5F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F48CDA-F585-A2E7-9E55-FE8732A9C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2B3F35-D919-1B5C-1DF8-45CB0FFD0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C63F7FCD-314F-7E48-B916-7B34F9BFA27F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964838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8EAE3-6436-3D3C-2C26-9AE3B070C6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E782F-25AB-A306-9DB4-0FF8C244A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5023E-8078-CD74-58B7-D3F278AB1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EC4CB01C-AE87-5745-9165-7AAAC76B7F25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0908725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8EC5E-AAD8-A025-2BE6-E62CA0CE31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D4229-1210-4461-4FF2-87587B8B3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2918B-4DBD-D97D-E753-115E3B32D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24044B91-E8FD-A449-A920-DA7532303191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9141282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7E6841FE-65CD-6DA0-E335-0D9365ABA3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C8870D95-E1FB-3F1E-9941-BAC2AB461E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221E15-56BA-F840-9CEB-E63B38775C26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6127053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8322B54D-2004-7EDE-A83A-4F1072826D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1FEC8255-F7AF-98DC-661C-07B1A03023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E89C405B-EC27-ACDA-8501-1974F2120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CEF9D7D-BA69-8B44-8856-20D23BE8782A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2750277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D4578DD1-1CE5-84BC-3A32-99812C7B60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491798AF-35F8-4B15-8EDC-16A785C9FB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B6FAB0B7-A871-A5B7-9AFF-8463917C3A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04EA4B-F08D-0844-A867-B94B22DA690E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47509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48058-0BD9-A197-2FCD-9C7505AF5C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362EB0-7906-FC63-9EDF-59270CE55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C08178-F212-4EA5-76A4-F62A062E2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D7080B6F-A2FE-8C4F-B8D6-814AF2552350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1194966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6A5B1-D400-66FC-5773-C2C77844F6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AAF0E3-C10F-A786-76D1-09C2C42B0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81ED20-A475-5C6E-AF36-080B069BD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2481849B-42A1-AF4D-9706-A73114476796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4046551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C5069F-64C5-D7EA-8453-E15A87E9C8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369E1D-1E16-0971-98E7-1EB757035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5CDE14-E3B5-0AB7-F591-A3EFBA4D6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C8B00E3C-315F-1C4B-BA14-641BEA232E19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130447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2489FC-BA2D-C824-E9CD-B8E399302C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DE8251-9532-628B-BE5F-D6199591B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i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100C13-46E4-4191-D73C-381D95B5B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396C92C7-E4F4-0E49-B633-22F1349B9A33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5645705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C70163-91CB-963C-06FB-3BBAB692E9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B23B83-9EF8-0207-B9B3-3BB75AF5F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0C163F-6A7B-8E5B-7DCC-F4B7DADD8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E83B20DB-7F68-8F47-B666-AAAE096BB874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1663543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0955D6-428C-FF28-D610-22BB90F886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696236-EBB6-D296-F1BD-21605DE39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7FBA5E-499E-70B7-3BE3-079654D6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AFDE547B-91EA-A241-805A-4B113FB742A4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2048558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FA2F9B-1D6F-81C6-25AA-4C770B453C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13DD7B-9A76-D3BF-8F76-1241A9D40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F3CA2-1FA4-B644-E451-762C78078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24E971A2-F92D-584C-B606-FA7519274D56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6694627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7B4B5-FE40-4C54-DCB0-0543DFD5F8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40E9F-DD95-BC6B-385F-A417FEBE9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07B61-DD18-1F14-B99C-E47B3F07D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592B72BD-B029-5344-ADBB-9155FA66F963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3531025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FBC8E-623F-716F-7C89-354045909D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0357C-1889-D672-D702-8A6C021FD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F6AA2-91DB-239E-0163-AB83A089C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4858C6BA-04C7-0949-A870-35F135CF1B78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0455113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8AF64E2C-B073-8109-D962-0D760D6F8F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90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4ABC55D1-BE57-8338-2D58-1A353029D4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>
                <a:solidFill>
                  <a:srgbClr val="595959"/>
                </a:solidFill>
              </a:defRPr>
            </a:lvl1pPr>
          </a:lstStyle>
          <a:p>
            <a:fld id="{C8CCFE98-C378-4D45-9A35-895952529C94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0943589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BF776AD9-B799-4CC2-8F4A-EB48EB854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E0440234-2F2B-F9DB-5650-DA91EA9EA7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675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39A3F9CE-06D5-B86B-A3D6-E13DFC727F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C7691EB-629A-3648-9802-499DB35E94A2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0978984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E8407EDD-2119-2154-4BC5-7D6125F306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8AC773F2-379F-B336-499F-582D19E148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675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E0A4AA40-1484-9BC0-68D1-521F0E9BC2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D36E676-846B-BC44-8DCA-21533658CA6A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9933828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8DB27D93-1E26-2124-C5A6-71CDA22627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88ED433C-788E-1205-2B2D-192EBEAA9D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2BC4AEC-D68A-A44B-A789-FFF0AFDF422F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2336623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2154D59F-F281-8E48-1019-F3D9D03A30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74980118-915B-AEBD-221A-6643412BA7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DE78BCE5-9BDB-A637-D1B7-2B5F9AC613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D452699-1296-E440-8553-DD17DE2FD016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519806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59E95765-9471-BA77-429D-C50AF8E534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i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4AE9F994-6360-9F26-8D82-96F877781E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66CC20EE-20CF-D040-A870-01DCFFD4CF92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6889970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F4F13E81-4A21-BBBA-267F-FAB675C66D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5F0C24E6-D639-B9BC-3291-B97F523F08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83CC38A8-697A-6C48-1709-2717B4E2BB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7B46599-D04B-F844-8E8D-7406A5CA040A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859936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994911-EBE2-FA53-1A21-6E80DC3241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A0FEED-71EC-D801-C4B1-8620DF72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8CAA1C-2ED5-8C6D-00E8-C25824DD2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BB98EC07-821F-D84C-B152-C66ADDD028A3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046954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CD868E-51AD-A3A3-0F5A-EFEF07EE1D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0E220D-2EC6-44C3-9DBF-7C608D767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FADC41-CD44-3EE9-AEED-F7A51E511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7817344E-091A-E84C-8C89-33A13CAAB401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1763291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F566DE-3AA3-8C23-C0F1-5E60160875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6B5FB6-4009-127B-DA07-FF8C2F609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002ABA-6B86-FDD0-34E4-B0DA41CF8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6D9F0CBF-EDF9-AD4B-8C25-AB2DB6FF0C26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7371663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E99266-1C25-AA84-03F9-EAF5B02977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0B4B9D-4FFF-FC7B-743D-E3F880ECD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2F83A2-53DF-9ED2-23C8-07B869E9B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37701112-F844-9345-B1D9-2504F8F96F52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1308191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41DFE2-FEB6-544B-96D1-F955CE3A40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0EC67-263D-84B8-D508-484AADCC8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C1961F-67D5-6A9C-95F3-97F4026C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C110A3E8-4C34-2448-9F21-6BBB9327E0B4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1725644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E76196-3097-C007-DE98-F6073CB244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73CF1D-020A-E77A-B5C2-A9ED274A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E94A32-A9AC-EAF4-7599-6007C6098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5AF0EE0F-D901-2543-8130-1849368797B2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2050555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F11F40-AB0E-E0A5-76D9-12D76812DC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C7F53-BAAC-543C-E823-77623B84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14B86-247A-9248-2497-7958B00C2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64A31C78-2FE9-A644-94BC-585E1266B164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5612559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BE840B-B160-5FDB-303B-625A81F588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5CA95-071C-5354-0758-402C691CA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F45AD-B746-5D77-1118-B8C3E641E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EBD7B321-1A87-414F-8DC8-77B26479823A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8945085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5733A890-457A-9585-3456-53378C1C57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800AAC2A-F584-695B-7C4E-8113C06F8E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8F196CD-1F5D-FD48-8B30-F336D10157C4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147628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3E9129-CC1C-6772-0BE3-822ED720EB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76D6F5-B499-475C-BBD9-7243CA016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i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2950EA-FE56-5773-9AB0-78D76DBC5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D9B2A193-58E6-6644-921D-3F62346718E9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5689962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6211C86C-B837-C1F1-9349-EF99C51707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8A736A7-5093-CBA9-2F03-389D232E94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891C0DCB-E158-13DE-F162-A410C135B0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77F3008-E9D0-AD45-8300-A2DB907F61E0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5615085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10E537CC-DB19-BFAC-B162-FBEC3565CD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AA4AEDCE-F0E2-F173-04D3-657E7CFDC3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C562EB86-A6E1-CCA5-A637-135763C3AE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0DB0CF1-F9B8-3F4A-9ABE-A26B1B6117B1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6758013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0FED1F-DB49-A6AC-86B6-BE887BE5A3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AE94BE-58EE-20C8-9014-5E3C1DB0D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124263-8F21-7FF9-8F2F-23602944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F6BE43AE-717C-DB48-B4D4-20AF8FF2F156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4680191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D98CBD-D86C-68D5-8297-87FB88ED28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9FED5C-77F2-7794-45B2-604BAA0B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0AA18A-62EE-2417-E089-2DF324161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8462F3CC-5C41-6948-89E4-95B810F83459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06768965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665DAD-DE46-739B-92FF-E358E59072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27DC7D-BE69-6774-2F83-17EA62AFF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C1F6D0-F294-E2D9-EFDF-1E2C7A98C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4ADD8DF4-9733-CC40-8A21-09D3FD0B8A53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3474286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F44CEB-BA8F-3645-04E1-7323D0E290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62F898-BC7D-C4DC-AD7A-AE3BE8B7C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1B85F5-2AE5-0EFB-67E4-4858E7739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2E81AFF7-D0E2-8F4D-9EB0-F7C541356DBD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1751202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7EB406-B81F-5BF4-F285-5A389F29FA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B05465-779F-2300-6F68-72091A367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A7C8D8-1083-9536-79AF-CF4616800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0DDB992B-C77B-274C-9597-84EF89CB075B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86664567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1DDA39-2EB7-E7F2-0FFF-F6DBCF2530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58BF41-6160-45BA-BDE3-6FE533CE8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78504A-59B2-DD4D-A47C-E2ACE797F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3E6F80E2-622D-7F45-82D6-FB1F5601B886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5146391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C89DF-33B3-930D-6716-1748CEDFAC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A62196-03C4-04F7-9437-4F44FA32F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EE7D8-B3F2-5992-BA41-F88D1FF45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F9B9D05-F8F4-FE4A-85B2-E38491BFD448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6527938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09B08-EA3A-CEBF-7DF4-D688BA0448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80B00-77BF-C12E-DAA3-D6412BAFC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E06F4-86E8-F242-2E8B-AACA70AE9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AB30888E-D461-544D-BAD1-D4070FA5D527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13757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09F538-1E67-D8E5-23BB-987216931B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6D67AC-2D4B-C791-BFC3-BADFF292F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i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A3868-1D4A-F148-C719-2F1098315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B78760A9-7422-FD41-9A4F-89A4A0581432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90287172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1163F443-22E7-951F-8A55-A691CAADC5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C0D94A7F-8BE3-8733-09D5-16B035E45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A033B8A-6DB1-1246-9CA7-7F42FC385387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0745911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F9A3C43F-438E-4ED0-AAC6-B113108CD2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076AF6A2-2C2F-C61B-A218-74F2244E38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AEFBC9C8-FA32-3660-7C8E-0E9196765D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3DF1DF5-BE57-4446-BB04-D3C4826E0B44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4272452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E1FFB21D-E293-F7AA-8333-78A5304259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757CBB01-9B90-8735-B7C9-A292FA4336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F63B86D7-9BA6-4A34-47C9-7564FBA509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FD4D910-0B07-4A41-9505-D1BDE6972E41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58394800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C6E90E-C850-3102-1D98-B5FF5908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EB9B6E-940E-F02A-7127-5D8624B8F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DC2CC1-2BF0-F480-63F1-D4CA3D03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3DB3F9B0-4585-D343-BA73-DFB3E576FA61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2568490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535E90-A3AC-C3BC-82D0-1746E58060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24A83F-A618-7CB6-A764-9C0391645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D541AE-6579-59DD-D5FB-E413A76DB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587ACAB9-97B9-B54E-9873-3376646AA070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67030800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FE2589-385F-5493-D5E4-F217A50F8A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4D8B01-6915-ECFD-1D58-E64F70F94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38F1C9-E54E-FB9F-F40C-5BC7E62D7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739D6108-6D67-C94E-A5DC-CC0A55E223E2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98732675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C5D680-4160-BD8F-C902-17E9C6847A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E0EEDD-A57C-7A8E-684B-9B3230011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C5126-8393-EE69-0705-C4DD0CFEE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39718A30-5289-5641-A2E3-48855F36D172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53991748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E5692F-05B7-3342-2C0C-228C21221D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693B1A-4D33-AF58-9F12-DECD37C6E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2F72D-BCBC-F761-5F03-9CD1AC2E3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5F3F719C-7D29-5147-9185-95A9DD797E93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4287426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2216C1-792D-1BB5-5A64-4185030386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06D2E0-C6AB-F4B2-9F6D-EDB29DE23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2DEBF-A437-5852-F0DB-0B8D331E9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16AA73DA-0818-0641-A4D3-BC527ED9FBEF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7354185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6F2C6-FA40-35C3-C500-518D2CAED6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0A0A0-BC1D-06F1-387B-5337EB4FE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7D4DE-34F5-B97C-EA94-3C8B843EE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82861EE0-A4A7-FD4C-9443-200B72CA3E43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847699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DC0261-3A8E-6E46-E1F6-FB1406F492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01A590-82FF-4C5B-3C0F-043E6E481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i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93F3A2-E619-F342-394B-141497BB7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29B8995F-0FC9-E043-992A-6616CA2C2F51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04719035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344AC-60C0-4051-6FB9-E8E5B3EB82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6EA76-7986-EF5D-CFC2-AB5D0948D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81978D-0A49-F28F-946A-82A6286F4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F85BAF18-873A-BA48-9A3D-25A757FFAFEF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079019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CDFBFAF6-CAB1-76A0-285F-2FBDDF9AC72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B51B7216-D626-71C4-CB28-20475330D7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3E95F4-68EC-FD41-ACF3-C432B65AF88A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48503028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1ED3587A-B968-F811-4F43-396908B60C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7FEAE933-DD26-E263-C1CC-967E5D3CB8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1110AAAB-02F6-1187-387A-E62211A794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6A83FB1-2AF9-4D4E-A316-455304E55C8B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2004961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C099E090-BDD8-C4E3-654F-2337BE5338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66991952-C2B6-8BE5-B06B-0898484B9F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222C623D-415F-F780-5EC9-399726934D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C57C79-97FA-5743-9B01-0737BC9D1D91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27520853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C29281-D86C-C752-50BD-0D161E5E6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F9661-6E47-F6DD-9A18-E78967DF2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69DB8-4653-DC53-2503-2C2B6F48E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625DA41B-3108-9A4E-B8AF-92778681DB13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8271935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FC004E-8BF2-415C-0E02-07F594FB0C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98F5A3-0F6E-8922-6094-24B5037A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3D083E-7B06-4711-13D5-94B5EB5F8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D05126DE-71A2-564C-87BB-D45183D62589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1377288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884037-5CA3-BBD6-FF3D-F87FB33F46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87D628-A139-DCB7-D9B9-E2D6759E6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5CD856-A5CF-0399-75D9-971655A72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393250A5-C5CD-384B-B4C6-210FE9966D1B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66895840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4BC853-1FCC-A41D-D9A3-0F71FE5852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4EB552-D3E5-FF80-208F-070BFED3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44F71A-AA0F-A7A0-86E6-4E2979501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79B05F8F-A1F6-CA47-9534-51927321AB4F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9240811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0D0A2-30E2-DED4-DC2A-EE453952DD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9B619A-954A-23E5-7F47-F23474D67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34852F-37B5-A809-D825-9AA0D4006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6C4C41F4-2A61-0740-8898-8A2B9F16063F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29488035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9FFAA-62AB-5B5E-E815-A261161432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B65617-E51E-08CB-219A-BCB1233A6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7780AB-58A0-BE1E-AB1C-D6C6E01D5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75597B7D-6D13-EE47-AD62-652B7102C449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263207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9E986F-2D24-9A42-E23D-AED93ACE71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36C6F8-ED53-AABC-6C39-7C7A95163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i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70F9E8-3B67-FB7B-65E8-66F19F6D4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0E9BB083-927E-AE4F-81B7-586EE839FD20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83906812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9F14C8-3054-D9DC-D645-FB4D5FAE1C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0708C7-4C19-405E-F821-79BD18855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533B2-9F85-E846-EABE-C59A7D53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48907101-645A-344F-8B17-48BCDD53A449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28986066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8173A-8F23-07A9-B22A-85E3473715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2F4209-4A1C-DD9A-FE76-085AFC899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800" i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1C699-3067-93FD-ECB5-716E293AB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66933849-F6C9-8442-BD0F-CD1119ECECFC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68286677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949CEC20-D7CF-1B0F-C415-05E8F5117D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F44D2C46-7810-A1CC-2EFD-B61944508C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217592-FE6B-D944-8BB2-7A5AEA1999FA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12408901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134C4C90-C64B-6D03-B4BC-FA46741B41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C8EDA4C5-A5D2-B9F3-8517-C1672CD34D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0E7D86F6-14B1-033D-4E0D-35490AA734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84B646A-39B7-3A49-8523-2F6781624DB9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38383163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F7D86A4D-C047-7352-4801-DD40A3BD4A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800" y="5788025"/>
            <a:ext cx="30035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8650" y="1825627"/>
            <a:ext cx="7886700" cy="389178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DF231B36-27E2-8C52-9774-E70F63E1A0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BC4C3313-29D4-B0DA-D35B-9359D244AC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8CA7E37-2A22-7E47-A407-AB31E46477DC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98966163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A0C0CD-36F2-5033-EC5B-1A9C8C1F96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CB7D47-E4FF-C80E-DB98-757BA195A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98A15-B746-F318-5C62-5D2284FA0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68102025-303D-9249-81BD-9CAAB07A605E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75764059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0064C1-49AA-80D3-2A3F-B8358B0FB7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DF8F23-789D-798F-3120-6A3090C8B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6CC342-424B-E2B4-CAC4-1BCF0FAE1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38EF35BC-0607-8A42-A6BD-FDA27DE36352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11505509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5181D8-0840-B350-ADFE-F31E27C217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E76F9-43AC-3947-7A02-356D12F39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B5574F-2275-0634-3EBA-5F3BEDA3E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94C537A8-39E2-C041-8D0B-001A0C7F82CE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1816662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92772-BF10-8445-4D1E-904F871DB4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86E857-855C-CDF9-4FDD-4DB084FA2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80464-D60D-E320-4EE3-4CC4AEC74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2BB058-90ED-624C-8C11-C8BB504C9F12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02932673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EA7439-1D30-198D-C635-2BD82267A7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6C4FC2-74FA-6B16-B0E5-11D7A8AAB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 sz="1350" i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3CC21-75EA-6B46-DB19-3328532B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7CF0F6F8-51CD-014E-9629-FB514EA50F41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7829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D756625-77E0-50B2-CE5F-F7D9214025E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742E6802-7BA3-49C4-884C-A1D7159B59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356350"/>
            <a:ext cx="6577013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 b="1" i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ZA"/>
              <a:t>Hole-in-the-Wall Hotel &amp; Resort Development</a:t>
            </a:r>
            <a:endParaRPr lang="en-ZA" dirty="0"/>
          </a:p>
        </p:txBody>
      </p:sp>
      <p:sp>
        <p:nvSpPr>
          <p:cNvPr id="24" name="Slide Number Placeholder 7">
            <a:extLst>
              <a:ext uri="{FF2B5EF4-FFF2-40B4-BE49-F238E27FC236}">
                <a16:creationId xmlns:a16="http://schemas.microsoft.com/office/drawing/2014/main" id="{9BD4DD5C-A159-4AFE-B86F-8673AC7E48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13625" y="6356350"/>
            <a:ext cx="11017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19D929A-FE77-CA46-AAA7-6E9F909D1356}" type="slidenum">
              <a:rPr lang="en-ZA" altLang="en-US"/>
              <a:pPr/>
              <a:t>‹#›</a:t>
            </a:fld>
            <a:endParaRPr lang="en-Z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6" r:id="rId1"/>
    <p:sldLayoutId id="2147486857" r:id="rId2"/>
    <p:sldLayoutId id="2147486858" r:id="rId3"/>
    <p:sldLayoutId id="2147486859" r:id="rId4"/>
    <p:sldLayoutId id="2147486860" r:id="rId5"/>
    <p:sldLayoutId id="2147486861" r:id="rId6"/>
    <p:sldLayoutId id="2147486862" r:id="rId7"/>
    <p:sldLayoutId id="2147486863" r:id="rId8"/>
    <p:sldLayoutId id="2147486864" r:id="rId9"/>
    <p:sldLayoutId id="2147486865" r:id="rId10"/>
    <p:sldLayoutId id="2147486866" r:id="rId11"/>
  </p:sldLayoutIdLst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accent2"/>
          </a:solidFill>
          <a:latin typeface="Gill Sans MT" panose="020B0502020104020203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Placeholder 1">
            <a:extLst>
              <a:ext uri="{FF2B5EF4-FFF2-40B4-BE49-F238E27FC236}">
                <a16:creationId xmlns:a16="http://schemas.microsoft.com/office/drawing/2014/main" id="{5311CC04-6F3B-37F4-E07D-13021818A13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9F1FD4C1-2AA2-4908-AE1F-8A3C1022FB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356350"/>
            <a:ext cx="6577013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675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24" name="Slide Number Placeholder 7">
            <a:extLst>
              <a:ext uri="{FF2B5EF4-FFF2-40B4-BE49-F238E27FC236}">
                <a16:creationId xmlns:a16="http://schemas.microsoft.com/office/drawing/2014/main" id="{93641899-952E-469E-9ECC-D5D8EBE82C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13625" y="6356350"/>
            <a:ext cx="11017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0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05E9669-43A1-BA4C-81CA-2D74296399A7}" type="slidenum">
              <a:rPr lang="en-ZA" altLang="en-US"/>
              <a:pPr/>
              <a:t>‹#›</a:t>
            </a:fld>
            <a:endParaRPr lang="en-Z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5" r:id="rId1"/>
    <p:sldLayoutId id="2147486953" r:id="rId2"/>
    <p:sldLayoutId id="2147486954" r:id="rId3"/>
    <p:sldLayoutId id="2147486955" r:id="rId4"/>
    <p:sldLayoutId id="2147486956" r:id="rId5"/>
    <p:sldLayoutId id="2147486957" r:id="rId6"/>
    <p:sldLayoutId id="2147486958" r:id="rId7"/>
    <p:sldLayoutId id="2147486959" r:id="rId8"/>
    <p:sldLayoutId id="2147486960" r:id="rId9"/>
    <p:sldLayoutId id="2147486961" r:id="rId10"/>
    <p:sldLayoutId id="2147486962" r:id="rId11"/>
    <p:sldLayoutId id="2147486963" r:id="rId12"/>
    <p:sldLayoutId id="2147486964" r:id="rId13"/>
    <p:sldLayoutId id="2147486965" r:id="rId14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 kern="1200">
          <a:solidFill>
            <a:schemeClr val="accent2"/>
          </a:solidFill>
          <a:latin typeface="Gill Sans MT" panose="020B0502020104020203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7D2B8E34-F882-8D19-891A-3A5A2802CD8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436AB59E-FF0B-4489-BF46-C124F570F7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356350"/>
            <a:ext cx="6577013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900" i="1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24" name="Slide Number Placeholder 7">
            <a:extLst>
              <a:ext uri="{FF2B5EF4-FFF2-40B4-BE49-F238E27FC236}">
                <a16:creationId xmlns:a16="http://schemas.microsoft.com/office/drawing/2014/main" id="{6CAAB19E-CA56-416F-B945-D5CF7B9088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13625" y="6356350"/>
            <a:ext cx="11017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D04C90-0139-A941-AFE8-9D331405A3FD}" type="slidenum">
              <a:rPr lang="en-ZA" altLang="en-US"/>
              <a:pPr/>
              <a:t>‹#›</a:t>
            </a:fld>
            <a:endParaRPr lang="en-Z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47" r:id="rId1"/>
    <p:sldLayoutId id="2147486867" r:id="rId2"/>
    <p:sldLayoutId id="2147486868" r:id="rId3"/>
    <p:sldLayoutId id="2147486869" r:id="rId4"/>
    <p:sldLayoutId id="2147486870" r:id="rId5"/>
    <p:sldLayoutId id="2147486871" r:id="rId6"/>
    <p:sldLayoutId id="2147486872" r:id="rId7"/>
    <p:sldLayoutId id="2147486873" r:id="rId8"/>
    <p:sldLayoutId id="2147486874" r:id="rId9"/>
    <p:sldLayoutId id="2147486875" r:id="rId10"/>
    <p:sldLayoutId id="2147486876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accent2"/>
          </a:solidFill>
          <a:latin typeface="Gill Sans MT" panose="020B0502020104020203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E0DB6059-6888-0D9B-97D0-9D0026140B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D69F7932-1BB0-49CE-94AF-96A4B5D72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356350"/>
            <a:ext cx="6577013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9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24" name="Slide Number Placeholder 7">
            <a:extLst>
              <a:ext uri="{FF2B5EF4-FFF2-40B4-BE49-F238E27FC236}">
                <a16:creationId xmlns:a16="http://schemas.microsoft.com/office/drawing/2014/main" id="{31B0F535-6ECD-482F-8A1A-599DA0432C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13625" y="6356350"/>
            <a:ext cx="11017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497BA1E-C3C1-5440-82E3-8340CDF6A607}" type="slidenum">
              <a:rPr lang="en-ZA" altLang="en-US"/>
              <a:pPr/>
              <a:t>‹#›</a:t>
            </a:fld>
            <a:endParaRPr lang="en-Z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48" r:id="rId1"/>
    <p:sldLayoutId id="2147486877" r:id="rId2"/>
    <p:sldLayoutId id="2147486878" r:id="rId3"/>
    <p:sldLayoutId id="2147486879" r:id="rId4"/>
    <p:sldLayoutId id="2147486880" r:id="rId5"/>
    <p:sldLayoutId id="2147486881" r:id="rId6"/>
    <p:sldLayoutId id="2147486882" r:id="rId7"/>
    <p:sldLayoutId id="2147486883" r:id="rId8"/>
    <p:sldLayoutId id="2147486884" r:id="rId9"/>
    <p:sldLayoutId id="2147486885" r:id="rId10"/>
    <p:sldLayoutId id="2147486886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accent2"/>
          </a:solidFill>
          <a:latin typeface="Gill Sans MT" panose="020B0502020104020203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id="{3C4FAF68-E2E1-5590-809E-587BE872E5F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9F1FD4C1-2AA2-4908-AE1F-8A3C1022FB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356350"/>
            <a:ext cx="6577013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675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24" name="Slide Number Placeholder 7">
            <a:extLst>
              <a:ext uri="{FF2B5EF4-FFF2-40B4-BE49-F238E27FC236}">
                <a16:creationId xmlns:a16="http://schemas.microsoft.com/office/drawing/2014/main" id="{93641899-952E-469E-9ECC-D5D8EBE82C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13625" y="6356350"/>
            <a:ext cx="11017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0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8CF92B-2F6D-1543-9A52-8348738B700F}" type="slidenum">
              <a:rPr lang="en-ZA" altLang="en-US"/>
              <a:pPr/>
              <a:t>‹#›</a:t>
            </a:fld>
            <a:endParaRPr lang="en-Z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49" r:id="rId1"/>
    <p:sldLayoutId id="2147486887" r:id="rId2"/>
    <p:sldLayoutId id="2147486888" r:id="rId3"/>
    <p:sldLayoutId id="2147486889" r:id="rId4"/>
    <p:sldLayoutId id="2147486890" r:id="rId5"/>
    <p:sldLayoutId id="2147486891" r:id="rId6"/>
    <p:sldLayoutId id="2147486892" r:id="rId7"/>
    <p:sldLayoutId id="2147486893" r:id="rId8"/>
    <p:sldLayoutId id="2147486894" r:id="rId9"/>
    <p:sldLayoutId id="2147486895" r:id="rId10"/>
    <p:sldLayoutId id="2147486896" r:id="rId11"/>
    <p:sldLayoutId id="2147486897" r:id="rId12"/>
    <p:sldLayoutId id="2147486898" r:id="rId13"/>
    <p:sldLayoutId id="2147486899" r:id="rId14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 kern="1200">
          <a:solidFill>
            <a:schemeClr val="accent2"/>
          </a:solidFill>
          <a:latin typeface="Gill Sans MT" panose="020B0502020104020203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:a16="http://schemas.microsoft.com/office/drawing/2014/main" id="{F5336856-269A-9890-2DF6-0721C2934AB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63B7386B-6FF3-49D6-961E-A19D85D08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356350"/>
            <a:ext cx="6577013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900" i="1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24" name="Slide Number Placeholder 7">
            <a:extLst>
              <a:ext uri="{FF2B5EF4-FFF2-40B4-BE49-F238E27FC236}">
                <a16:creationId xmlns:a16="http://schemas.microsoft.com/office/drawing/2014/main" id="{728DC8A4-D954-4BA6-A8B6-E348B9A24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13625" y="6356350"/>
            <a:ext cx="11017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D07C9C-A9AA-8046-A2DE-304DCC3685B8}" type="slidenum">
              <a:rPr lang="en-ZA" altLang="en-US"/>
              <a:pPr/>
              <a:t>‹#›</a:t>
            </a:fld>
            <a:endParaRPr lang="en-Z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0" r:id="rId1"/>
    <p:sldLayoutId id="2147486900" r:id="rId2"/>
    <p:sldLayoutId id="2147486901" r:id="rId3"/>
    <p:sldLayoutId id="2147486902" r:id="rId4"/>
    <p:sldLayoutId id="2147486903" r:id="rId5"/>
    <p:sldLayoutId id="2147486904" r:id="rId6"/>
    <p:sldLayoutId id="2147486905" r:id="rId7"/>
    <p:sldLayoutId id="2147486906" r:id="rId8"/>
    <p:sldLayoutId id="2147486907" r:id="rId9"/>
    <p:sldLayoutId id="2147486908" r:id="rId10"/>
    <p:sldLayoutId id="214748690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accent2"/>
          </a:solidFill>
          <a:latin typeface="Gill Sans MT" panose="020B0502020104020203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>
            <a:extLst>
              <a:ext uri="{FF2B5EF4-FFF2-40B4-BE49-F238E27FC236}">
                <a16:creationId xmlns:a16="http://schemas.microsoft.com/office/drawing/2014/main" id="{1E383AEE-F1A5-3996-9F47-0E7C54F86D2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ED7AC954-702E-4D50-8733-9BD118D610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356350"/>
            <a:ext cx="6577013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675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24" name="Slide Number Placeholder 7">
            <a:extLst>
              <a:ext uri="{FF2B5EF4-FFF2-40B4-BE49-F238E27FC236}">
                <a16:creationId xmlns:a16="http://schemas.microsoft.com/office/drawing/2014/main" id="{D15DEB67-E5EB-46C8-90D1-2CD2673872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13625" y="6356350"/>
            <a:ext cx="11017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0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1A11C68-68C2-9A41-9FB7-B5F7B0795A97}" type="slidenum">
              <a:rPr lang="en-ZA" altLang="en-US"/>
              <a:pPr/>
              <a:t>‹#›</a:t>
            </a:fld>
            <a:endParaRPr lang="en-Z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1" r:id="rId1"/>
    <p:sldLayoutId id="2147486910" r:id="rId2"/>
    <p:sldLayoutId id="2147486911" r:id="rId3"/>
    <p:sldLayoutId id="2147486912" r:id="rId4"/>
    <p:sldLayoutId id="2147486913" r:id="rId5"/>
    <p:sldLayoutId id="2147486914" r:id="rId6"/>
    <p:sldLayoutId id="2147486915" r:id="rId7"/>
    <p:sldLayoutId id="2147486916" r:id="rId8"/>
    <p:sldLayoutId id="2147486917" r:id="rId9"/>
    <p:sldLayoutId id="2147486918" r:id="rId10"/>
    <p:sldLayoutId id="2147486919" r:id="rId11"/>
  </p:sldLayoutIdLst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 kern="1200">
          <a:solidFill>
            <a:schemeClr val="accent2"/>
          </a:solidFill>
          <a:latin typeface="Gill Sans MT" panose="020B0502020104020203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941175FF-3408-F00F-43BF-7FAA2F23D88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FEC4D65C-A229-46DA-B214-762E63A7E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356350"/>
            <a:ext cx="6577013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900" i="1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24" name="Slide Number Placeholder 7">
            <a:extLst>
              <a:ext uri="{FF2B5EF4-FFF2-40B4-BE49-F238E27FC236}">
                <a16:creationId xmlns:a16="http://schemas.microsoft.com/office/drawing/2014/main" id="{5C69AE1F-3460-443A-AED3-1F61E6FFA3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13625" y="6356350"/>
            <a:ext cx="11017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853A975-B5F0-B44B-A765-1E20F03BED54}" type="slidenum">
              <a:rPr lang="en-ZA" altLang="en-US"/>
              <a:pPr/>
              <a:t>‹#›</a:t>
            </a:fld>
            <a:endParaRPr lang="en-Z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2" r:id="rId1"/>
    <p:sldLayoutId id="2147486920" r:id="rId2"/>
    <p:sldLayoutId id="2147486921" r:id="rId3"/>
    <p:sldLayoutId id="2147486922" r:id="rId4"/>
    <p:sldLayoutId id="2147486923" r:id="rId5"/>
    <p:sldLayoutId id="2147486924" r:id="rId6"/>
    <p:sldLayoutId id="2147486925" r:id="rId7"/>
    <p:sldLayoutId id="2147486926" r:id="rId8"/>
    <p:sldLayoutId id="2147486927" r:id="rId9"/>
    <p:sldLayoutId id="2147486928" r:id="rId10"/>
    <p:sldLayoutId id="214748692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accent2"/>
          </a:solidFill>
          <a:latin typeface="Gill Sans MT" panose="020B0502020104020203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>
            <a:extLst>
              <a:ext uri="{FF2B5EF4-FFF2-40B4-BE49-F238E27FC236}">
                <a16:creationId xmlns:a16="http://schemas.microsoft.com/office/drawing/2014/main" id="{B4919BDD-2BF3-A08B-0EDA-72849B74371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A030B7D6-823B-4CFA-A38A-74F6470AE9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356350"/>
            <a:ext cx="6577013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900" i="1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ZA"/>
              <a:t>Name and date of presentation in 9pt Arial italic 333</a:t>
            </a:r>
            <a:endParaRPr lang="en-ZA" dirty="0"/>
          </a:p>
        </p:txBody>
      </p:sp>
      <p:sp>
        <p:nvSpPr>
          <p:cNvPr id="24" name="Slide Number Placeholder 7">
            <a:extLst>
              <a:ext uri="{FF2B5EF4-FFF2-40B4-BE49-F238E27FC236}">
                <a16:creationId xmlns:a16="http://schemas.microsoft.com/office/drawing/2014/main" id="{EC09392D-CBA2-4E36-9DC4-C126683D74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13625" y="6356350"/>
            <a:ext cx="11017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631C3D-6C9D-6043-AEFF-A990D4D93D3C}" type="slidenum">
              <a:rPr lang="en-ZA" altLang="en-US"/>
              <a:pPr/>
              <a:t>‹#›</a:t>
            </a:fld>
            <a:endParaRPr lang="en-Z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3" r:id="rId1"/>
    <p:sldLayoutId id="2147486930" r:id="rId2"/>
    <p:sldLayoutId id="2147486931" r:id="rId3"/>
    <p:sldLayoutId id="2147486932" r:id="rId4"/>
    <p:sldLayoutId id="2147486933" r:id="rId5"/>
    <p:sldLayoutId id="2147486934" r:id="rId6"/>
    <p:sldLayoutId id="2147486935" r:id="rId7"/>
    <p:sldLayoutId id="2147486936" r:id="rId8"/>
    <p:sldLayoutId id="2147486937" r:id="rId9"/>
    <p:sldLayoutId id="2147486938" r:id="rId10"/>
    <p:sldLayoutId id="214748693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accent2"/>
          </a:solidFill>
          <a:latin typeface="Gill Sans MT" panose="020B0502020104020203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Gill Sans MT" panose="020B0502020104020203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Placeholder 1">
            <a:extLst>
              <a:ext uri="{FF2B5EF4-FFF2-40B4-BE49-F238E27FC236}">
                <a16:creationId xmlns:a16="http://schemas.microsoft.com/office/drawing/2014/main" id="{B664C03C-4253-512D-30D5-3EFDF40006C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3" name="Footer Placeholder 6">
            <a:extLst>
              <a:ext uri="{FF2B5EF4-FFF2-40B4-BE49-F238E27FC236}">
                <a16:creationId xmlns:a16="http://schemas.microsoft.com/office/drawing/2014/main" id="{9F1FD4C1-2AA2-4908-AE1F-8A3C1022FB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356350"/>
            <a:ext cx="6577013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675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24" name="Slide Number Placeholder 7">
            <a:extLst>
              <a:ext uri="{FF2B5EF4-FFF2-40B4-BE49-F238E27FC236}">
                <a16:creationId xmlns:a16="http://schemas.microsoft.com/office/drawing/2014/main" id="{93641899-952E-469E-9ECC-D5D8EBE82C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13625" y="6356350"/>
            <a:ext cx="11017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0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CF7B7A9-B1EE-2145-AFE4-93ED0189EE36}" type="slidenum">
              <a:rPr lang="en-ZA" altLang="en-US"/>
              <a:pPr/>
              <a:t>‹#›</a:t>
            </a:fld>
            <a:endParaRPr lang="en-Z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4" r:id="rId1"/>
    <p:sldLayoutId id="2147486940" r:id="rId2"/>
    <p:sldLayoutId id="2147486941" r:id="rId3"/>
    <p:sldLayoutId id="2147486942" r:id="rId4"/>
    <p:sldLayoutId id="2147486943" r:id="rId5"/>
    <p:sldLayoutId id="2147486944" r:id="rId6"/>
    <p:sldLayoutId id="2147486945" r:id="rId7"/>
    <p:sldLayoutId id="2147486946" r:id="rId8"/>
    <p:sldLayoutId id="2147486947" r:id="rId9"/>
    <p:sldLayoutId id="2147486948" r:id="rId10"/>
    <p:sldLayoutId id="2147486949" r:id="rId11"/>
    <p:sldLayoutId id="2147486950" r:id="rId12"/>
    <p:sldLayoutId id="2147486951" r:id="rId13"/>
    <p:sldLayoutId id="2147486952" r:id="rId14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 kern="1200">
          <a:solidFill>
            <a:schemeClr val="accent2"/>
          </a:solidFill>
          <a:latin typeface="Gill Sans MT" panose="020B0502020104020203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Gill Sans MT" panose="020B0502020104020203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katlegom@idc.co.za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katlegom@idc.co.za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jerry@krugershalati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4" Type="http://schemas.openxmlformats.org/officeDocument/2006/relationships/hyperlink" Target="mailto:katlegom@idc.co.za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jacob@ciholdings.co.z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atlegom@idc.co.za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marnus@emssolutions.co.za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1">
            <a:extLst>
              <a:ext uri="{FF2B5EF4-FFF2-40B4-BE49-F238E27FC236}">
                <a16:creationId xmlns:a16="http://schemas.microsoft.com/office/drawing/2014/main" id="{5E482DF9-6160-223E-B569-2EC438988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33363"/>
            <a:ext cx="7772400" cy="4953000"/>
          </a:xfrm>
        </p:spPr>
        <p:txBody>
          <a:bodyPr anchor="t"/>
          <a:lstStyle/>
          <a:p>
            <a:pPr algn="ctr" eaLnBrk="1" hangingPunct="1">
              <a:lnSpc>
                <a:spcPct val="108000"/>
              </a:lnSpc>
            </a:pPr>
            <a:r>
              <a:rPr lang="en-ZA" altLang="en-US" sz="2400" dirty="0">
                <a:solidFill>
                  <a:srgbClr val="CF630C"/>
                </a:solidFill>
                <a:latin typeface="Gill Sans MT" panose="020B0502020104020203" pitchFamily="34" charset="77"/>
              </a:rPr>
              <a:t>SOUTH AFRICAN TOURISM INVESTMENT OPPORTUNITIES &amp; PROJECTS</a:t>
            </a:r>
            <a:br>
              <a:rPr lang="en-ZA" altLang="en-US" sz="2400" dirty="0">
                <a:solidFill>
                  <a:srgbClr val="CF630C"/>
                </a:solidFill>
                <a:latin typeface="Gill Sans MT" panose="020B0502020104020203" pitchFamily="34" charset="77"/>
              </a:rPr>
            </a:br>
            <a:br>
              <a:rPr lang="en-ZA" altLang="en-US" sz="2400" dirty="0">
                <a:solidFill>
                  <a:srgbClr val="CF630C"/>
                </a:solidFill>
                <a:latin typeface="Gill Sans MT" panose="020B0502020104020203" pitchFamily="34" charset="77"/>
              </a:rPr>
            </a:br>
            <a:r>
              <a:rPr lang="en-ZA" altLang="en-US" sz="1600" dirty="0">
                <a:solidFill>
                  <a:srgbClr val="000000"/>
                </a:solidFill>
                <a:latin typeface="Gill Sans MT" panose="020B0502020104020203" pitchFamily="34" charset="77"/>
              </a:rPr>
              <a:t>KENNY S. HLELA, DIRECTOR: TOURISM INVESTMENT COORDINATION</a:t>
            </a:r>
            <a:br>
              <a:rPr lang="en-ZA" altLang="en-US" sz="2400" dirty="0">
                <a:solidFill>
                  <a:srgbClr val="CF630C"/>
                </a:solidFill>
                <a:latin typeface="Gill Sans MT" panose="020B0502020104020203" pitchFamily="34" charset="77"/>
              </a:rPr>
            </a:br>
            <a:br>
              <a:rPr lang="en-ZA" altLang="en-US" sz="2400" dirty="0">
                <a:solidFill>
                  <a:srgbClr val="CF630C"/>
                </a:solidFill>
                <a:latin typeface="Gill Sans MT" panose="020B0502020104020203" pitchFamily="34" charset="77"/>
              </a:rPr>
            </a:br>
            <a:br>
              <a:rPr lang="en-ZA" altLang="en-US" sz="1600" dirty="0">
                <a:solidFill>
                  <a:schemeClr val="tx1"/>
                </a:solidFill>
                <a:latin typeface="Gill Sans MT" panose="020B0502020104020203" pitchFamily="34" charset="77"/>
              </a:rPr>
            </a:br>
            <a:r>
              <a:rPr lang="en-ZA" altLang="en-US" sz="2000" dirty="0">
                <a:solidFill>
                  <a:srgbClr val="CF630C"/>
                </a:solidFill>
                <a:latin typeface="Gill Sans MT" panose="020B0502020104020203" pitchFamily="34" charset="77"/>
              </a:rPr>
              <a:t>INAUGURAL TOURISM INVESTMENT FORUM AFRICA,  AFRICAN VINEYARD HOTEL IN KANONEILAND, NEAR UPINGTON, NORTHERN CAPE</a:t>
            </a:r>
            <a:br>
              <a:rPr lang="en-ZA" altLang="en-US" sz="2000" dirty="0">
                <a:solidFill>
                  <a:srgbClr val="CF630C"/>
                </a:solidFill>
                <a:latin typeface="Gill Sans MT" panose="020B0502020104020203" pitchFamily="34" charset="77"/>
              </a:rPr>
            </a:br>
            <a:br>
              <a:rPr lang="en-ZA" altLang="en-US" sz="2000" dirty="0">
                <a:solidFill>
                  <a:srgbClr val="CF630C"/>
                </a:solidFill>
                <a:latin typeface="Gill Sans MT" panose="020B0502020104020203" pitchFamily="34" charset="77"/>
              </a:rPr>
            </a:br>
            <a:r>
              <a:rPr lang="en-ZA" altLang="en-US" sz="2000" dirty="0">
                <a:solidFill>
                  <a:srgbClr val="CF630C"/>
                </a:solidFill>
                <a:latin typeface="Gill Sans MT" panose="020B0502020104020203" pitchFamily="34" charset="77"/>
              </a:rPr>
              <a:t> 7 JUNE 2023</a:t>
            </a:r>
          </a:p>
        </p:txBody>
      </p:sp>
    </p:spTree>
  </p:cSld>
  <p:clrMapOvr>
    <a:masterClrMapping/>
  </p:clrMapOvr>
  <p:transition spd="slow"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F6F1C-8833-4C18-B5DD-E11C4D4771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9DC8940-67E2-FF4C-B142-DA7BEC9AFFCF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10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702512C8-C022-487F-9BAB-12742A64F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7886700" cy="998538"/>
          </a:xfrm>
          <a:prstGeom prst="round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>
              <a:defRPr/>
            </a:pPr>
            <a:r>
              <a:rPr lang="en-US" dirty="0">
                <a:solidFill>
                  <a:prstClr val="white"/>
                </a:solidFill>
                <a:latin typeface="Gill Sans MT" panose="020B0502020104020203" pitchFamily="34" charset="0"/>
                <a:cs typeface="Gill Sans"/>
              </a:rPr>
              <a:t>Value Proposition to Investors</a:t>
            </a:r>
          </a:p>
        </p:txBody>
      </p:sp>
      <p:sp>
        <p:nvSpPr>
          <p:cNvPr id="147460" name="Content Placeholder 2">
            <a:extLst>
              <a:ext uri="{FF2B5EF4-FFF2-40B4-BE49-F238E27FC236}">
                <a16:creationId xmlns:a16="http://schemas.microsoft.com/office/drawing/2014/main" id="{1E838011-A59D-4C26-9360-2091D2C019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28650" y="1416050"/>
            <a:ext cx="7886700" cy="404018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>
              <a:defRPr/>
            </a:pPr>
            <a:r>
              <a:rPr lang="en-US" altLang="en-US" sz="2400" dirty="0"/>
              <a:t>Projects with a strong community beneficiation element.</a:t>
            </a:r>
          </a:p>
          <a:p>
            <a:pPr lvl="1">
              <a:lnSpc>
                <a:spcPct val="110000"/>
              </a:lnSpc>
              <a:defRPr/>
            </a:pPr>
            <a:r>
              <a:rPr lang="en-US" altLang="en-US" dirty="0">
                <a:solidFill>
                  <a:srgbClr val="FF0000"/>
                </a:solidFill>
              </a:rPr>
              <a:t>Directly in the project or procurement of laundry services, agricultural goods, etc.  from the neighbouring communities.</a:t>
            </a:r>
          </a:p>
          <a:p>
            <a:pPr marL="342900" lvl="1" indent="0">
              <a:lnSpc>
                <a:spcPct val="110000"/>
              </a:lnSpc>
              <a:buFont typeface="Arial" panose="020B0604020202020204" pitchFamily="34" charset="0"/>
              <a:buNone/>
              <a:defRPr/>
            </a:pPr>
            <a:endParaRPr lang="en-US" altLang="en-US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en-US" sz="2400" dirty="0"/>
              <a:t>Partnership with a credible operator. </a:t>
            </a:r>
          </a:p>
          <a:p>
            <a:pPr lvl="1">
              <a:lnSpc>
                <a:spcPct val="110000"/>
              </a:lnSpc>
              <a:defRPr/>
            </a:pPr>
            <a:r>
              <a:rPr lang="en-US" altLang="en-US" dirty="0">
                <a:solidFill>
                  <a:srgbClr val="FF0000"/>
                </a:solidFill>
              </a:rPr>
              <a:t>Preferably an operator with equity (“skin in the game”) or providing guarantees in terms of visitors to the establishment (a performance based partnership agreement)</a:t>
            </a:r>
          </a:p>
          <a:p>
            <a:pPr lvl="1">
              <a:lnSpc>
                <a:spcPct val="110000"/>
              </a:lnSpc>
              <a:buFont typeface="Courier New" panose="02070309020205020404" pitchFamily="49" charset="0"/>
              <a:buChar char="o"/>
              <a:defRPr/>
            </a:pPr>
            <a:endParaRPr lang="en-US" altLang="en-US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en-US" sz="2400" dirty="0"/>
              <a:t>Projects valued at R100 million or more </a:t>
            </a:r>
          </a:p>
          <a:p>
            <a:pPr lvl="1">
              <a:lnSpc>
                <a:spcPct val="120000"/>
              </a:lnSpc>
              <a:defRPr/>
            </a:pPr>
            <a:r>
              <a:rPr lang="en-US" altLang="en-US" dirty="0">
                <a:solidFill>
                  <a:srgbClr val="FF0000"/>
                </a:solidFill>
              </a:rPr>
              <a:t>Mainly for projects destined for the Public Investment Corporation and/or Foreign Investors.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sz="2400" dirty="0"/>
          </a:p>
          <a:p>
            <a:pPr>
              <a:defRPr/>
            </a:pPr>
            <a:r>
              <a:rPr lang="en-US" altLang="en-US" sz="2400" dirty="0"/>
              <a:t>Long-term lease on the land 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altLang="en-US" dirty="0">
                <a:solidFill>
                  <a:srgbClr val="FF0000"/>
                </a:solidFill>
              </a:rPr>
              <a:t>10-years or more.  A minimum of 20 years is more bankable</a:t>
            </a:r>
            <a:r>
              <a:rPr lang="en-US" altLang="en-US" sz="2100" dirty="0"/>
              <a:t>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3262CEA-5BAA-419F-BCB4-007F63EAE71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5413" y="898525"/>
          <a:ext cx="8389937" cy="5959475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1876042">
                  <a:extLst>
                    <a:ext uri="{9D8B030D-6E8A-4147-A177-3AD203B41FA5}">
                      <a16:colId xmlns:a16="http://schemas.microsoft.com/office/drawing/2014/main" val="3017381815"/>
                    </a:ext>
                  </a:extLst>
                </a:gridCol>
                <a:gridCol w="4176868">
                  <a:extLst>
                    <a:ext uri="{9D8B030D-6E8A-4147-A177-3AD203B41FA5}">
                      <a16:colId xmlns:a16="http://schemas.microsoft.com/office/drawing/2014/main" val="1447127424"/>
                    </a:ext>
                  </a:extLst>
                </a:gridCol>
                <a:gridCol w="2337027">
                  <a:extLst>
                    <a:ext uri="{9D8B030D-6E8A-4147-A177-3AD203B41FA5}">
                      <a16:colId xmlns:a16="http://schemas.microsoft.com/office/drawing/2014/main" val="2867361849"/>
                    </a:ext>
                  </a:extLst>
                </a:gridCol>
              </a:tblGrid>
              <a:tr h="43626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Gill Sans MT" panose="020B0502020104020203" pitchFamily="34" charset="0"/>
                        </a:rPr>
                        <a:t>Name of Project</a:t>
                      </a:r>
                      <a:endParaRPr lang="en-ZA" sz="1600" b="1" kern="1200" dirty="0">
                        <a:solidFill>
                          <a:schemeClr val="lt1"/>
                        </a:solidFill>
                        <a:effectLst/>
                        <a:latin typeface="Gill Sans MT" panose="020B0502020104020203" pitchFamily="34" charset="0"/>
                        <a:ea typeface="+mn-ea"/>
                        <a:cs typeface="+mn-cs"/>
                      </a:endParaRPr>
                    </a:p>
                  </a:txBody>
                  <a:tcPr marL="51447" marR="51447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Gill Sans MT" panose="020B0502020104020203" pitchFamily="34" charset="0"/>
                        </a:rPr>
                        <a:t>Estimated Cost </a:t>
                      </a:r>
                      <a:endParaRPr lang="en-ZA" sz="1600" b="1" kern="1200">
                        <a:solidFill>
                          <a:schemeClr val="lt1"/>
                        </a:solidFill>
                        <a:effectLst/>
                        <a:latin typeface="Gill Sans MT" panose="020B0502020104020203" pitchFamily="34" charset="0"/>
                        <a:ea typeface="+mn-ea"/>
                        <a:cs typeface="+mn-cs"/>
                      </a:endParaRPr>
                    </a:p>
                  </a:txBody>
                  <a:tcPr marL="51447" marR="51447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Gill Sans MT" panose="020B0502020104020203" pitchFamily="34" charset="0"/>
                        </a:rPr>
                        <a:t>Location</a:t>
                      </a:r>
                      <a:endParaRPr lang="en-ZA" sz="1600" b="1" kern="1200" dirty="0">
                        <a:solidFill>
                          <a:schemeClr val="lt1"/>
                        </a:solidFill>
                        <a:effectLst/>
                        <a:latin typeface="Gill Sans MT" panose="020B0502020104020203" pitchFamily="34" charset="0"/>
                        <a:ea typeface="+mn-ea"/>
                        <a:cs typeface="+mn-cs"/>
                      </a:endParaRPr>
                    </a:p>
                  </a:txBody>
                  <a:tcPr marL="51447" marR="51447" marT="0" marB="0"/>
                </a:tc>
                <a:extLst>
                  <a:ext uri="{0D108BD9-81ED-4DB2-BD59-A6C34878D82A}">
                    <a16:rowId xmlns:a16="http://schemas.microsoft.com/office/drawing/2014/main" val="1320388626"/>
                  </a:ext>
                </a:extLst>
              </a:tr>
              <a:tr h="1127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Hole in the Wall Resort Development (</a:t>
                      </a:r>
                      <a:r>
                        <a:rPr lang="en-ZA" sz="1600" b="0" dirty="0" err="1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Incopho</a:t>
                      </a: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Coastal Developments)</a:t>
                      </a:r>
                    </a:p>
                  </a:txBody>
                  <a:tcPr marL="51447" marR="514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R314.5m (US$60.4m)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Investment need: 40% equity</a:t>
                      </a:r>
                    </a:p>
                  </a:txBody>
                  <a:tcPr marL="51447" marR="514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Hole in the Wall Near Coffee Bay, Eastern Cape Province</a:t>
                      </a:r>
                    </a:p>
                  </a:txBody>
                  <a:tcPr marL="51447" marR="51447" marT="0" marB="0"/>
                </a:tc>
                <a:extLst>
                  <a:ext uri="{0D108BD9-81ED-4DB2-BD59-A6C34878D82A}">
                    <a16:rowId xmlns:a16="http://schemas.microsoft.com/office/drawing/2014/main" val="1061309244"/>
                  </a:ext>
                </a:extLst>
              </a:tr>
              <a:tr h="9712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God’s Window Skywalk (</a:t>
                      </a:r>
                      <a:r>
                        <a:rPr lang="en-ZA" sz="1600" b="0" dirty="0" err="1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Motsamayi</a:t>
                      </a: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Tourism Group)</a:t>
                      </a:r>
                    </a:p>
                  </a:txBody>
                  <a:tcPr marL="51447" marR="514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R500m (US$26.01m)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Investment need: 40% - 50% equity.</a:t>
                      </a:r>
                    </a:p>
                  </a:txBody>
                  <a:tcPr marL="51447" marR="514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Near </a:t>
                      </a:r>
                      <a:r>
                        <a:rPr lang="en-ZA" sz="1600" b="0" dirty="0" err="1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Graskop</a:t>
                      </a: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in the </a:t>
                      </a:r>
                      <a:r>
                        <a:rPr lang="en-ZA" sz="1600" b="0" dirty="0" err="1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Blyde</a:t>
                      </a: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River Nature Reserve, Mpumalanga Province</a:t>
                      </a:r>
                    </a:p>
                  </a:txBody>
                  <a:tcPr marL="51447" marR="51447" marT="0" marB="0"/>
                </a:tc>
                <a:extLst>
                  <a:ext uri="{0D108BD9-81ED-4DB2-BD59-A6C34878D82A}">
                    <a16:rowId xmlns:a16="http://schemas.microsoft.com/office/drawing/2014/main" val="4147709421"/>
                  </a:ext>
                </a:extLst>
              </a:tr>
              <a:tr h="766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Bakubung Smart City Development </a:t>
                      </a:r>
                    </a:p>
                  </a:txBody>
                  <a:tcPr marL="51447" marR="514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R1.2 billion (US$62.43m)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Investment need: 40% equity</a:t>
                      </a:r>
                    </a:p>
                  </a:txBody>
                  <a:tcPr marL="51447" marR="514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b="0" dirty="0" err="1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Ledig</a:t>
                      </a:r>
                      <a:r>
                        <a:rPr lang="en-ZA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near Sun City, Resort, North West Province</a:t>
                      </a:r>
                    </a:p>
                  </a:txBody>
                  <a:tcPr marL="51447" marR="51447" marT="0" marB="0"/>
                </a:tc>
                <a:extLst>
                  <a:ext uri="{0D108BD9-81ED-4DB2-BD59-A6C34878D82A}">
                    <a16:rowId xmlns:a16="http://schemas.microsoft.com/office/drawing/2014/main" val="1684286360"/>
                  </a:ext>
                </a:extLst>
              </a:tr>
              <a:tr h="2658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MontDor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 Orpen Lodge (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MonDor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Clarens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ZA" sz="1600" b="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94" marR="68594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b="0" u="sng" kern="1200" noProof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Phase 1</a:t>
                      </a:r>
                      <a:r>
                        <a:rPr lang="en-ZA" sz="1600" b="0" kern="1200" noProof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: R19m (US$0.998m) for 10 chalets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b="0" u="sng" kern="1200" noProof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Phase 2:</a:t>
                      </a:r>
                      <a:r>
                        <a:rPr lang="en-ZA" sz="1600" b="0" kern="1200" noProof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 R15m (US$0.780m) for10 additional chalets to complement the existing ones – possible grant funding on behalf of the community.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b="0" u="sng" kern="1200" noProof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Phase 3:</a:t>
                      </a:r>
                      <a:r>
                        <a:rPr lang="en-ZA" sz="1600" b="0" kern="1200" noProof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 R95m (144-room hotel style development).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b="0" u="sng" kern="1200" noProof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Investment Opportunity</a:t>
                      </a:r>
                      <a:r>
                        <a:rPr lang="en-ZA" sz="1600" b="0" kern="1200" noProof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: 40% Equity on Phase 3</a:t>
                      </a:r>
                      <a:endParaRPr lang="en-ZA" sz="1600" b="0" kern="12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94" marR="685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Kruger National Park Orpen Gate, Bushbuckridge LM,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Ehlanzeni DM, Mpumalanga</a:t>
                      </a:r>
                      <a:endParaRPr lang="en-ZA" sz="1600" b="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94" marR="68594" marT="0" marB="0"/>
                </a:tc>
                <a:extLst>
                  <a:ext uri="{0D108BD9-81ED-4DB2-BD59-A6C34878D82A}">
                    <a16:rowId xmlns:a16="http://schemas.microsoft.com/office/drawing/2014/main" val="346495676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F6F1C-8833-4C18-B5DD-E11C4D4771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85932BD-1DCA-A446-A3B3-BC34A2BA4CCF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11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702512C8-C022-487F-9BAB-12742A64F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38" y="93663"/>
            <a:ext cx="8405812" cy="668337"/>
          </a:xfrm>
          <a:prstGeom prst="round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>
              <a:defRPr/>
            </a:pPr>
            <a:r>
              <a:rPr lang="en-US" sz="3200" dirty="0">
                <a:solidFill>
                  <a:prstClr val="white"/>
                </a:solidFill>
                <a:latin typeface="Gill Sans"/>
                <a:cs typeface="Gill Sans"/>
              </a:rPr>
              <a:t>Investment Ready Projects </a:t>
            </a:r>
          </a:p>
        </p:txBody>
      </p:sp>
    </p:spTree>
  </p:cSld>
  <p:clrMapOvr>
    <a:masterClrMapping/>
  </p:clrMapOvr>
  <p:transition spd="slow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Number Placeholder 4">
            <a:extLst>
              <a:ext uri="{FF2B5EF4-FFF2-40B4-BE49-F238E27FC236}">
                <a16:creationId xmlns:a16="http://schemas.microsoft.com/office/drawing/2014/main" id="{C66774C0-F4AA-0C8D-D48F-59A99FFE38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28650" y="6356350"/>
            <a:ext cx="65770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fld id="{C3B084FE-80C9-B347-BD8C-6E74734C5AC3}" type="slidenum">
              <a:rPr lang="en-ZA" altLang="en-US" sz="1200">
                <a:solidFill>
                  <a:srgbClr val="A6A6A6"/>
                </a:solidFill>
                <a:latin typeface="Arial" panose="020B0604020202020204" pitchFamily="34" charset="0"/>
              </a:rPr>
              <a:pPr algn="l"/>
              <a:t>12</a:t>
            </a:fld>
            <a:endParaRPr lang="en-ZA" altLang="en-US" sz="1200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143363" name="Rectangle 5">
            <a:extLst>
              <a:ext uri="{FF2B5EF4-FFF2-40B4-BE49-F238E27FC236}">
                <a16:creationId xmlns:a16="http://schemas.microsoft.com/office/drawing/2014/main" id="{4E8F8B29-E809-58A5-BC04-F3659C9B2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0" y="1946275"/>
            <a:ext cx="7162800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ZA" altLang="en-US" sz="1200" b="1">
              <a:solidFill>
                <a:srgbClr val="0D0D0D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65036EA-6995-4584-8FE6-F25EEEE26C9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9144000" cy="711993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838665">
                  <a:extLst>
                    <a:ext uri="{9D8B030D-6E8A-4147-A177-3AD203B41FA5}">
                      <a16:colId xmlns:a16="http://schemas.microsoft.com/office/drawing/2014/main" val="340489405"/>
                    </a:ext>
                  </a:extLst>
                </a:gridCol>
                <a:gridCol w="7305335">
                  <a:extLst>
                    <a:ext uri="{9D8B030D-6E8A-4147-A177-3AD203B41FA5}">
                      <a16:colId xmlns:a16="http://schemas.microsoft.com/office/drawing/2014/main" val="2029911516"/>
                    </a:ext>
                  </a:extLst>
                </a:gridCol>
              </a:tblGrid>
              <a:tr h="5013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PROJECT TITLE/NAME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HOLE-IN-THE-WALL RESORT DEVELOPMENT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592500822"/>
                  </a:ext>
                </a:extLst>
              </a:tr>
              <a:tr h="3507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AUTHORITY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Incopho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Coastal Developments (Pty) Ltd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694894292"/>
                  </a:ext>
                </a:extLst>
              </a:tr>
              <a:tr h="268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LOCATION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Hole in the Wall near Coffee Bay in the OR Tambo District Municipality, Eastern Cape Province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16485576"/>
                  </a:ext>
                </a:extLst>
              </a:tr>
              <a:tr h="4418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>
                          <a:effectLst/>
                          <a:latin typeface="Gill Sans MT" panose="020B0502020104020203" pitchFamily="34" charset="0"/>
                        </a:rPr>
                        <a:t>TYPE OF DEVELOPMENT</a:t>
                      </a:r>
                      <a:endParaRPr lang="en-ZA" sz="140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Accommodation and Conference Facilities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829667860"/>
                  </a:ext>
                </a:extLst>
              </a:tr>
              <a:tr h="14776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PROJECT DESCRIPTION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dirty="0">
                          <a:latin typeface="Gill Sans MT" panose="020B0502020104020203" pitchFamily="34" charset="0"/>
                        </a:rPr>
                        <a:t>Bay with a huge detached cliff that has a giant opening carved through its centre by the waves</a:t>
                      </a:r>
                      <a:r>
                        <a:rPr lang="en-ZA" sz="1400" baseline="0" dirty="0">
                          <a:latin typeface="Gill Sans MT" panose="020B0502020104020203" pitchFamily="34" charset="0"/>
                        </a:rPr>
                        <a:t>. The development will include the following: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ZA" sz="1400" b="1" baseline="0" dirty="0">
                          <a:latin typeface="Gill Sans MT" panose="020B0502020104020203" pitchFamily="34" charset="0"/>
                        </a:rPr>
                        <a:t>Phase 1</a:t>
                      </a:r>
                      <a:r>
                        <a:rPr lang="en-ZA" sz="1400" baseline="0" dirty="0">
                          <a:latin typeface="Gill Sans MT" panose="020B0502020104020203" pitchFamily="34" charset="0"/>
                        </a:rPr>
                        <a:t>: 100-room hotel (3 or 4 star)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ZA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Phase 2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: Self-catering accommodation (60-rooms)</a:t>
                      </a:r>
                    </a:p>
                    <a:p>
                      <a:pPr marL="569913" marR="0" lvl="1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Day Visitors Facilities which include restaurant, Lounge, Health Spa, Fitness Centre</a:t>
                      </a:r>
                    </a:p>
                    <a:p>
                      <a:pPr marL="569913" marR="0" lvl="1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A 300 seater conference facility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370720113"/>
                  </a:ext>
                </a:extLst>
              </a:tr>
              <a:tr h="8984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APPROXIMATE COST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R314.5m (US$16.36) – Proposed Project Funding Structure:  – 1. IDC</a:t>
                      </a:r>
                      <a:r>
                        <a:rPr lang="en-ZA" sz="1400" baseline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at 60% = R188.7m (US$9.3 million - senior debt),  2. </a:t>
                      </a:r>
                      <a:r>
                        <a:rPr lang="en-ZA" sz="1400" baseline="0" dirty="0" err="1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Incopho</a:t>
                      </a:r>
                      <a:r>
                        <a:rPr lang="en-ZA" sz="1400" baseline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Coastal Development at 7% = R22.01m (US$1.14m), 3.   </a:t>
                      </a:r>
                      <a:r>
                        <a:rPr lang="en-ZA" sz="1400" b="1" baseline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Investment required at 33% of the project cost:  R103.78m (US$ 5.3m).  Jobs:  </a:t>
                      </a:r>
                      <a:r>
                        <a:rPr lang="en-ZA" sz="1400" b="0" baseline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 permanent (direct) and 200 during construction </a:t>
                      </a:r>
                      <a:endParaRPr lang="en-ZA" sz="1400" b="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692500842"/>
                  </a:ext>
                </a:extLst>
              </a:tr>
              <a:tr h="9167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CURRENT STATUS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All planning processes are complete and the project is ready to start. 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Letter of intent signed with Marriot International as the preferred operator.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Lease agreement with the Department of Agriculture, Land Reform &amp; Rural Development signed (custodian of rural and/or communal land with no title deed). 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872779029"/>
                  </a:ext>
                </a:extLst>
              </a:tr>
              <a:tr h="1354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TYPE OF PARTNERSHIPS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400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Equity partnership at 33% of the project cost. </a:t>
                      </a:r>
                      <a:r>
                        <a:rPr lang="en-ZA" sz="1400" kern="1200" baseline="0" noProof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Times New Roman" panose="02020603050405020304" pitchFamily="18" charset="0"/>
                        </a:rPr>
                        <a:t>Target return on equity of 13%. Leverage funding of (debt) 55% (plus 5% grant) of the capital cost is to be financed via the IDC (a South African development finance institution with a mandate to invest across the continent) on commercial terms. Currently the developers have committed approximately US$ 142 000 for the project establishment phase. Certain portion of the consortium contribution will come from govt contribution in the form of a grant. </a:t>
                      </a:r>
                      <a:endParaRPr lang="en-ZA" sz="1400" kern="1200" baseline="0" noProof="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912808440"/>
                  </a:ext>
                </a:extLst>
              </a:tr>
              <a:tr h="9094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CONTACT DETAILS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Mr </a:t>
                      </a:r>
                      <a:r>
                        <a:rPr lang="en-ZA" sz="1400" dirty="0" err="1">
                          <a:effectLst/>
                          <a:latin typeface="Gill Sans MT" panose="020B0502020104020203" pitchFamily="34" charset="0"/>
                        </a:rPr>
                        <a:t>Bossie</a:t>
                      </a: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 Bosman, Director: </a:t>
                      </a:r>
                      <a:r>
                        <a:rPr lang="en-ZA" sz="1400" dirty="0" err="1">
                          <a:effectLst/>
                          <a:latin typeface="Gill Sans MT" panose="020B0502020104020203" pitchFamily="34" charset="0"/>
                        </a:rPr>
                        <a:t>Incopho</a:t>
                      </a: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 Coastal Developments, Cell: +27 82 699 8705 &amp; E-mail: 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jongani@mweb.co.za 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Ms Katlego </a:t>
                      </a:r>
                      <a:r>
                        <a:rPr lang="en-ZA" sz="1400" dirty="0" err="1">
                          <a:effectLst/>
                          <a:latin typeface="Gill Sans MT" panose="020B0502020104020203" pitchFamily="34" charset="0"/>
                        </a:rPr>
                        <a:t>Mphahlele</a:t>
                      </a:r>
                      <a:r>
                        <a:rPr lang="en-ZA" sz="1400" baseline="0" dirty="0">
                          <a:effectLst/>
                          <a:latin typeface="Gill Sans MT" panose="020B0502020104020203" pitchFamily="34" charset="0"/>
                        </a:rPr>
                        <a:t>, Senior Dealmaker: IDC, Tel: +27 11 269 3101 &amp; Email: </a:t>
                      </a:r>
                      <a:r>
                        <a:rPr lang="en-ZA" sz="1400" baseline="0" dirty="0">
                          <a:effectLst/>
                          <a:latin typeface="Gill Sans MT" panose="020B0502020104020203" pitchFamily="34" charset="0"/>
                          <a:hlinkClick r:id="rId3"/>
                        </a:rPr>
                        <a:t>katlegom@idc.co.za</a:t>
                      </a:r>
                      <a:r>
                        <a:rPr lang="en-ZA" sz="1400" baseline="0" dirty="0"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97402326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lide Number Placeholder 4">
            <a:extLst>
              <a:ext uri="{FF2B5EF4-FFF2-40B4-BE49-F238E27FC236}">
                <a16:creationId xmlns:a16="http://schemas.microsoft.com/office/drawing/2014/main" id="{B6BC5773-8AC9-C2B6-04AF-7AC5295199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28650" y="6356350"/>
            <a:ext cx="65770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fld id="{85402BB9-732C-BD41-B128-3F74CB038BE0}" type="slidenum">
              <a:rPr lang="en-ZA" altLang="en-US" sz="1200">
                <a:solidFill>
                  <a:srgbClr val="A6A6A6"/>
                </a:solidFill>
                <a:latin typeface="Arial" panose="020B0604020202020204" pitchFamily="34" charset="0"/>
              </a:rPr>
              <a:pPr algn="l"/>
              <a:t>13</a:t>
            </a:fld>
            <a:endParaRPr lang="en-ZA" altLang="en-US" sz="1200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145411" name="Rectangle 5">
            <a:extLst>
              <a:ext uri="{FF2B5EF4-FFF2-40B4-BE49-F238E27FC236}">
                <a16:creationId xmlns:a16="http://schemas.microsoft.com/office/drawing/2014/main" id="{4640B3D2-66D2-7607-A130-42172DF3E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0" y="1946275"/>
            <a:ext cx="7162800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ZA" altLang="en-US" sz="1200" b="1">
              <a:solidFill>
                <a:srgbClr val="0D0D0D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65036EA-6995-4584-8FE6-F25EEEE26C9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838665">
                  <a:extLst>
                    <a:ext uri="{9D8B030D-6E8A-4147-A177-3AD203B41FA5}">
                      <a16:colId xmlns:a16="http://schemas.microsoft.com/office/drawing/2014/main" val="340489405"/>
                    </a:ext>
                  </a:extLst>
                </a:gridCol>
                <a:gridCol w="7305335">
                  <a:extLst>
                    <a:ext uri="{9D8B030D-6E8A-4147-A177-3AD203B41FA5}">
                      <a16:colId xmlns:a16="http://schemas.microsoft.com/office/drawing/2014/main" val="2029911516"/>
                    </a:ext>
                  </a:extLst>
                </a:gridCol>
              </a:tblGrid>
              <a:tr h="584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PROJECT TITLE/NAME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HOLE-IN-THE-WALL RESORT 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592500822"/>
                  </a:ext>
                </a:extLst>
              </a:tr>
              <a:tr h="3508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AUTHORITY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Incopho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Coastal Developments (Pty) Ltd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694894292"/>
                  </a:ext>
                </a:extLst>
              </a:tr>
              <a:tr h="364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LOCATION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Hole in the Wall near Coffee Bay in KSD Local  Municipality, Eastern Cape Province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16485576"/>
                  </a:ext>
                </a:extLst>
              </a:tr>
              <a:tr h="584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>
                          <a:effectLst/>
                          <a:latin typeface="Gill Sans MT" panose="020B0502020104020203" pitchFamily="34" charset="0"/>
                        </a:rPr>
                        <a:t>TYPE OF DEVELOPMENT</a:t>
                      </a:r>
                      <a:endParaRPr lang="en-ZA" sz="140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Accommodation and Conference Facility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829667860"/>
                  </a:ext>
                </a:extLst>
              </a:tr>
              <a:tr h="1679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PROJECT DESCRIPTION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400" dirty="0">
                          <a:latin typeface="Gill Sans MT" panose="020B0502020104020203" pitchFamily="34" charset="0"/>
                        </a:rPr>
                        <a:t>Bay with a huge detached cliff that has a giant opening carved through its centre by the waves</a:t>
                      </a:r>
                      <a:r>
                        <a:rPr lang="en-ZA" sz="1400" baseline="0" dirty="0">
                          <a:latin typeface="Gill Sans MT" panose="020B0502020104020203" pitchFamily="34" charset="0"/>
                        </a:rPr>
                        <a:t>. The development will include the following: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ZA" sz="1400" b="1" baseline="0" dirty="0">
                          <a:latin typeface="Gill Sans MT" panose="020B0502020104020203" pitchFamily="34" charset="0"/>
                        </a:rPr>
                        <a:t>Phase 1</a:t>
                      </a:r>
                      <a:r>
                        <a:rPr lang="en-ZA" sz="1400" baseline="0" dirty="0">
                          <a:latin typeface="Gill Sans MT" panose="020B0502020104020203" pitchFamily="34" charset="0"/>
                        </a:rPr>
                        <a:t>: 100-room hotel (3 or 4 star)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ZA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Phase 2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: Self-catering accommodation (60-rooms)</a:t>
                      </a:r>
                    </a:p>
                    <a:p>
                      <a:pPr marL="569913" marR="0" lvl="1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Day Visitors Facilities which include restaurant, Lounge, Health Spa, Fitness Centre</a:t>
                      </a:r>
                    </a:p>
                    <a:p>
                      <a:pPr marL="569913" marR="0" lvl="1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A 300 seater conference facility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370720113"/>
                  </a:ext>
                </a:extLst>
              </a:tr>
              <a:tr h="9168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APPROXIMATE COST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Project Funding Structure:  ZAR271 937 255 [US$ 14 941 607] – 1. IDC</a:t>
                      </a:r>
                      <a:r>
                        <a:rPr lang="en-ZA" sz="1400" baseline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at 60% (ZAR163 162 353 [US$ 8 964 964] (senior debt),  2. </a:t>
                      </a:r>
                      <a:r>
                        <a:rPr lang="en-ZA" sz="1400" baseline="0" dirty="0" err="1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Incopho</a:t>
                      </a:r>
                      <a:r>
                        <a:rPr lang="en-ZA" sz="1400" baseline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Coastal Development at 7% (ZAR19 035 607 equity – US$ 1 045 912), 3.   </a:t>
                      </a:r>
                      <a:r>
                        <a:rPr lang="en-ZA" sz="1400" b="1" baseline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Investment required at 33% of the project cost: ZAR 89 739 294 [US$ 4 930 730] </a:t>
                      </a:r>
                      <a:endParaRPr lang="en-ZA" sz="1400" b="1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692500842"/>
                  </a:ext>
                </a:extLst>
              </a:tr>
              <a:tr h="9168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CURRENT STATUS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All planning processes are complete and the project is ready to start. 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Letter of intent signed with Marriot International as the preferred operator.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Lease agreement with the National Government signed (custodian of rural land with no title deed). 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872779029"/>
                  </a:ext>
                </a:extLst>
              </a:tr>
              <a:tr h="5505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TYPE OF PARTNERSHIPS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Equity partnership.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912808440"/>
                  </a:ext>
                </a:extLst>
              </a:tr>
              <a:tr h="9095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CONTACT DETAILS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Mr </a:t>
                      </a:r>
                      <a:r>
                        <a:rPr lang="en-ZA" sz="1400" dirty="0" err="1">
                          <a:effectLst/>
                          <a:latin typeface="Gill Sans MT" panose="020B0502020104020203" pitchFamily="34" charset="0"/>
                        </a:rPr>
                        <a:t>Bossie</a:t>
                      </a: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 Bosman, Director: </a:t>
                      </a:r>
                      <a:r>
                        <a:rPr lang="en-ZA" sz="1400" dirty="0" err="1">
                          <a:effectLst/>
                          <a:latin typeface="Gill Sans MT" panose="020B0502020104020203" pitchFamily="34" charset="0"/>
                        </a:rPr>
                        <a:t>Incopho</a:t>
                      </a: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 Coastal Developments, Cell: +27 82 699 8705 &amp; E-mail: 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jongani@mweb.co.za 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Ms Katlego </a:t>
                      </a:r>
                      <a:r>
                        <a:rPr lang="en-ZA" sz="1400" dirty="0" err="1">
                          <a:effectLst/>
                          <a:latin typeface="Gill Sans MT" panose="020B0502020104020203" pitchFamily="34" charset="0"/>
                        </a:rPr>
                        <a:t>Mphahlele</a:t>
                      </a:r>
                      <a:r>
                        <a:rPr lang="en-ZA" sz="1400" baseline="0" dirty="0">
                          <a:effectLst/>
                          <a:latin typeface="Gill Sans MT" panose="020B0502020104020203" pitchFamily="34" charset="0"/>
                        </a:rPr>
                        <a:t>, Senior Dealmaker: IDC, Tel: +27 11 269 3101 &amp; Email: </a:t>
                      </a:r>
                      <a:r>
                        <a:rPr lang="en-ZA" sz="1400" baseline="0" dirty="0">
                          <a:effectLst/>
                          <a:latin typeface="Gill Sans MT" panose="020B0502020104020203" pitchFamily="34" charset="0"/>
                          <a:hlinkClick r:id="rId3"/>
                        </a:rPr>
                        <a:t>katlegom@idc.co.za</a:t>
                      </a:r>
                      <a:r>
                        <a:rPr lang="en-ZA" sz="1400" baseline="0" dirty="0"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974023262"/>
                  </a:ext>
                </a:extLst>
              </a:tr>
            </a:tbl>
          </a:graphicData>
        </a:graphic>
      </p:graphicFrame>
      <p:pic>
        <p:nvPicPr>
          <p:cNvPr id="145444" name="Picture 10">
            <a:extLst>
              <a:ext uri="{FF2B5EF4-FFF2-40B4-BE49-F238E27FC236}">
                <a16:creationId xmlns:a16="http://schemas.microsoft.com/office/drawing/2014/main" id="{E4CAD397-22FA-7442-4E64-F4AF8CC59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4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CD396A6-4C90-4C38-95CC-4C52F5831C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ZA"/>
              <a:t>Hole-in-the-Wall Hotel &amp; Resort Development</a:t>
            </a:r>
            <a:endParaRPr lang="en-ZA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61E91A-F670-44E4-A416-0F330F510D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728FFFA-65F2-1E4C-AB62-523C7FB6205A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14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pic>
        <p:nvPicPr>
          <p:cNvPr id="147460" name="Picture 3">
            <a:extLst>
              <a:ext uri="{FF2B5EF4-FFF2-40B4-BE49-F238E27FC236}">
                <a16:creationId xmlns:a16="http://schemas.microsoft.com/office/drawing/2014/main" id="{AC9B0AD2-F816-FF1B-70B6-3528ADEEB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Number Placeholder 6">
            <a:extLst>
              <a:ext uri="{FF2B5EF4-FFF2-40B4-BE49-F238E27FC236}">
                <a16:creationId xmlns:a16="http://schemas.microsoft.com/office/drawing/2014/main" id="{D1CC94AD-7B51-C98E-AF83-D770A2BDFCF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F41621-B2AB-5F49-9A8E-AFFFC8A0D3A8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15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pic>
        <p:nvPicPr>
          <p:cNvPr id="149507" name="Content Placeholder 3">
            <a:extLst>
              <a:ext uri="{FF2B5EF4-FFF2-40B4-BE49-F238E27FC236}">
                <a16:creationId xmlns:a16="http://schemas.microsoft.com/office/drawing/2014/main" id="{F128AE56-D1A4-2A71-54A5-4382AABF43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lide Number Placeholder 4">
            <a:extLst>
              <a:ext uri="{FF2B5EF4-FFF2-40B4-BE49-F238E27FC236}">
                <a16:creationId xmlns:a16="http://schemas.microsoft.com/office/drawing/2014/main" id="{03F2968B-CEE8-4E4B-93A0-DBAD5BCB92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35" tIns="25718" rIns="51435" bIns="25718"/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17513" indent="-160338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642938" indent="-128588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900113" indent="-128588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157288" indent="-128588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614488" indent="-128588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071688" indent="-128588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28888" indent="-128588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86088" indent="-128588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91A02A9-E619-B947-ADDC-5F8C6CDC9802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16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156675" name="Rectangle 5">
            <a:extLst>
              <a:ext uri="{FF2B5EF4-FFF2-40B4-BE49-F238E27FC236}">
                <a16:creationId xmlns:a16="http://schemas.microsoft.com/office/drawing/2014/main" id="{92E95607-E65F-4347-B9CF-0AA56F7FD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413" y="2370138"/>
            <a:ext cx="5372100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eaLnBrk="1" hangingPunct="1">
              <a:defRPr/>
            </a:pPr>
            <a:endParaRPr lang="en-ZA" altLang="en-US" sz="1350" b="1">
              <a:solidFill>
                <a:srgbClr val="0D0D0D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1682A21-BAA2-47D3-89AA-244558B92A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9144000" cy="720566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583160">
                  <a:extLst>
                    <a:ext uri="{9D8B030D-6E8A-4147-A177-3AD203B41FA5}">
                      <a16:colId xmlns:a16="http://schemas.microsoft.com/office/drawing/2014/main" val="3464870029"/>
                    </a:ext>
                  </a:extLst>
                </a:gridCol>
                <a:gridCol w="6560840">
                  <a:extLst>
                    <a:ext uri="{9D8B030D-6E8A-4147-A177-3AD203B41FA5}">
                      <a16:colId xmlns:a16="http://schemas.microsoft.com/office/drawing/2014/main" val="201830262"/>
                    </a:ext>
                  </a:extLst>
                </a:gridCol>
              </a:tblGrid>
              <a:tr h="3339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</a:rPr>
                        <a:t>PROJECT TITLE/NAME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GOD’S WINDOW SKYWALK </a:t>
                      </a: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3098421976"/>
                  </a:ext>
                </a:extLst>
              </a:tr>
              <a:tr h="4108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</a:rPr>
                        <a:t>AUTHORITY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baseline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Mpumalanga Tourism and Parks Agency (MTPA) and </a:t>
                      </a:r>
                      <a:r>
                        <a:rPr lang="en-ZA" sz="1600" baseline="0" dirty="0" err="1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Motsamayi</a:t>
                      </a:r>
                      <a:r>
                        <a:rPr lang="en-ZA" sz="1600" baseline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Tourism Group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1384652879"/>
                  </a:ext>
                </a:extLst>
              </a:tr>
              <a:tr h="5217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</a:rPr>
                        <a:t>LOCATION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God’s Window, Panorama Route,</a:t>
                      </a:r>
                      <a:r>
                        <a:rPr lang="en-ZA" sz="1600" baseline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ZA" sz="1600" baseline="0" dirty="0" err="1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Thaba</a:t>
                      </a:r>
                      <a:r>
                        <a:rPr lang="en-ZA" sz="1600" baseline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ZA" sz="1600" baseline="0" dirty="0" err="1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Chweu</a:t>
                      </a:r>
                      <a:r>
                        <a:rPr lang="en-ZA" sz="1600" baseline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Local Municipality, Mpumalanga Province 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1797970300"/>
                  </a:ext>
                </a:extLst>
              </a:tr>
              <a:tr h="5819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</a:rPr>
                        <a:t>TYPE OF DEVELOPMENT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Skywalk across the God’s Window with a restaurant.</a:t>
                      </a: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825534763"/>
                  </a:ext>
                </a:extLst>
              </a:tr>
              <a:tr h="21385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>
                          <a:effectLst/>
                          <a:latin typeface="Gill Sans MT" panose="020B0502020104020203" pitchFamily="34" charset="0"/>
                        </a:rPr>
                        <a:t>PROJECT DESCRIPTION</a:t>
                      </a:r>
                      <a:endParaRPr lang="en-ZA" sz="160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Situated on the Drakensberg escarpment in Mpumalanga is God’s Window. With magnificent views, canyons, rock formations and waterfalls, God's Window has breathtaking scenic splendor.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kern="1200" dirty="0">
                        <a:solidFill>
                          <a:schemeClr val="dk1"/>
                        </a:solidFill>
                        <a:effectLst/>
                        <a:latin typeface="Gill Sans MT" panose="020B0502020104020203" pitchFamily="34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The development will consist a cantilevered glass suspended over the edge of a cliff, protruding about 12 </a:t>
                      </a:r>
                      <a:r>
                        <a:rPr lang="en-US" sz="1600" b="0" kern="1200" dirty="0" err="1">
                          <a:solidFill>
                            <a:schemeClr val="dk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metres</a:t>
                      </a:r>
                      <a:r>
                        <a:rPr lang="en-US" sz="1600" b="0" kern="1200" dirty="0">
                          <a:solidFill>
                            <a:schemeClr val="dk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 outward. The skywalk will offer visitors a panoramic view of the lowveld with a drop of more than 900m down into the local indigenous forest-clad ravine. </a:t>
                      </a: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3372572586"/>
                  </a:ext>
                </a:extLst>
              </a:tr>
              <a:tr h="7911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</a:rPr>
                        <a:t>APPROXIMATE COST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R500m (US$26.0m)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Investment required:  </a:t>
                      </a:r>
                      <a:r>
                        <a:rPr kumimoji="0" lang="en-ZA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en-ZA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nvestment required at 40% of the project cost - R 200m [US$10.4m]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2076097654"/>
                  </a:ext>
                </a:extLst>
              </a:tr>
              <a:tr h="4108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>
                          <a:effectLst/>
                          <a:latin typeface="Gill Sans MT" panose="020B0502020104020203" pitchFamily="34" charset="0"/>
                        </a:rPr>
                        <a:t>CURRENT STATUS</a:t>
                      </a:r>
                      <a:endParaRPr lang="en-ZA" sz="160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Feasibility</a:t>
                      </a:r>
                      <a:r>
                        <a:rPr lang="en-ZA" sz="1600" baseline="0" dirty="0">
                          <a:effectLst/>
                          <a:latin typeface="Gill Sans MT" panose="020B0502020104020203" pitchFamily="34" charset="0"/>
                          <a:ea typeface="Arial Narrow" panose="020B0606020202030204" pitchFamily="34" charset="0"/>
                          <a:cs typeface="Arial Narrow" panose="020B0606020202030204" pitchFamily="34" charset="0"/>
                        </a:rPr>
                        <a:t> study, EIA completed and long-term lease signed. 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Arial Narrow" panose="020B0606020202030204" pitchFamily="34" charset="0"/>
                        <a:cs typeface="Arial Narrow" panose="020B0606020202030204" pitchFamily="34" charset="0"/>
                      </a:endParaRP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903880517"/>
                  </a:ext>
                </a:extLst>
              </a:tr>
              <a:tr h="5981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>
                          <a:effectLst/>
                          <a:latin typeface="Gill Sans MT" panose="020B0502020104020203" pitchFamily="34" charset="0"/>
                        </a:rPr>
                        <a:t>TYPE OF PARTNERSHIPS</a:t>
                      </a:r>
                      <a:endParaRPr lang="en-ZA" sz="160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Debt and/or Equity Partnerships.</a:t>
                      </a: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3179524714"/>
                  </a:ext>
                </a:extLst>
              </a:tr>
              <a:tr h="14183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CONTACT DETAILS </a:t>
                      </a: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Mr Jerry </a:t>
                      </a:r>
                      <a:r>
                        <a:rPr kumimoji="0" lang="en-ZA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Mabena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ZA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Motsamayi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 Tourism Group, Cell: +27 82 784 9543&amp; E-mail: 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  <a:hlinkClick r:id="rId3"/>
                        </a:rPr>
                        <a:t>jerry@krugershalati.com</a:t>
                      </a:r>
                      <a:endParaRPr kumimoji="0" lang="en-ZA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Ms Katlego </a:t>
                      </a:r>
                      <a:r>
                        <a:rPr kumimoji="0" lang="en-ZA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Mphahlele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, Senior Dealmaker: IDC, Tel: +27 11 269 3101 &amp; Email: 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katlegom@idc.co.za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 </a:t>
                      </a:r>
                      <a:endParaRPr kumimoji="0" lang="en-ZA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ZA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ZA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115955034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ircl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Footer Placeholder 3">
            <a:extLst>
              <a:ext uri="{FF2B5EF4-FFF2-40B4-BE49-F238E27FC236}">
                <a16:creationId xmlns:a16="http://schemas.microsoft.com/office/drawing/2014/main" id="{7932798F-3B61-29DE-4581-E5E4CC9E95C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t>Hole-in-the-Wall Hotel &amp; Resort Development</a:t>
            </a:r>
          </a:p>
        </p:txBody>
      </p:sp>
      <p:sp>
        <p:nvSpPr>
          <p:cNvPr id="152579" name="Slide Number Placeholder 4">
            <a:extLst>
              <a:ext uri="{FF2B5EF4-FFF2-40B4-BE49-F238E27FC236}">
                <a16:creationId xmlns:a16="http://schemas.microsoft.com/office/drawing/2014/main" id="{E762D845-9F77-9B94-88E2-8DAE5B361F9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C944016-2AD2-DF4D-9595-A2783E9BF542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17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pic>
        <p:nvPicPr>
          <p:cNvPr id="152580" name="Picture 1">
            <a:extLst>
              <a:ext uri="{FF2B5EF4-FFF2-40B4-BE49-F238E27FC236}">
                <a16:creationId xmlns:a16="http://schemas.microsoft.com/office/drawing/2014/main" id="{2F86797B-8280-22EB-8C57-E1696B70C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Footer Placeholder 3">
            <a:extLst>
              <a:ext uri="{FF2B5EF4-FFF2-40B4-BE49-F238E27FC236}">
                <a16:creationId xmlns:a16="http://schemas.microsoft.com/office/drawing/2014/main" id="{952C0B62-4F73-9471-4701-CCBD207EB2D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t>Hole-in-the-Wall Hotel &amp; Resort Development</a:t>
            </a:r>
          </a:p>
        </p:txBody>
      </p:sp>
      <p:sp>
        <p:nvSpPr>
          <p:cNvPr id="154627" name="Slide Number Placeholder 4">
            <a:extLst>
              <a:ext uri="{FF2B5EF4-FFF2-40B4-BE49-F238E27FC236}">
                <a16:creationId xmlns:a16="http://schemas.microsoft.com/office/drawing/2014/main" id="{EFD1FF62-2C12-ACC5-E740-B4B6ACFD6BF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BC4FBD6-82AE-E040-8491-C424D99A875A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18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pic>
        <p:nvPicPr>
          <p:cNvPr id="154628" name="Picture 2" descr="https://lowvelder.co.za/wp-content/uploads/sites/44/2021/09/Skywalk2_47155-780x470.jpeg">
            <a:extLst>
              <a:ext uri="{FF2B5EF4-FFF2-40B4-BE49-F238E27FC236}">
                <a16:creationId xmlns:a16="http://schemas.microsoft.com/office/drawing/2014/main" id="{16FA4111-9B99-D162-69CE-38F8034B32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Footer Placeholder 3">
            <a:extLst>
              <a:ext uri="{FF2B5EF4-FFF2-40B4-BE49-F238E27FC236}">
                <a16:creationId xmlns:a16="http://schemas.microsoft.com/office/drawing/2014/main" id="{BA157A97-28CF-6723-EED7-D4D86B161E4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t>Hole-in-the-Wall Hotel &amp; Resort Development</a:t>
            </a:r>
          </a:p>
        </p:txBody>
      </p:sp>
      <p:sp>
        <p:nvSpPr>
          <p:cNvPr id="155651" name="Slide Number Placeholder 4">
            <a:extLst>
              <a:ext uri="{FF2B5EF4-FFF2-40B4-BE49-F238E27FC236}">
                <a16:creationId xmlns:a16="http://schemas.microsoft.com/office/drawing/2014/main" id="{42632328-B464-D62A-86B6-42769305D37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858FAEB-E4C9-1043-9B6E-C86B6586B12A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19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155652" name="Content Placeholder 2">
            <a:extLst>
              <a:ext uri="{FF2B5EF4-FFF2-40B4-BE49-F238E27FC236}">
                <a16:creationId xmlns:a16="http://schemas.microsoft.com/office/drawing/2014/main" id="{44A253FF-8043-15E0-B007-DAE9CE3CE2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28650" y="1825625"/>
            <a:ext cx="7886700" cy="3892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Gill Sans MT" panose="020B0502020104020203" pitchFamily="34" charset="77"/>
            </a:endParaRPr>
          </a:p>
        </p:txBody>
      </p:sp>
      <p:pic>
        <p:nvPicPr>
          <p:cNvPr id="155653" name="Picture 2" descr="https://lowvelder.co.za/wp-content/uploads/sites/44/2021/09/Skywalk3_47142.jpeg">
            <a:extLst>
              <a:ext uri="{FF2B5EF4-FFF2-40B4-BE49-F238E27FC236}">
                <a16:creationId xmlns:a16="http://schemas.microsoft.com/office/drawing/2014/main" id="{9A66C022-E4C7-3384-2085-EC8CFF82A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1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945657A7-C376-4C76-8C0E-18820D6CA1B7}"/>
              </a:ext>
            </a:extLst>
          </p:cNvPr>
          <p:cNvSpPr>
            <a:spLocks noGrp="1"/>
          </p:cNvSpPr>
          <p:nvPr>
            <p:ph idx="4294967295"/>
          </p:nvPr>
        </p:nvSpPr>
        <p:spPr bwMode="auto">
          <a:xfrm>
            <a:off x="628650" y="1039813"/>
            <a:ext cx="7886700" cy="47085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en-ZA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Location 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en-ZA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South Africa in Context 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en-ZA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Background to the Pipeline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en-ZA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Business Case for Tourism 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en-ZA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Components of Destination Supply 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en-ZA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Drivers of tourism growth in South Africa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en-ZA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Project Summaries</a:t>
            </a:r>
          </a:p>
          <a:p>
            <a:pPr marL="533400" lvl="1" indent="-261938" eaLnBrk="1" hangingPunct="1">
              <a:lnSpc>
                <a:spcPct val="100000"/>
              </a:lnSpc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ZA" altLang="en-US" sz="1600" dirty="0">
                <a:solidFill>
                  <a:srgbClr val="000000"/>
                </a:solidFill>
                <a:cs typeface="Arial" panose="020B0604020202020204" pitchFamily="34" charset="0"/>
              </a:rPr>
              <a:t>Hole in the Wall Resort, Eastern Cape Province </a:t>
            </a:r>
          </a:p>
          <a:p>
            <a:pPr marL="533400" lvl="1" indent="-261938" eaLnBrk="1" hangingPunct="1">
              <a:lnSpc>
                <a:spcPct val="100000"/>
              </a:lnSpc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ZA" altLang="en-US" sz="1600" dirty="0">
                <a:solidFill>
                  <a:srgbClr val="000000"/>
                </a:solidFill>
                <a:cs typeface="Arial" panose="020B0604020202020204" pitchFamily="34" charset="0"/>
              </a:rPr>
              <a:t>God’s Window Skywalk, Mpumalanga Province </a:t>
            </a:r>
          </a:p>
          <a:p>
            <a:pPr marL="533400" lvl="1" indent="-261938" eaLnBrk="1" hangingPunct="1">
              <a:lnSpc>
                <a:spcPct val="100000"/>
              </a:lnSpc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ZA" altLang="en-US" sz="1600" dirty="0">
                <a:solidFill>
                  <a:srgbClr val="000000"/>
                </a:solidFill>
                <a:cs typeface="Arial" panose="020B0604020202020204" pitchFamily="34" charset="0"/>
              </a:rPr>
              <a:t>Bakubung Smart City Development, North West Province </a:t>
            </a:r>
          </a:p>
          <a:p>
            <a:pPr marL="533400" lvl="1" indent="-261938" eaLnBrk="1" hangingPunct="1">
              <a:lnSpc>
                <a:spcPct val="100000"/>
              </a:lnSpc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ZA" altLang="en-US" sz="1600" dirty="0" err="1">
                <a:solidFill>
                  <a:srgbClr val="000000"/>
                </a:solidFill>
                <a:cs typeface="Arial" panose="020B0604020202020204" pitchFamily="34" charset="0"/>
              </a:rPr>
              <a:t>Orpen</a:t>
            </a:r>
            <a:r>
              <a:rPr lang="en-ZA" altLang="en-US" sz="1600" dirty="0">
                <a:solidFill>
                  <a:srgbClr val="000000"/>
                </a:solidFill>
                <a:cs typeface="Arial" panose="020B0604020202020204" pitchFamily="34" charset="0"/>
              </a:rPr>
              <a:t> Kruger Lodge, Mpumalanga Province 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en-ZA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Foreign Investment and Taxation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en-ZA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Selected Investment Incentives  </a:t>
            </a:r>
          </a:p>
          <a:p>
            <a:pPr marL="0" indent="0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en-ZA" altLang="en-US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endParaRPr lang="en-ZA" altLang="en-US" sz="20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en-ZA" altLang="en-US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endParaRPr lang="en-ZA" altLang="en-US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endParaRPr lang="en-ZA" altLang="en-US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endParaRPr lang="en-ZA" altLang="en-US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endParaRPr lang="en-ZA" altLang="en-US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endParaRPr lang="en-ZA" altLang="en-US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endParaRPr lang="en-ZA" altLang="en-US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endParaRPr lang="en-ZA" altLang="en-US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endParaRPr lang="en-ZA" altLang="en-US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endParaRPr lang="en-ZA" alt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endParaRPr lang="en-ZA" alt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en-ZA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endParaRPr lang="en-ZA" alt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003" name="Slide Number Placeholder 4">
            <a:extLst>
              <a:ext uri="{FF2B5EF4-FFF2-40B4-BE49-F238E27FC236}">
                <a16:creationId xmlns:a16="http://schemas.microsoft.com/office/drawing/2014/main" id="{B251D19E-A2C9-CD4E-24A0-C0A8B483B7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9C70707-1C48-8444-AD2D-BE7A9A1122B0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2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5C3625C-8876-4011-B010-ABFF9FA60CB5}"/>
              </a:ext>
            </a:extLst>
          </p:cNvPr>
          <p:cNvSpPr/>
          <p:nvPr/>
        </p:nvSpPr>
        <p:spPr>
          <a:xfrm>
            <a:off x="387350" y="58738"/>
            <a:ext cx="8412163" cy="833437"/>
          </a:xfrm>
          <a:prstGeom prst="roundRect">
            <a:avLst/>
          </a:prstGeom>
          <a:solidFill>
            <a:srgbClr val="EB60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ill Sans MT" panose="020B0502020104020203" pitchFamily="34" charset="0"/>
                <a:cs typeface="Gill Sans"/>
              </a:rPr>
              <a:t>Table of Contents </a:t>
            </a:r>
          </a:p>
        </p:txBody>
      </p:sp>
    </p:spTree>
  </p:cSld>
  <p:clrMapOvr>
    <a:masterClrMapping/>
  </p:clrMapOvr>
  <p:transition spd="slow">
    <p:circl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lide Number Placeholder 4">
            <a:extLst>
              <a:ext uri="{FF2B5EF4-FFF2-40B4-BE49-F238E27FC236}">
                <a16:creationId xmlns:a16="http://schemas.microsoft.com/office/drawing/2014/main" id="{2FF2D9CA-A6C3-DA45-30B5-134C30796E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28650" y="6356350"/>
            <a:ext cx="65770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fld id="{6492292F-90A5-F447-82DD-243541AB836E}" type="slidenum">
              <a:rPr lang="en-ZA" altLang="en-US" sz="1200">
                <a:solidFill>
                  <a:srgbClr val="A6A6A6"/>
                </a:solidFill>
                <a:latin typeface="Arial" panose="020B0604020202020204" pitchFamily="34" charset="0"/>
              </a:rPr>
              <a:pPr algn="l"/>
              <a:t>20</a:t>
            </a:fld>
            <a:endParaRPr lang="en-ZA" altLang="en-US" sz="1200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156675" name="Rectangle 5">
            <a:extLst>
              <a:ext uri="{FF2B5EF4-FFF2-40B4-BE49-F238E27FC236}">
                <a16:creationId xmlns:a16="http://schemas.microsoft.com/office/drawing/2014/main" id="{914D9DD2-837D-270A-738B-DE0AC348A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0" y="1946275"/>
            <a:ext cx="7162800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ZA" altLang="en-US" sz="1200" b="1">
              <a:solidFill>
                <a:srgbClr val="0D0D0D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D4C081A-D0C8-4B55-AC69-D34267E8A5C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9144000" cy="844232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865871">
                  <a:extLst>
                    <a:ext uri="{9D8B030D-6E8A-4147-A177-3AD203B41FA5}">
                      <a16:colId xmlns:a16="http://schemas.microsoft.com/office/drawing/2014/main" val="340489405"/>
                    </a:ext>
                  </a:extLst>
                </a:gridCol>
                <a:gridCol w="7278129">
                  <a:extLst>
                    <a:ext uri="{9D8B030D-6E8A-4147-A177-3AD203B41FA5}">
                      <a16:colId xmlns:a16="http://schemas.microsoft.com/office/drawing/2014/main" val="2029911516"/>
                    </a:ext>
                  </a:extLst>
                </a:gridCol>
              </a:tblGrid>
              <a:tr h="536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</a:rPr>
                        <a:t>PROJECT TITLE/NAME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Gill Sans MT" panose="020B0502020104020203" pitchFamily="34" charset="0"/>
                        </a:rPr>
                        <a:t>Bakubung Smart City/ Mixed-Use Development Project</a:t>
                      </a:r>
                      <a:endParaRPr lang="en-ZA" sz="18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592500822"/>
                  </a:ext>
                </a:extLst>
              </a:tr>
              <a:tr h="4259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AUTHORITY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Kubu Property Investment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694894292"/>
                  </a:ext>
                </a:extLst>
              </a:tr>
              <a:tr h="3110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LOCATION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Ledig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Moses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Kotane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Local Municipality, North West </a:t>
                      </a:r>
                      <a:r>
                        <a:rPr kumimoji="0" lang="en-ZA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Province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16485576"/>
                  </a:ext>
                </a:extLst>
              </a:tr>
              <a:tr h="23315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TYPE OF DEVELOPMENT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Residential,</a:t>
                      </a:r>
                      <a:r>
                        <a:rPr lang="en-ZA" sz="1600" baseline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retail complex, medical centre/private hospital, and h</a:t>
                      </a: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otel/lodge development 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ZA" sz="1600" b="1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Phase One: (Operator: </a:t>
                      </a:r>
                      <a:r>
                        <a:rPr lang="en-ZA" sz="1600" b="1" dirty="0" err="1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Sondela</a:t>
                      </a:r>
                      <a:r>
                        <a:rPr lang="en-ZA" sz="1600" b="1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Lifestyle Management): </a:t>
                      </a:r>
                    </a:p>
                    <a:p>
                      <a:pPr marL="465138" lvl="1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Luxury Tented Camp, 20 rooms as Phase one</a:t>
                      </a:r>
                    </a:p>
                    <a:p>
                      <a:pPr marL="465138" lvl="1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Luxury Caravan Camp x 50 sites</a:t>
                      </a:r>
                    </a:p>
                    <a:p>
                      <a:pPr marL="465138" lvl="1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Eco-tourism and nature conservation training college (200 students with boarding) </a:t>
                      </a:r>
                    </a:p>
                    <a:p>
                      <a:pPr marL="285750" lvl="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ZA" sz="1600" b="1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Phase Two</a:t>
                      </a: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 Hotel/Apartments Development with minimum 100-rooms. (</a:t>
                      </a:r>
                      <a:r>
                        <a:rPr lang="en-ZA" sz="1600" b="1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Looking for an operator and an equity partner)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829667860"/>
                  </a:ext>
                </a:extLst>
              </a:tr>
              <a:tr h="766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PROJECT DESCRIPTION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Gill Sans MT" panose="020B0502020104020203" pitchFamily="34" charset="0"/>
                        </a:rPr>
                        <a:t>Residential and Commercial Mixed-Use Development with Major Tourism Land Parcel Adjacent to the Sun City Resort and the Pilanesberg National Park (Big-5 game reserve), North West Province. </a:t>
                      </a:r>
                      <a:endParaRPr kumimoji="0" lang="en-ZA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+mn-ea"/>
                        <a:cs typeface="+mn-cs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370720113"/>
                  </a:ext>
                </a:extLst>
              </a:tr>
              <a:tr h="10932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APPROXIMATE COST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ZAR3.2 billion (US$ 0.166 billion) </a:t>
                      </a:r>
                      <a:r>
                        <a:rPr lang="en-US" sz="1600" b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 development of </a:t>
                      </a:r>
                      <a:r>
                        <a:rPr lang="en-GB" sz="1600" b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housing units, regional retail mall, lodges/hotel, private hospital, private school, library, stadium, government precinct</a:t>
                      </a:r>
                      <a:r>
                        <a:rPr lang="en-US" sz="1600" b="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costs hotel resort development estimated at ZAR1.2 billion (US$62.4m). Investment required at 40% is: R480 million (US$24.9m)</a:t>
                      </a:r>
                      <a:endParaRPr lang="en-ZA" sz="1600" b="1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692500842"/>
                  </a:ext>
                </a:extLst>
              </a:tr>
              <a:tr h="10540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CURRENT STATUS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effectLst/>
                          <a:latin typeface="Gill Sans MT" panose="020B0502020104020203" pitchFamily="34" charset="0"/>
                        </a:rPr>
                        <a:t>The project state of readiness is three-six months from commencement (Ready to take off within a year). EIAs, Rezoning, Technical Studies, Bulk Services, Master Sites Development Plans approvals are in place with market studies completed.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err="1">
                          <a:effectLst/>
                          <a:latin typeface="Gill Sans MT" panose="020B0502020104020203" pitchFamily="34" charset="0"/>
                        </a:rPr>
                        <a:t>Sondela</a:t>
                      </a:r>
                      <a:r>
                        <a:rPr lang="en-US" sz="1600" dirty="0">
                          <a:effectLst/>
                          <a:latin typeface="Gill Sans MT" panose="020B0502020104020203" pitchFamily="34" charset="0"/>
                        </a:rPr>
                        <a:t> Lifestyle Management (operating partner)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872779029"/>
                  </a:ext>
                </a:extLst>
              </a:tr>
              <a:tr h="766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</a:rPr>
                        <a:t>TYPE OF PARTNERSHIPS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Combination</a:t>
                      </a:r>
                      <a:r>
                        <a:rPr lang="en-ZA" sz="1600" baseline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equity, debt and government grants (community shareholding) (</a:t>
                      </a: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 51% BOT partnership)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Seeking 40% equity from the investor (US$25.4 million). 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912808440"/>
                  </a:ext>
                </a:extLst>
              </a:tr>
              <a:tr h="11573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CONTACT DETAILS</a:t>
                      </a:r>
                      <a:endParaRPr lang="en-ZA" sz="14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 Jacob Ngakane, CEO: </a:t>
                      </a:r>
                      <a:r>
                        <a:rPr lang="en-ZA" sz="1400" dirty="0" err="1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Kubu</a:t>
                      </a: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Property Investment, 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Mobile: +27 82 444 1764 &amp; </a:t>
                      </a: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Email: </a:t>
                      </a: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jacob@ciholdings.co.za</a:t>
                      </a:r>
                      <a:r>
                        <a:rPr lang="en-ZA" sz="14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Ms Katlego </a:t>
                      </a:r>
                      <a:r>
                        <a:rPr kumimoji="0" lang="en-ZA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Mphahlele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, Senior Dealmaker: IDC, Tel: +27 11 269 3101 &amp; Email: 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katlegom@idc.co.za</a:t>
                      </a:r>
                      <a:r>
                        <a:rPr kumimoji="0" lang="en-ZA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 </a:t>
                      </a:r>
                      <a:endParaRPr kumimoji="0" lang="en-ZA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97402326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ircl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Footer Placeholder 3">
            <a:extLst>
              <a:ext uri="{FF2B5EF4-FFF2-40B4-BE49-F238E27FC236}">
                <a16:creationId xmlns:a16="http://schemas.microsoft.com/office/drawing/2014/main" id="{B0D98645-9D7A-AEFE-B3E8-26FD1882FFC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t>Hole-in-the-Wall Hotel &amp; Resort Development</a:t>
            </a:r>
          </a:p>
        </p:txBody>
      </p:sp>
      <p:sp>
        <p:nvSpPr>
          <p:cNvPr id="158723" name="Slide Number Placeholder 4">
            <a:extLst>
              <a:ext uri="{FF2B5EF4-FFF2-40B4-BE49-F238E27FC236}">
                <a16:creationId xmlns:a16="http://schemas.microsoft.com/office/drawing/2014/main" id="{AE35400F-F05D-48E3-7C89-4005F999296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02D70E8-334C-9A41-8B40-3EB0CC3FF970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21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pic>
        <p:nvPicPr>
          <p:cNvPr id="158724" name="Picture 6" descr="Pilanesberg National Park &amp;amp; Nature Reserve | Savannah Safaris">
            <a:extLst>
              <a:ext uri="{FF2B5EF4-FFF2-40B4-BE49-F238E27FC236}">
                <a16:creationId xmlns:a16="http://schemas.microsoft.com/office/drawing/2014/main" id="{981E5C71-0CBD-8D16-839B-157248366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Footer Placeholder 3">
            <a:extLst>
              <a:ext uri="{FF2B5EF4-FFF2-40B4-BE49-F238E27FC236}">
                <a16:creationId xmlns:a16="http://schemas.microsoft.com/office/drawing/2014/main" id="{6932A23C-5D61-DA7D-E367-FC8C85E5A56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t>Hole-in-the-Wall Hotel &amp; Resort Development</a:t>
            </a:r>
          </a:p>
        </p:txBody>
      </p:sp>
      <p:sp>
        <p:nvSpPr>
          <p:cNvPr id="159747" name="Slide Number Placeholder 4">
            <a:extLst>
              <a:ext uri="{FF2B5EF4-FFF2-40B4-BE49-F238E27FC236}">
                <a16:creationId xmlns:a16="http://schemas.microsoft.com/office/drawing/2014/main" id="{99DB78B7-1B3B-C137-939F-A37571E9E1B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AFF471-5D8D-894F-B7A3-33357D20D514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22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pic>
        <p:nvPicPr>
          <p:cNvPr id="159748" name="Picture 6" descr="The Palace of the Lost City Hotel at the Sun City Resort">
            <a:extLst>
              <a:ext uri="{FF2B5EF4-FFF2-40B4-BE49-F238E27FC236}">
                <a16:creationId xmlns:a16="http://schemas.microsoft.com/office/drawing/2014/main" id="{3A69FA58-3C65-211A-A71E-254E77032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Footer Placeholder 3">
            <a:extLst>
              <a:ext uri="{FF2B5EF4-FFF2-40B4-BE49-F238E27FC236}">
                <a16:creationId xmlns:a16="http://schemas.microsoft.com/office/drawing/2014/main" id="{5EDB0143-1A19-7D91-F63D-D962CEE1B0C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t>Hole-in-the-Wall Hotel &amp; Resort Development</a:t>
            </a:r>
          </a:p>
        </p:txBody>
      </p:sp>
      <p:sp>
        <p:nvSpPr>
          <p:cNvPr id="161795" name="Slide Number Placeholder 4">
            <a:extLst>
              <a:ext uri="{FF2B5EF4-FFF2-40B4-BE49-F238E27FC236}">
                <a16:creationId xmlns:a16="http://schemas.microsoft.com/office/drawing/2014/main" id="{8D540829-2FB3-DE18-2699-23640266FFF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30EEC8-1B97-F04A-9DCF-152DDD1294A6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23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pic>
        <p:nvPicPr>
          <p:cNvPr id="161796" name="Picture 5">
            <a:extLst>
              <a:ext uri="{FF2B5EF4-FFF2-40B4-BE49-F238E27FC236}">
                <a16:creationId xmlns:a16="http://schemas.microsoft.com/office/drawing/2014/main" id="{E927F1E6-C720-B624-392E-718824F7C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Slide Number Placeholder 4">
            <a:extLst>
              <a:ext uri="{FF2B5EF4-FFF2-40B4-BE49-F238E27FC236}">
                <a16:creationId xmlns:a16="http://schemas.microsoft.com/office/drawing/2014/main" id="{54F82E07-66A3-3D8D-633F-EFECA257B6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1614488" y="5624513"/>
            <a:ext cx="4932362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35" tIns="25718" rIns="51435" bIns="25718"/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17513" indent="-160338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642938" indent="-128588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900113" indent="-128588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157288" indent="-128588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614488" indent="-128588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071688" indent="-128588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28888" indent="-128588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86088" indent="-128588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fld id="{DE0D5186-FD7C-594D-9509-320C1994B612}" type="slidenum">
              <a:rPr lang="en-ZA" altLang="en-US" sz="900">
                <a:solidFill>
                  <a:srgbClr val="A6A6A6"/>
                </a:solidFill>
                <a:latin typeface="Arial" panose="020B0604020202020204" pitchFamily="34" charset="0"/>
              </a:rPr>
              <a:pPr algn="l"/>
              <a:t>24</a:t>
            </a:fld>
            <a:endParaRPr lang="en-ZA" altLang="en-US" sz="900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162819" name="Rectangle 5">
            <a:extLst>
              <a:ext uri="{FF2B5EF4-FFF2-40B4-BE49-F238E27FC236}">
                <a16:creationId xmlns:a16="http://schemas.microsoft.com/office/drawing/2014/main" id="{1B44C0B7-6308-6BF7-3359-D81BF2C2C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413" y="2317750"/>
            <a:ext cx="5372100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ZA" altLang="en-US" sz="900" b="1">
              <a:solidFill>
                <a:srgbClr val="0D0D0D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D4C081A-D0C8-4B55-AC69-D34267E8A5C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9144000" cy="675957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785257">
                  <a:extLst>
                    <a:ext uri="{9D8B030D-6E8A-4147-A177-3AD203B41FA5}">
                      <a16:colId xmlns:a16="http://schemas.microsoft.com/office/drawing/2014/main" val="340489405"/>
                    </a:ext>
                  </a:extLst>
                </a:gridCol>
                <a:gridCol w="7358743">
                  <a:extLst>
                    <a:ext uri="{9D8B030D-6E8A-4147-A177-3AD203B41FA5}">
                      <a16:colId xmlns:a16="http://schemas.microsoft.com/office/drawing/2014/main" val="2029911516"/>
                    </a:ext>
                  </a:extLst>
                </a:gridCol>
              </a:tblGrid>
              <a:tr h="579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</a:rPr>
                        <a:t>PROJECT TITLE/NAME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ORPEN KRUGER LODGE</a:t>
                      </a:r>
                      <a:endParaRPr lang="en-ZA" sz="1600" b="1" kern="1200" dirty="0">
                        <a:solidFill>
                          <a:schemeClr val="lt1"/>
                        </a:solidFill>
                        <a:effectLst/>
                        <a:latin typeface="Gill Sans MT" panose="020B0502020104020203" pitchFamily="34" charset="0"/>
                        <a:ea typeface="+mn-ea"/>
                        <a:cs typeface="+mn-cs"/>
                      </a:endParaRP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592500822"/>
                  </a:ext>
                </a:extLst>
              </a:tr>
              <a:tr h="5534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b="1" kern="1200" dirty="0">
                          <a:solidFill>
                            <a:schemeClr val="lt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LOCATION</a:t>
                      </a: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Near Orpen Gate of Kruger National Park, Bushbuckridge Local Municipality, Mpumalanga Province (And </a:t>
                      </a: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main gate of the Manyeleti Game Reserve)</a:t>
                      </a: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316485576"/>
                  </a:ext>
                </a:extLst>
              </a:tr>
              <a:tr h="55346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b="1" kern="1200" dirty="0">
                          <a:solidFill>
                            <a:schemeClr val="lt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TYPE OF DEVELOPMENT</a:t>
                      </a: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en-ZA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Accommodation</a:t>
                      </a: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829667860"/>
                  </a:ext>
                </a:extLst>
              </a:tr>
              <a:tr h="22687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</a:rPr>
                        <a:t>PROJECT DESCRIPTION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resort with Chalets just outside the Orpen Gate of the Kruger National Park, next to Manyeleti Game Reserve. Phase 1 of the project has 10 chalets. Phase I was launched in December 2022 with the official opening graced by the Deputy Minister for Tourism.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Phase II: Development of 10 additional chalets. </a:t>
                      </a:r>
                    </a:p>
                    <a:p>
                      <a:pPr marL="228600" marR="0" lvl="0" indent="-22860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Phase III: Development of a 144-room hotel [Phase III is a commercial venture open to debt finance from the Industrial Development Corporation and Equity from investors].</a:t>
                      </a: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1370720113"/>
                  </a:ext>
                </a:extLst>
              </a:tr>
              <a:tr h="839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</a:rPr>
                        <a:t>APPROXIMATE COST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Phase 1: R19m [US$0.988m] (launched in December 2022)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en-GB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Phase II: R15m [US$0.780m] for the development of 10 additional chalets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Phase III: R95m [US$4.9m]</a:t>
                      </a: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1692500842"/>
                  </a:ext>
                </a:extLst>
              </a:tr>
              <a:tr h="5721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</a:rPr>
                        <a:t>CURRENT STATUS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First Phase of the Lodge operational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Operator has other properties in the Free State,  Gauteng and the Western Cape</a:t>
                      </a: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3872779029"/>
                  </a:ext>
                </a:extLst>
              </a:tr>
              <a:tr h="5534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</a:rPr>
                        <a:t>TYPE OF PARTNERSHIPS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Equity/Debt Partnership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ZA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Grants and shares </a:t>
                      </a: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2912808440"/>
                  </a:ext>
                </a:extLst>
              </a:tr>
              <a:tr h="839345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Gill Sans MT" panose="020B0502020104020203" pitchFamily="34" charset="0"/>
                        </a:rPr>
                        <a:t>CONTACT DETAILS</a:t>
                      </a:r>
                    </a:p>
                  </a:txBody>
                  <a:tcPr marL="38578" marR="385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 </a:t>
                      </a:r>
                      <a:r>
                        <a:rPr lang="en-ZA" sz="1600" dirty="0" err="1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Marnus</a:t>
                      </a: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Nico Coetzee, Director: </a:t>
                      </a:r>
                      <a:r>
                        <a:rPr lang="en-ZA" sz="1600" dirty="0" err="1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MontDor</a:t>
                      </a: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ZA" sz="1600" dirty="0" err="1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Clarens</a:t>
                      </a:r>
                      <a:endParaRPr lang="en-ZA" sz="1600" dirty="0">
                        <a:effectLst/>
                        <a:latin typeface="Gill Sans MT" panose="020B05020201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Tel: 082 826 1782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Email: </a:t>
                      </a: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marnus@emssolutions.co.za</a:t>
                      </a:r>
                      <a:r>
                        <a:rPr lang="en-ZA" sz="1600" dirty="0">
                          <a:effectLst/>
                          <a:latin typeface="Gill Sans MT" panose="020B05020201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38578" marR="38578" marT="0" marB="0"/>
                </a:tc>
                <a:extLst>
                  <a:ext uri="{0D108BD9-81ED-4DB2-BD59-A6C34878D82A}">
                    <a16:rowId xmlns:a16="http://schemas.microsoft.com/office/drawing/2014/main" val="297402326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606F16-7C47-4784-A326-83B21C4762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B5F04F6-768B-4F4E-82E9-AD976B4C0168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25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pic>
        <p:nvPicPr>
          <p:cNvPr id="164867" name="Picture 4">
            <a:extLst>
              <a:ext uri="{FF2B5EF4-FFF2-40B4-BE49-F238E27FC236}">
                <a16:creationId xmlns:a16="http://schemas.microsoft.com/office/drawing/2014/main" id="{8AD5B81F-3BA2-9221-5555-5B078DDE8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" y="346075"/>
            <a:ext cx="4157663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68" name="Picture 2" descr="https://b-cdn.springnest.com/media/cache/1a/a9/1aa976a99c2ca5d827431fb1713ab9c9.jpg">
            <a:extLst>
              <a:ext uri="{FF2B5EF4-FFF2-40B4-BE49-F238E27FC236}">
                <a16:creationId xmlns:a16="http://schemas.microsoft.com/office/drawing/2014/main" id="{3F751EB1-97E2-AA87-B6FC-43859770E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3688" y="3206750"/>
            <a:ext cx="4735512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69" name="Picture 4" descr="https://b-cdn.springnest.com/media/cache/59/f6/59f6ca515ad4c8bc499dbe0cadebd15c.jpg">
            <a:extLst>
              <a:ext uri="{FF2B5EF4-FFF2-40B4-BE49-F238E27FC236}">
                <a16:creationId xmlns:a16="http://schemas.microsoft.com/office/drawing/2014/main" id="{966DF3EE-79EF-7D82-117D-D17F32362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6425" y="71438"/>
            <a:ext cx="4537075" cy="303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70" name="Picture 6" descr="https://b-cdn.springnest.com/media/cache/19/8b/198b9be46842bc2add0f043a7a849797.jpg">
            <a:extLst>
              <a:ext uri="{FF2B5EF4-FFF2-40B4-BE49-F238E27FC236}">
                <a16:creationId xmlns:a16="http://schemas.microsoft.com/office/drawing/2014/main" id="{456BA51F-F731-A209-2A65-4C6BE2CA5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" y="3635375"/>
            <a:ext cx="3629025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Title 1">
            <a:extLst>
              <a:ext uri="{FF2B5EF4-FFF2-40B4-BE49-F238E27FC236}">
                <a16:creationId xmlns:a16="http://schemas.microsoft.com/office/drawing/2014/main" id="{9BA12C0E-7168-423E-BF7B-78892C955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endParaRPr lang="en-ZA" altLang="en-US">
              <a:latin typeface="Gill Sans MT" panose="020B0502020104020203" pitchFamily="34" charset="77"/>
            </a:endParaRPr>
          </a:p>
        </p:txBody>
      </p:sp>
      <p:sp>
        <p:nvSpPr>
          <p:cNvPr id="165891" name="Footer Placeholder 3">
            <a:extLst>
              <a:ext uri="{FF2B5EF4-FFF2-40B4-BE49-F238E27FC236}">
                <a16:creationId xmlns:a16="http://schemas.microsoft.com/office/drawing/2014/main" id="{5B2C40A9-39A1-0F7B-4CB4-8FD2829E7B1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t>Hole-in-the-Wall Hotel &amp; Resort Development</a:t>
            </a:r>
          </a:p>
        </p:txBody>
      </p:sp>
      <p:sp>
        <p:nvSpPr>
          <p:cNvPr id="165892" name="Slide Number Placeholder 4">
            <a:extLst>
              <a:ext uri="{FF2B5EF4-FFF2-40B4-BE49-F238E27FC236}">
                <a16:creationId xmlns:a16="http://schemas.microsoft.com/office/drawing/2014/main" id="{9A98F6AC-794A-DFA1-2E92-A661D9C2852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6D14AD5-9021-6346-B435-6D1B1538FC94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26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165893" name="Content Placeholder 1">
            <a:extLst>
              <a:ext uri="{FF2B5EF4-FFF2-40B4-BE49-F238E27FC236}">
                <a16:creationId xmlns:a16="http://schemas.microsoft.com/office/drawing/2014/main" id="{38F99261-972A-7A0D-FEC5-57B7A4C94754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628650" y="1825625"/>
            <a:ext cx="7886700" cy="3892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altLang="en-US">
              <a:latin typeface="Gill Sans MT" panose="020B0502020104020203" pitchFamily="34" charset="77"/>
            </a:endParaRPr>
          </a:p>
        </p:txBody>
      </p:sp>
      <p:pic>
        <p:nvPicPr>
          <p:cNvPr id="165894" name="Picture 7">
            <a:extLst>
              <a:ext uri="{FF2B5EF4-FFF2-40B4-BE49-F238E27FC236}">
                <a16:creationId xmlns:a16="http://schemas.microsoft.com/office/drawing/2014/main" id="{FE78DEE6-EF07-E2BF-B45C-8A8E19297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09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Title 1">
            <a:extLst>
              <a:ext uri="{FF2B5EF4-FFF2-40B4-BE49-F238E27FC236}">
                <a16:creationId xmlns:a16="http://schemas.microsoft.com/office/drawing/2014/main" id="{607F0CF5-352B-1367-C6B2-E2C8CF905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endParaRPr lang="en-ZA" altLang="en-US">
              <a:latin typeface="Gill Sans MT" panose="020B0502020104020203" pitchFamily="34" charset="77"/>
            </a:endParaRPr>
          </a:p>
        </p:txBody>
      </p:sp>
      <p:sp>
        <p:nvSpPr>
          <p:cNvPr id="166915" name="Footer Placeholder 3">
            <a:extLst>
              <a:ext uri="{FF2B5EF4-FFF2-40B4-BE49-F238E27FC236}">
                <a16:creationId xmlns:a16="http://schemas.microsoft.com/office/drawing/2014/main" id="{DC58FE3A-AD59-3720-4A91-10138D763A2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t>Hole-in-the-Wall Hotel &amp; Resort Development</a:t>
            </a:r>
          </a:p>
        </p:txBody>
      </p:sp>
      <p:sp>
        <p:nvSpPr>
          <p:cNvPr id="166916" name="Slide Number Placeholder 4">
            <a:extLst>
              <a:ext uri="{FF2B5EF4-FFF2-40B4-BE49-F238E27FC236}">
                <a16:creationId xmlns:a16="http://schemas.microsoft.com/office/drawing/2014/main" id="{39695C66-E2BF-4F07-7FAE-47CA7CF5126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E8E6D7A-6050-0D48-8D2B-D2F57D34889F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27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166917" name="Content Placeholder 1">
            <a:extLst>
              <a:ext uri="{FF2B5EF4-FFF2-40B4-BE49-F238E27FC236}">
                <a16:creationId xmlns:a16="http://schemas.microsoft.com/office/drawing/2014/main" id="{698D6DEF-6F84-C526-C594-3EC8F03D13EC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628650" y="1825625"/>
            <a:ext cx="7886700" cy="3892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altLang="en-US">
              <a:latin typeface="Gill Sans MT" panose="020B0502020104020203" pitchFamily="34" charset="77"/>
            </a:endParaRPr>
          </a:p>
        </p:txBody>
      </p:sp>
      <p:pic>
        <p:nvPicPr>
          <p:cNvPr id="166918" name="Picture 6">
            <a:extLst>
              <a:ext uri="{FF2B5EF4-FFF2-40B4-BE49-F238E27FC236}">
                <a16:creationId xmlns:a16="http://schemas.microsoft.com/office/drawing/2014/main" id="{C7CE3AA8-66DA-4AC1-2537-6B1715972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09150" cy="684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Slide Number Placeholder 2">
            <a:extLst>
              <a:ext uri="{FF2B5EF4-FFF2-40B4-BE49-F238E27FC236}">
                <a16:creationId xmlns:a16="http://schemas.microsoft.com/office/drawing/2014/main" id="{775588E0-ED4B-64E6-B4C0-4C901D4578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0C9DFBD-5A58-3141-BE58-D824AECD076D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28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82C1BF-8B41-48C1-BE13-26535652D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52513"/>
            <a:ext cx="7886700" cy="50720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ZA" sz="2000" dirty="0"/>
              <a:t>Local and foreign companies are treated equally, however: </a:t>
            </a:r>
          </a:p>
          <a:p>
            <a:pPr marL="457200" lvl="1" indent="-195262"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ZA" sz="1500" dirty="0"/>
              <a:t>There are local equity requirements for companies in South Africa.</a:t>
            </a:r>
          </a:p>
          <a:p>
            <a:pPr marL="457200" lvl="1" indent="-195262"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ZA" sz="1500" dirty="0"/>
              <a:t>Business with non-resident ownership or local equity of less than 25% are restricted in their local borrowings. [NB] </a:t>
            </a:r>
          </a:p>
          <a:p>
            <a:pPr marL="261938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ZA" sz="15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ZA" sz="2000" dirty="0"/>
              <a:t> A foreign company may establish a place of business and conduct its activities in South Africa without forming a separate locally incorporated company except in insurance and banking.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ZA" sz="2000" dirty="0"/>
          </a:p>
          <a:p>
            <a:pPr>
              <a:defRPr/>
            </a:pPr>
            <a:r>
              <a:rPr lang="en-ZA" sz="2000" dirty="0"/>
              <a:t> A South African (SA)-resident company is subject to corporate income tax (CIT) on its worldwide income, irrespective of the source of the income. Non-residents are taxable on SA-source income.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ZA" sz="2000" dirty="0"/>
          </a:p>
          <a:p>
            <a:pPr>
              <a:defRPr/>
            </a:pPr>
            <a:r>
              <a:rPr lang="en-ZA" sz="2000" b="1" dirty="0"/>
              <a:t>In South Africa, the Corporate Income Tax (CIT) rate applicable for corporate income of both resident and non-resident companies at a flat rate of 27%.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ZA" sz="20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ZA" sz="1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ZA" sz="20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ZA" sz="2000" dirty="0"/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D64923CC-A724-439C-8E74-690CCC347053}"/>
              </a:ext>
            </a:extLst>
          </p:cNvPr>
          <p:cNvSpPr/>
          <p:nvPr/>
        </p:nvSpPr>
        <p:spPr>
          <a:xfrm>
            <a:off x="520700" y="47625"/>
            <a:ext cx="8412163" cy="833438"/>
          </a:xfrm>
          <a:prstGeom prst="roundRect">
            <a:avLst/>
          </a:prstGeom>
          <a:solidFill>
            <a:srgbClr val="EB60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ill Sans"/>
                <a:cs typeface="Gill Sans"/>
              </a:rPr>
              <a:t>Foreign Investment &amp; Taxation </a:t>
            </a:r>
          </a:p>
        </p:txBody>
      </p:sp>
    </p:spTree>
  </p:cSld>
  <p:clrMapOvr>
    <a:masterClrMapping/>
  </p:clrMapOvr>
  <p:transition spd="slow"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5A9FA-45B6-489D-BDCF-CE61A1D03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6125"/>
          </a:xfrm>
        </p:spPr>
        <p:txBody>
          <a:bodyPr rtlCol="0"/>
          <a:lstStyle/>
          <a:p>
            <a:pPr algn="r" fontAlgn="auto">
              <a:spcAft>
                <a:spcPts val="0"/>
              </a:spcAft>
              <a:defRPr/>
            </a:pPr>
            <a:r>
              <a:rPr lang="en-US" sz="3600" dirty="0">
                <a:solidFill>
                  <a:schemeClr val="accent6">
                    <a:lumMod val="50000"/>
                  </a:schemeClr>
                </a:solidFill>
              </a:rPr>
              <a:t>What we do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D2DFDFCA-C6E9-41AF-A40B-207EB94D4A83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206375" y="1108075"/>
            <a:ext cx="8824913" cy="52482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algn="just">
              <a:tabLst>
                <a:tab pos="457200" algn="l"/>
                <a:tab pos="1233488" algn="l"/>
                <a:tab pos="2147888" algn="l"/>
                <a:tab pos="2376488" algn="l"/>
                <a:tab pos="2947988" algn="l"/>
                <a:tab pos="3657600" algn="l"/>
                <a:tab pos="5029200" algn="l"/>
              </a:tabLst>
              <a:defRPr/>
            </a:pPr>
            <a:r>
              <a:rPr lang="en-ZA" altLang="en-US" dirty="0">
                <a:solidFill>
                  <a:srgbClr val="CF630C"/>
                </a:solidFill>
              </a:rPr>
              <a:t>Green Tourism Incentive Programme </a:t>
            </a:r>
            <a:r>
              <a:rPr lang="en-ZA" dirty="0">
                <a:solidFill>
                  <a:srgbClr val="CF630C"/>
                </a:solidFill>
              </a:rPr>
              <a:t>managed by the Industrial Development Corporation (IDC): </a:t>
            </a:r>
          </a:p>
          <a:p>
            <a:pPr marL="627063" lvl="1" indent="-268288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Managed by the Industrial Development Corporation </a:t>
            </a:r>
          </a:p>
          <a:p>
            <a:pPr marL="627063" lvl="1" indent="-268288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Tourism Incentives on a sliding scale between 50% to 90% of total cost of approved energy and water efficiency solution, capped at R1m (</a:t>
            </a:r>
            <a:r>
              <a:rPr lang="en-ZA" sz="1800" dirty="0">
                <a:solidFill>
                  <a:prstClr val="black"/>
                </a:solidFill>
              </a:rPr>
              <a:t>US$0.054)</a:t>
            </a:r>
          </a:p>
          <a:p>
            <a:pPr marL="457200" lvl="1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ZA" sz="1800" dirty="0">
              <a:solidFill>
                <a:prstClr val="black"/>
              </a:solidFill>
            </a:endParaRPr>
          </a:p>
          <a:p>
            <a:pPr algn="just">
              <a:tabLst>
                <a:tab pos="457200" algn="l"/>
                <a:tab pos="1233488" algn="l"/>
                <a:tab pos="2147888" algn="l"/>
                <a:tab pos="2376488" algn="l"/>
                <a:tab pos="2947988" algn="l"/>
                <a:tab pos="3657600" algn="l"/>
                <a:tab pos="5029200" algn="l"/>
              </a:tabLst>
              <a:defRPr/>
            </a:pPr>
            <a:r>
              <a:rPr lang="en-ZA" dirty="0">
                <a:solidFill>
                  <a:srgbClr val="CF630C"/>
                </a:solidFill>
              </a:rPr>
              <a:t>Tourism Transformation Fund managed by the National Empowerment Fund (NEF): </a:t>
            </a:r>
          </a:p>
          <a:p>
            <a:pPr marL="569913" lvl="1" indent="-225425" algn="just" eaLnBrk="1" fontAlgn="auto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ZA" sz="1800" dirty="0">
                <a:solidFill>
                  <a:prstClr val="black"/>
                </a:solidFill>
                <a:cs typeface="Arial" panose="020B0604020202020204" pitchFamily="34" charset="0"/>
              </a:rPr>
              <a:t>The grant component is capped at 50% of the total funding required up to a maximum of R 5m (US$0.26m) per project. </a:t>
            </a:r>
            <a:r>
              <a:rPr lang="en-ZA" sz="1800" dirty="0">
                <a:solidFill>
                  <a:prstClr val="black"/>
                </a:solidFill>
              </a:rPr>
              <a:t>Could be accessed by local equity partners. </a:t>
            </a:r>
          </a:p>
          <a:p>
            <a:pPr marL="228600" lvl="1" algn="just">
              <a:spcBef>
                <a:spcPts val="1000"/>
              </a:spcBef>
              <a:tabLst>
                <a:tab pos="457200" algn="l"/>
                <a:tab pos="1233488" algn="l"/>
                <a:tab pos="2147888" algn="l"/>
                <a:tab pos="2376488" algn="l"/>
                <a:tab pos="2947988" algn="l"/>
                <a:tab pos="3657600" algn="l"/>
                <a:tab pos="5029200" algn="l"/>
              </a:tabLst>
              <a:defRPr/>
            </a:pPr>
            <a:r>
              <a:rPr lang="en-ZA" sz="2400" dirty="0">
                <a:solidFill>
                  <a:srgbClr val="CF630C"/>
                </a:solidFill>
              </a:rPr>
              <a:t>Critical Infrastructure Programme managed by the Department of Trade, Industry and Competition (</a:t>
            </a:r>
            <a:r>
              <a:rPr lang="en-ZA" sz="2400" b="1" dirty="0">
                <a:solidFill>
                  <a:srgbClr val="CF630C"/>
                </a:solidFill>
              </a:rPr>
              <a:t>the </a:t>
            </a:r>
            <a:r>
              <a:rPr lang="en-ZA" sz="2400" b="1" dirty="0" err="1">
                <a:solidFill>
                  <a:srgbClr val="CF630C"/>
                </a:solidFill>
              </a:rPr>
              <a:t>dtic</a:t>
            </a:r>
            <a:r>
              <a:rPr lang="en-ZA" sz="2400" dirty="0">
                <a:solidFill>
                  <a:srgbClr val="CF630C"/>
                </a:solidFill>
              </a:rPr>
              <a:t>): </a:t>
            </a:r>
          </a:p>
          <a:p>
            <a:pPr marL="569913" lvl="1" indent="-28575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800" dirty="0">
                <a:solidFill>
                  <a:prstClr val="black"/>
                </a:solidFill>
              </a:rPr>
              <a:t>Grant of </a:t>
            </a:r>
            <a:r>
              <a:rPr lang="en-ZA" sz="1800" dirty="0" err="1">
                <a:solidFill>
                  <a:prstClr val="black"/>
                </a:solidFill>
              </a:rPr>
              <a:t>betw</a:t>
            </a:r>
            <a:r>
              <a:rPr lang="en-ZA" sz="1800" dirty="0">
                <a:solidFill>
                  <a:prstClr val="black"/>
                </a:solidFill>
              </a:rPr>
              <a:t>. 10%-30% of total qualifying infrastructural development costs, capped at R50 million (US$ 2.6 million).  10%-50% for </a:t>
            </a:r>
            <a:r>
              <a:rPr lang="en-ZA" sz="1800" dirty="0" err="1">
                <a:solidFill>
                  <a:prstClr val="black"/>
                </a:solidFill>
              </a:rPr>
              <a:t>agro</a:t>
            </a:r>
            <a:r>
              <a:rPr lang="en-ZA" sz="1800" dirty="0">
                <a:solidFill>
                  <a:prstClr val="black"/>
                </a:solidFill>
              </a:rPr>
              <a:t>-processing and projects alleviating water and/or electricity dependency on national grid. </a:t>
            </a:r>
          </a:p>
          <a:p>
            <a:pPr marL="228600" lvl="1" algn="just">
              <a:lnSpc>
                <a:spcPct val="100000"/>
              </a:lnSpc>
              <a:spcBef>
                <a:spcPts val="1000"/>
              </a:spcBef>
              <a:tabLst>
                <a:tab pos="457200" algn="l"/>
                <a:tab pos="1233488" algn="l"/>
                <a:tab pos="2147888" algn="l"/>
                <a:tab pos="2376488" algn="l"/>
                <a:tab pos="2947988" algn="l"/>
                <a:tab pos="3657600" algn="l"/>
                <a:tab pos="5029200" algn="l"/>
              </a:tabLst>
              <a:defRPr/>
            </a:pPr>
            <a:r>
              <a:rPr lang="en-ZA" sz="2400" dirty="0">
                <a:solidFill>
                  <a:srgbClr val="CF630C"/>
                </a:solidFill>
              </a:rPr>
              <a:t>Municipal Infrastructure Grant managed by the Department of Cooperative Governance (</a:t>
            </a:r>
            <a:r>
              <a:rPr lang="en-ZA" sz="2400" dirty="0" err="1">
                <a:solidFill>
                  <a:srgbClr val="CF630C"/>
                </a:solidFill>
              </a:rPr>
              <a:t>DCoG</a:t>
            </a:r>
            <a:r>
              <a:rPr lang="en-ZA" sz="2400" dirty="0">
                <a:solidFill>
                  <a:srgbClr val="CF630C"/>
                </a:solidFill>
              </a:rPr>
              <a:t>): </a:t>
            </a:r>
          </a:p>
          <a:p>
            <a:pPr marL="569913" lvl="1" indent="-28575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800" dirty="0">
                <a:solidFill>
                  <a:prstClr val="black"/>
                </a:solidFill>
                <a:cs typeface="Arial" panose="020B0604020202020204" pitchFamily="34" charset="0"/>
              </a:rPr>
              <a:t>Funds can be made available for municipal airports, roads, day care centre, sports facilities, etc. as long as the infrastructure is used extensively by the poor. </a:t>
            </a:r>
          </a:p>
          <a:p>
            <a:pPr lvl="1" algn="just">
              <a:tabLst>
                <a:tab pos="457200" algn="l"/>
                <a:tab pos="1233488" algn="l"/>
                <a:tab pos="2147888" algn="l"/>
                <a:tab pos="2376488" algn="l"/>
                <a:tab pos="2947988" algn="l"/>
                <a:tab pos="3657600" algn="l"/>
                <a:tab pos="5029200" algn="l"/>
              </a:tabLst>
              <a:defRPr/>
            </a:pPr>
            <a:endParaRPr lang="en-ZA" altLang="en-US" dirty="0">
              <a:solidFill>
                <a:srgbClr val="CF630C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0DE0D7F-AF04-4903-AAC4-4DA4B949E91A}"/>
              </a:ext>
            </a:extLst>
          </p:cNvPr>
          <p:cNvSpPr/>
          <p:nvPr/>
        </p:nvSpPr>
        <p:spPr>
          <a:xfrm>
            <a:off x="420688" y="147638"/>
            <a:ext cx="8412162" cy="833437"/>
          </a:xfrm>
          <a:prstGeom prst="roundRect">
            <a:avLst/>
          </a:prstGeom>
          <a:solidFill>
            <a:srgbClr val="EB60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ill Sans"/>
                <a:cs typeface="Gill Sans"/>
              </a:rPr>
              <a:t>Selected Investment Incentives (1)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21EA8-603A-4E90-A71A-1D9D5E99FE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C14A8A5-3E02-EB40-98F1-90647ACB5DD4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29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A58B7E-274C-4C9E-8EB7-65DA4CF90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33425"/>
            <a:ext cx="7886700" cy="4503593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ZA" dirty="0"/>
              <a:t>              AFRICA			   SADC REGION</a:t>
            </a:r>
          </a:p>
          <a:p>
            <a:pPr lvl="8">
              <a:defRPr/>
            </a:pPr>
            <a:endParaRPr lang="en-ZA" dirty="0"/>
          </a:p>
          <a:p>
            <a:pPr lvl="7">
              <a:defRPr/>
            </a:pPr>
            <a:endParaRPr lang="en-ZA" dirty="0"/>
          </a:p>
        </p:txBody>
      </p:sp>
      <p:pic>
        <p:nvPicPr>
          <p:cNvPr id="130051" name="Picture 5">
            <a:extLst>
              <a:ext uri="{FF2B5EF4-FFF2-40B4-BE49-F238E27FC236}">
                <a16:creationId xmlns:a16="http://schemas.microsoft.com/office/drawing/2014/main" id="{CEDBAA2B-EEE6-7A0F-B0A5-402142607B1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188" y="1290638"/>
            <a:ext cx="3919537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2" name="Picture 6">
            <a:extLst>
              <a:ext uri="{FF2B5EF4-FFF2-40B4-BE49-F238E27FC236}">
                <a16:creationId xmlns:a16="http://schemas.microsoft.com/office/drawing/2014/main" id="{36F836A0-F7E9-9A40-46A6-66A78BC618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8063" y="1290638"/>
            <a:ext cx="3829050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053" name="Slide Number Placeholder 7">
            <a:extLst>
              <a:ext uri="{FF2B5EF4-FFF2-40B4-BE49-F238E27FC236}">
                <a16:creationId xmlns:a16="http://schemas.microsoft.com/office/drawing/2014/main" id="{964DCC60-AFE1-F8F3-E5EE-2783504DAE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A7AF82-37F9-A044-966B-2CC07CF954D9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3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98AC03-74C4-4CAF-B7CC-F25054838706}"/>
              </a:ext>
            </a:extLst>
          </p:cNvPr>
          <p:cNvSpPr txBox="1">
            <a:spLocks/>
          </p:cNvSpPr>
          <p:nvPr/>
        </p:nvSpPr>
        <p:spPr>
          <a:xfrm>
            <a:off x="495300" y="4592638"/>
            <a:ext cx="8153400" cy="1509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n-ZA" sz="2000" dirty="0">
                <a:solidFill>
                  <a:prstClr val="black"/>
                </a:solidFill>
              </a:rPr>
              <a:t>Africa has 55 countries with a total population of 1,256 billion.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n-ZA" sz="2000" dirty="0">
                <a:solidFill>
                  <a:prstClr val="black"/>
                </a:solidFill>
              </a:rPr>
              <a:t>Southern African Development Community (SADC) has 15 countries with a total population of 277 million.</a:t>
            </a:r>
          </a:p>
          <a:p>
            <a:pPr marL="0" indent="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ZA" sz="1300" dirty="0">
                <a:solidFill>
                  <a:prstClr val="black"/>
                </a:solidFill>
              </a:rPr>
              <a:t>Source: United Nations and the South African Development Community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DBE7CB6-5B16-4D30-88A1-371D108BB235}"/>
              </a:ext>
            </a:extLst>
          </p:cNvPr>
          <p:cNvSpPr/>
          <p:nvPr/>
        </p:nvSpPr>
        <p:spPr>
          <a:xfrm>
            <a:off x="366713" y="-77788"/>
            <a:ext cx="8410575" cy="833438"/>
          </a:xfrm>
          <a:prstGeom prst="roundRect">
            <a:avLst/>
          </a:prstGeom>
          <a:solidFill>
            <a:srgbClr val="EB60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ill Sans MT" panose="020B0502020104020203" pitchFamily="34" charset="0"/>
                <a:cs typeface="Gill Sans"/>
              </a:rPr>
              <a:t>Geographic Location (1)</a:t>
            </a:r>
          </a:p>
        </p:txBody>
      </p:sp>
    </p:spTree>
  </p:cSld>
  <p:clrMapOvr>
    <a:masterClrMapping/>
  </p:clrMapOvr>
  <p:transition spd="slow">
    <p:circl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0F7C-D867-4F0C-A999-D6C8B199D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6125"/>
          </a:xfrm>
        </p:spPr>
        <p:txBody>
          <a:bodyPr rtlCol="0"/>
          <a:lstStyle/>
          <a:p>
            <a:pPr algn="r" fontAlgn="auto">
              <a:spcAft>
                <a:spcPts val="0"/>
              </a:spcAft>
              <a:defRPr/>
            </a:pPr>
            <a:r>
              <a:rPr lang="en-US" sz="3600" dirty="0">
                <a:solidFill>
                  <a:schemeClr val="accent6">
                    <a:lumMod val="50000"/>
                  </a:schemeClr>
                </a:solidFill>
              </a:rPr>
              <a:t>What we do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7E4AFF41-A5B4-46E8-A497-2F1D5C9986B1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206375" y="1108075"/>
            <a:ext cx="8824913" cy="52482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tabLst>
                <a:tab pos="457200" algn="l"/>
                <a:tab pos="1233488" algn="l"/>
                <a:tab pos="2147888" algn="l"/>
                <a:tab pos="2376488" algn="l"/>
                <a:tab pos="2947988" algn="l"/>
                <a:tab pos="3657600" algn="l"/>
                <a:tab pos="5029200" algn="l"/>
              </a:tabLst>
              <a:defRPr/>
            </a:pPr>
            <a:r>
              <a:rPr lang="en-ZA" altLang="en-US" dirty="0">
                <a:solidFill>
                  <a:srgbClr val="CF630C"/>
                </a:solidFill>
              </a:rPr>
              <a:t>Capital Projects Feasibility Programme managed by </a:t>
            </a:r>
            <a:r>
              <a:rPr lang="en-ZA" altLang="en-US" b="1" dirty="0">
                <a:solidFill>
                  <a:srgbClr val="CF630C"/>
                </a:solidFill>
              </a:rPr>
              <a:t>the </a:t>
            </a:r>
            <a:r>
              <a:rPr lang="en-ZA" altLang="en-US" b="1" dirty="0" err="1">
                <a:solidFill>
                  <a:srgbClr val="CF630C"/>
                </a:solidFill>
              </a:rPr>
              <a:t>dtic</a:t>
            </a:r>
            <a:r>
              <a:rPr lang="en-ZA" altLang="en-US" dirty="0">
                <a:solidFill>
                  <a:srgbClr val="CF630C"/>
                </a:solidFill>
              </a:rPr>
              <a:t>:</a:t>
            </a:r>
            <a:r>
              <a:rPr lang="en-ZA" dirty="0">
                <a:solidFill>
                  <a:srgbClr val="CF630C"/>
                </a:solidFill>
              </a:rPr>
              <a:t> </a:t>
            </a:r>
          </a:p>
          <a:p>
            <a:pPr marL="627063" lvl="1" indent="-268288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For capital projects outside South Africa. </a:t>
            </a:r>
          </a:p>
          <a:p>
            <a:pPr marL="627063" lvl="1" indent="-268288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800" dirty="0"/>
              <a:t>It is a conditional cost-sharing grant.</a:t>
            </a:r>
          </a:p>
          <a:p>
            <a:pPr marL="627063" lvl="1" indent="-268288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800" dirty="0"/>
              <a:t>The grant is capped at R8m [US$0.416m] to a maximum of 50% of the total costs of the feasibility study for projects outside Africa and 55% of the total costs of the feasibility study for projects on the African continent.   </a:t>
            </a:r>
            <a:endParaRPr lang="en-ZA" sz="1800" dirty="0">
              <a:solidFill>
                <a:prstClr val="black"/>
              </a:solidFill>
            </a:endParaRPr>
          </a:p>
          <a:p>
            <a:pPr lvl="1" algn="just">
              <a:tabLst>
                <a:tab pos="457200" algn="l"/>
                <a:tab pos="1233488" algn="l"/>
                <a:tab pos="2147888" algn="l"/>
                <a:tab pos="2376488" algn="l"/>
                <a:tab pos="2947988" algn="l"/>
                <a:tab pos="3657600" algn="l"/>
                <a:tab pos="5029200" algn="l"/>
              </a:tabLst>
              <a:defRPr/>
            </a:pPr>
            <a:endParaRPr lang="en-ZA" altLang="en-US" dirty="0">
              <a:solidFill>
                <a:srgbClr val="CF630C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0F6B362-D07F-46D5-9D43-A26D2C0967ED}"/>
              </a:ext>
            </a:extLst>
          </p:cNvPr>
          <p:cNvSpPr/>
          <p:nvPr/>
        </p:nvSpPr>
        <p:spPr>
          <a:xfrm>
            <a:off x="420688" y="147638"/>
            <a:ext cx="8412162" cy="833437"/>
          </a:xfrm>
          <a:prstGeom prst="roundRect">
            <a:avLst/>
          </a:prstGeom>
          <a:solidFill>
            <a:srgbClr val="EB60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ill Sans"/>
                <a:cs typeface="Gill Sans"/>
              </a:rPr>
              <a:t>Selected Investment Incentives (2)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418821-AD37-4D69-926D-EA120C2478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4A97447-CC54-E847-8C33-803B5B7EAB42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30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Content Placeholder 4">
            <a:extLst>
              <a:ext uri="{FF2B5EF4-FFF2-40B4-BE49-F238E27FC236}">
                <a16:creationId xmlns:a16="http://schemas.microsoft.com/office/drawing/2014/main" id="{8D94AEDA-C339-2129-7D62-7185EF40CC2F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1308100" y="504825"/>
            <a:ext cx="7081838" cy="5738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spcAft>
                <a:spcPts val="1800"/>
              </a:spcAft>
              <a:buFont typeface="Arial" panose="020B0604020202020204" pitchFamily="34" charset="0"/>
              <a:buNone/>
            </a:pPr>
            <a:endParaRPr lang="en-US" altLang="en-US" sz="8800" b="1">
              <a:solidFill>
                <a:srgbClr val="F26500"/>
              </a:solidFill>
              <a:latin typeface="Gill Sans MT" panose="020B0502020104020203" pitchFamily="34" charset="77"/>
            </a:endParaRPr>
          </a:p>
          <a:p>
            <a:pPr marL="0" indent="0" algn="ctr" eaLnBrk="1" hangingPunct="1">
              <a:spcAft>
                <a:spcPts val="1800"/>
              </a:spcAft>
              <a:buFont typeface="Arial" panose="020B0604020202020204" pitchFamily="34" charset="0"/>
              <a:buNone/>
            </a:pPr>
            <a:r>
              <a:rPr lang="en-US" altLang="en-US" sz="8800" b="1">
                <a:solidFill>
                  <a:srgbClr val="F26500"/>
                </a:solidFill>
                <a:latin typeface="Gill Sans MT" panose="020B0502020104020203" pitchFamily="34" charset="77"/>
              </a:rPr>
              <a:t>THANK</a:t>
            </a:r>
          </a:p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en-US" altLang="en-US" sz="8800" b="1">
                <a:solidFill>
                  <a:srgbClr val="F26500"/>
                </a:solidFill>
                <a:latin typeface="Gill Sans MT" panose="020B0502020104020203" pitchFamily="34" charset="77"/>
              </a:rPr>
              <a:t>YOU!</a:t>
            </a:r>
          </a:p>
          <a:p>
            <a:pPr marL="0" indent="0" algn="r" eaLnBrk="1" hangingPunct="1">
              <a:buFont typeface="Arial" panose="020B0604020202020204" pitchFamily="34" charset="0"/>
              <a:buNone/>
            </a:pPr>
            <a:endParaRPr lang="en-US" altLang="en-US" sz="9600" b="1">
              <a:solidFill>
                <a:srgbClr val="F26500"/>
              </a:solidFill>
              <a:latin typeface="Gill Sans MT" panose="020B0502020104020203" pitchFamily="34" charset="77"/>
            </a:endParaRPr>
          </a:p>
          <a:p>
            <a:pPr marL="0" indent="0" algn="r" eaLnBrk="1" hangingPunct="1">
              <a:buFont typeface="Arial" panose="020B0604020202020204" pitchFamily="34" charset="0"/>
              <a:buNone/>
            </a:pPr>
            <a:endParaRPr lang="en-US" altLang="en-US" sz="9600" b="1">
              <a:solidFill>
                <a:srgbClr val="F26500"/>
              </a:solidFill>
              <a:latin typeface="Gill Sans MT" panose="020B0502020104020203" pitchFamily="34" charset="77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2386E3-2E1E-4A57-BB49-478AE3BDD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DC9F639-C4DF-554C-988A-9DC51C6EB2CB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31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60546D-5F64-4486-BFED-DC82A5067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33425"/>
            <a:ext cx="7886700" cy="4503593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ZA" dirty="0"/>
              <a:t>              AFRICA			   SADC REGION</a:t>
            </a:r>
          </a:p>
          <a:p>
            <a:pPr lvl="8">
              <a:defRPr/>
            </a:pPr>
            <a:endParaRPr lang="en-ZA" dirty="0"/>
          </a:p>
          <a:p>
            <a:pPr lvl="7">
              <a:defRPr/>
            </a:pPr>
            <a:endParaRPr lang="en-ZA" dirty="0"/>
          </a:p>
        </p:txBody>
      </p:sp>
      <p:pic>
        <p:nvPicPr>
          <p:cNvPr id="132099" name="Picture 5">
            <a:extLst>
              <a:ext uri="{FF2B5EF4-FFF2-40B4-BE49-F238E27FC236}">
                <a16:creationId xmlns:a16="http://schemas.microsoft.com/office/drawing/2014/main" id="{7D8BE872-5C4B-AD6A-4C08-8BC49474AB7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00" y="1204913"/>
            <a:ext cx="3919538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0" name="Picture 6">
            <a:extLst>
              <a:ext uri="{FF2B5EF4-FFF2-40B4-BE49-F238E27FC236}">
                <a16:creationId xmlns:a16="http://schemas.microsoft.com/office/drawing/2014/main" id="{11CE7C8A-A252-044F-E483-5DD81E4883E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204913"/>
            <a:ext cx="3829050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01" name="Slide Number Placeholder 7">
            <a:extLst>
              <a:ext uri="{FF2B5EF4-FFF2-40B4-BE49-F238E27FC236}">
                <a16:creationId xmlns:a16="http://schemas.microsoft.com/office/drawing/2014/main" id="{BDFBA9F1-2484-8ABE-809C-1985FAD4C0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28650" y="6356350"/>
            <a:ext cx="65770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fld id="{86CDB76E-6B69-5E43-90D5-2398C39126E3}" type="slidenum">
              <a:rPr lang="en-ZA" altLang="en-US" sz="1200">
                <a:solidFill>
                  <a:srgbClr val="A6A6A6"/>
                </a:solidFill>
                <a:latin typeface="Arial" panose="020B0604020202020204" pitchFamily="34" charset="0"/>
              </a:rPr>
              <a:pPr algn="l"/>
              <a:t>4</a:t>
            </a:fld>
            <a:endParaRPr lang="en-ZA" altLang="en-US" sz="1200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2DF541A-E1FE-472C-96B7-3D4C39AD4DE2}"/>
              </a:ext>
            </a:extLst>
          </p:cNvPr>
          <p:cNvSpPr txBox="1">
            <a:spLocks/>
          </p:cNvSpPr>
          <p:nvPr/>
        </p:nvSpPr>
        <p:spPr>
          <a:xfrm>
            <a:off x="495300" y="4592638"/>
            <a:ext cx="8153400" cy="15097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n-ZA" sz="2000" dirty="0">
                <a:solidFill>
                  <a:prstClr val="black"/>
                </a:solidFill>
              </a:rPr>
              <a:t>Africa has 55 countries with a total population of 1,256 billion.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en-ZA" sz="2000" dirty="0">
                <a:solidFill>
                  <a:prstClr val="black"/>
                </a:solidFill>
              </a:rPr>
              <a:t>Southern African Development Community (SADC) has 15 countries with a total population of 277 million.</a:t>
            </a:r>
          </a:p>
          <a:p>
            <a:pPr marL="0" indent="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ZA" sz="1300" dirty="0">
                <a:solidFill>
                  <a:prstClr val="black"/>
                </a:solidFill>
              </a:rPr>
              <a:t>Source: United Nations and the South African Development Community</a:t>
            </a:r>
          </a:p>
        </p:txBody>
      </p:sp>
      <p:pic>
        <p:nvPicPr>
          <p:cNvPr id="132103" name="Content Placeholder 4">
            <a:extLst>
              <a:ext uri="{FF2B5EF4-FFF2-40B4-BE49-F238E27FC236}">
                <a16:creationId xmlns:a16="http://schemas.microsoft.com/office/drawing/2014/main" id="{B6F9D5DA-56D0-151F-0B4C-8344E88DAFB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488" y="820738"/>
            <a:ext cx="8686800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7DBBF9C-457D-489D-89DF-39B9300DE037}"/>
              </a:ext>
            </a:extLst>
          </p:cNvPr>
          <p:cNvSpPr/>
          <p:nvPr/>
        </p:nvSpPr>
        <p:spPr>
          <a:xfrm>
            <a:off x="387350" y="58738"/>
            <a:ext cx="8412163" cy="833437"/>
          </a:xfrm>
          <a:prstGeom prst="roundRect">
            <a:avLst/>
          </a:prstGeom>
          <a:solidFill>
            <a:srgbClr val="EB60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ill Sans MT" panose="020B0502020104020203" pitchFamily="34" charset="0"/>
                <a:cs typeface="Gill Sans"/>
              </a:rPr>
              <a:t>Geographic Location (2)</a:t>
            </a:r>
          </a:p>
        </p:txBody>
      </p:sp>
    </p:spTree>
  </p:cSld>
  <p:clrMapOvr>
    <a:masterClrMapping/>
  </p:clrMapOvr>
  <p:transition spd="slow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B78E2FB0-9CBC-4195-BA0F-D9CE270D0464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57200" y="493713"/>
            <a:ext cx="8153400" cy="552608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  <a:defRPr/>
            </a:pPr>
            <a:r>
              <a:rPr lang="en-ZA" altLang="en-US" sz="1600" dirty="0">
                <a:cs typeface="Arial" panose="020B0604020202020204" pitchFamily="34" charset="0"/>
              </a:rPr>
              <a:t>Located at the southern tip of Africa, South Africa is one of the most promising emerging markets globally.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en-ZA" altLang="en-US" sz="1600" dirty="0">
                <a:cs typeface="Arial" panose="020B0604020202020204" pitchFamily="34" charset="0"/>
              </a:rPr>
              <a:t>Positive demographic profile, with expanding middle-class who’s spending power is growing.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en-US" altLang="en-US" sz="1600" dirty="0">
                <a:cs typeface="Arial" panose="020B0604020202020204" pitchFamily="34" charset="0"/>
              </a:rPr>
              <a:t>South Africa remains a top tourism destination for visitors from across the globe, owing to its diverse offerings and world-class infrastructure</a:t>
            </a:r>
            <a:endParaRPr lang="en-ZA" altLang="en-US" sz="1600" dirty="0"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n-ZA" altLang="en-US" sz="1400" dirty="0"/>
          </a:p>
          <a:p>
            <a:pPr eaLnBrk="1" hangingPunct="1">
              <a:lnSpc>
                <a:spcPct val="150000"/>
              </a:lnSpc>
              <a:defRPr/>
            </a:pPr>
            <a:endParaRPr lang="en-ZA" altLang="en-US" sz="1400" dirty="0"/>
          </a:p>
          <a:p>
            <a:pPr eaLnBrk="1" hangingPunct="1">
              <a:lnSpc>
                <a:spcPct val="150000"/>
              </a:lnSpc>
              <a:defRPr/>
            </a:pPr>
            <a:endParaRPr lang="en-ZA" altLang="en-US" sz="1400" dirty="0"/>
          </a:p>
          <a:p>
            <a:pPr eaLnBrk="1" hangingPunct="1">
              <a:lnSpc>
                <a:spcPct val="150000"/>
              </a:lnSpc>
              <a:defRPr/>
            </a:pPr>
            <a:endParaRPr lang="en-ZA" altLang="en-US" sz="1400" dirty="0"/>
          </a:p>
          <a:p>
            <a:pPr eaLnBrk="1" hangingPunct="1">
              <a:lnSpc>
                <a:spcPct val="150000"/>
              </a:lnSpc>
              <a:defRPr/>
            </a:pPr>
            <a:endParaRPr lang="en-ZA" altLang="en-US" sz="1400" dirty="0"/>
          </a:p>
          <a:p>
            <a:pPr eaLnBrk="1" hangingPunct="1">
              <a:lnSpc>
                <a:spcPct val="150000"/>
              </a:lnSpc>
              <a:defRPr/>
            </a:pPr>
            <a:r>
              <a:rPr lang="en-ZA" altLang="en-US" sz="1400" dirty="0"/>
              <a:t>Source: World Bank</a:t>
            </a:r>
          </a:p>
          <a:p>
            <a:pPr eaLnBrk="1" hangingPunct="1">
              <a:lnSpc>
                <a:spcPct val="150000"/>
              </a:lnSpc>
              <a:defRPr/>
            </a:pPr>
            <a:endParaRPr lang="en-ZA" altLang="en-US" sz="14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984C13D-1B45-481A-93BA-F260291A3EAE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2390775"/>
          <a:ext cx="7631113" cy="388461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96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4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3743">
                <a:tc>
                  <a:txBody>
                    <a:bodyPr/>
                    <a:lstStyle/>
                    <a:p>
                      <a:pPr algn="ctr"/>
                      <a:r>
                        <a:rPr lang="en-ZA" sz="1600" dirty="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DEMOGRAPHICS</a:t>
                      </a:r>
                    </a:p>
                  </a:txBody>
                  <a:tcPr marL="91449" marR="91449" marT="45742" marB="457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>
                          <a:solidFill>
                            <a:schemeClr val="tx1"/>
                          </a:solidFill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ECONOMIC INDICATORS</a:t>
                      </a:r>
                    </a:p>
                  </a:txBody>
                  <a:tcPr marL="91449" marR="91449" marT="45742" marB="4574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2650">
                <a:tc>
                  <a:txBody>
                    <a:bodyPr/>
                    <a:lstStyle/>
                    <a:p>
                      <a:r>
                        <a:rPr lang="en-ZA" sz="160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Land area: 1,219 million sq.km</a:t>
                      </a:r>
                    </a:p>
                  </a:txBody>
                  <a:tcPr marL="91449" marR="91449" marT="45742" marB="45742"/>
                </a:tc>
                <a:tc>
                  <a:txBody>
                    <a:bodyPr/>
                    <a:lstStyle/>
                    <a:p>
                      <a:r>
                        <a:rPr lang="en-ZA" sz="160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Currency: South African Rand (ZAR) Exchange Rate: </a:t>
                      </a:r>
                    </a:p>
                    <a:p>
                      <a:r>
                        <a:rPr lang="en-ZA" sz="1600" baseline="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1  US$ = 19.22 ZAR</a:t>
                      </a:r>
                    </a:p>
                    <a:p>
                      <a:r>
                        <a:rPr lang="en-ZA" sz="1600" baseline="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1 EUR = 20.53 ZAR</a:t>
                      </a:r>
                      <a:endParaRPr lang="en-ZA" sz="1200" b="1" baseline="0" dirty="0">
                        <a:solidFill>
                          <a:srgbClr val="FF0000"/>
                        </a:solidFill>
                        <a:latin typeface="Gill Sans MT" panose="020B0502020104020203" pitchFamily="34" charset="0"/>
                        <a:cs typeface="Arial" panose="020B0604020202020204" pitchFamily="34" charset="0"/>
                      </a:endParaRPr>
                    </a:p>
                  </a:txBody>
                  <a:tcPr marL="91449" marR="91449" marT="45742" marB="4574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1284">
                <a:tc>
                  <a:txBody>
                    <a:bodyPr/>
                    <a:lstStyle/>
                    <a:p>
                      <a:r>
                        <a:rPr lang="en-ZA" sz="160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Capitals:  Pretoria (Administrative),</a:t>
                      </a:r>
                      <a:r>
                        <a:rPr lang="en-ZA" sz="1600" baseline="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 Cape Town (Legislative) &amp; Bloemfontein (Judicial).</a:t>
                      </a:r>
                      <a:endParaRPr lang="en-ZA" sz="1600" dirty="0">
                        <a:latin typeface="Gill Sans MT" panose="020B0502020104020203" pitchFamily="34" charset="0"/>
                        <a:cs typeface="Arial" panose="020B0604020202020204" pitchFamily="34" charset="0"/>
                      </a:endParaRPr>
                    </a:p>
                  </a:txBody>
                  <a:tcPr marL="91449" marR="91449" marT="45742" marB="45742"/>
                </a:tc>
                <a:tc>
                  <a:txBody>
                    <a:bodyPr/>
                    <a:lstStyle/>
                    <a:p>
                      <a:r>
                        <a:rPr lang="en-ZA" sz="160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Total GDP Africa</a:t>
                      </a:r>
                      <a:r>
                        <a:rPr lang="en-ZA" sz="1600" baseline="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 Ranking (2021 est.)</a:t>
                      </a:r>
                      <a:r>
                        <a:rPr lang="en-ZA" sz="160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: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ZA" sz="160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US$ 440.83 </a:t>
                      </a:r>
                      <a:r>
                        <a:rPr lang="en-ZA" sz="1600" baseline="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bn – Nigeria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kumimoji="0" lang="en-ZA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US$ 419.01 bn – South Africa </a:t>
                      </a:r>
                      <a:endParaRPr kumimoji="0" lang="en-ZA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Gill Sans MT" panose="020B0502020104020203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en-ZA" sz="1600" b="0" kern="1200" baseline="0" noProof="0" dirty="0">
                          <a:solidFill>
                            <a:schemeClr val="dk1"/>
                          </a:solidFill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US$ 404.14 bn – Egypt</a:t>
                      </a:r>
                    </a:p>
                  </a:txBody>
                  <a:tcPr marL="91449" marR="91449" marT="45742" marB="4574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936">
                <a:tc>
                  <a:txBody>
                    <a:bodyPr/>
                    <a:lstStyle/>
                    <a:p>
                      <a:r>
                        <a:rPr lang="en-ZA" sz="160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Population (2022 Est.)</a:t>
                      </a:r>
                    </a:p>
                    <a:p>
                      <a:r>
                        <a:rPr lang="en-ZA" sz="160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1. Nigeria – 218 million </a:t>
                      </a:r>
                    </a:p>
                    <a:p>
                      <a:r>
                        <a:rPr lang="en-ZA" sz="160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3. Egypt – 106 million</a:t>
                      </a:r>
                    </a:p>
                    <a:p>
                      <a:r>
                        <a:rPr lang="en-ZA" sz="1600" b="1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6. South Africa – 61 million</a:t>
                      </a:r>
                    </a:p>
                  </a:txBody>
                  <a:tcPr marL="91449" marR="91449" marT="45742" marB="45742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ZA" sz="160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GDP per capita: (</a:t>
                      </a:r>
                      <a:r>
                        <a:rPr lang="en-ZA" sz="120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2020 est.)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ZA" sz="1600" b="1" dirty="0">
                          <a:solidFill>
                            <a:srgbClr val="FF0000"/>
                          </a:solidFill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US$</a:t>
                      </a:r>
                      <a:r>
                        <a:rPr lang="en-ZA" sz="1600" b="1" baseline="0" dirty="0">
                          <a:solidFill>
                            <a:srgbClr val="FF0000"/>
                          </a:solidFill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 5,655 – South Africa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ZA" sz="1600" baseline="0" dirty="0">
                          <a:latin typeface="Gill Sans MT" panose="020B0502020104020203" pitchFamily="34" charset="0"/>
                          <a:cs typeface="Arial" panose="020B0604020202020204" pitchFamily="34" charset="0"/>
                        </a:rPr>
                        <a:t>US$ 3,569 – Egypt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en-ZA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ill Sans MT" panose="020B0502020104020203" pitchFamily="34" charset="0"/>
                          <a:ea typeface="+mn-ea"/>
                          <a:cs typeface="Arial" panose="020B0604020202020204" pitchFamily="34" charset="0"/>
                        </a:rPr>
                        <a:t>US$ 2,097 – Nigeria </a:t>
                      </a:r>
                    </a:p>
                  </a:txBody>
                  <a:tcPr marL="91449" marR="91449" marT="45742" marB="4574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4164" name="Slide Number Placeholder 1">
            <a:extLst>
              <a:ext uri="{FF2B5EF4-FFF2-40B4-BE49-F238E27FC236}">
                <a16:creationId xmlns:a16="http://schemas.microsoft.com/office/drawing/2014/main" id="{8B9BEE3D-0F05-8ADB-4869-0B1265CBE7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C402744-C2B4-C541-B219-3265F3B00889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5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F2930628-6CF3-481C-87AA-91D9A93F1A1D}"/>
              </a:ext>
            </a:extLst>
          </p:cNvPr>
          <p:cNvSpPr/>
          <p:nvPr/>
        </p:nvSpPr>
        <p:spPr>
          <a:xfrm>
            <a:off x="457200" y="0"/>
            <a:ext cx="8412163" cy="493713"/>
          </a:xfrm>
          <a:prstGeom prst="roundRect">
            <a:avLst/>
          </a:prstGeom>
          <a:solidFill>
            <a:srgbClr val="EB60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ill Sans"/>
                <a:cs typeface="Gill Sans"/>
              </a:rPr>
              <a:t>South Africa in Context </a:t>
            </a:r>
          </a:p>
        </p:txBody>
      </p:sp>
    </p:spTree>
  </p:cSld>
  <p:clrMapOvr>
    <a:masterClrMapping/>
  </p:clrMapOvr>
  <p:transition spd="slow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FC9DE-E507-44A1-9CE8-F92BCFB87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6125"/>
          </a:xfrm>
        </p:spPr>
        <p:txBody>
          <a:bodyPr rtlCol="0"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3600" dirty="0">
                <a:solidFill>
                  <a:schemeClr val="accent6">
                    <a:lumMod val="50000"/>
                  </a:schemeClr>
                </a:solidFill>
              </a:rPr>
              <a:t>What we 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A06A5-D006-4F9F-9C22-C2FFF2AAD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" y="1020763"/>
            <a:ext cx="8824913" cy="5002212"/>
          </a:xfrm>
        </p:spPr>
        <p:txBody>
          <a:bodyPr>
            <a:normAutofit fontScale="92500" lnSpcReduction="20000"/>
          </a:bodyPr>
          <a:lstStyle/>
          <a:p>
            <a:pPr algn="just" defTabSz="685800" eaLnBrk="1" hangingPunct="1">
              <a:lnSpc>
                <a:spcPct val="108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2800" dirty="0">
                <a:solidFill>
                  <a:srgbClr val="000000"/>
                </a:solidFill>
                <a:ea typeface="Gill Sans Light"/>
                <a:cs typeface="Gill Sans Light"/>
              </a:rPr>
              <a:t>South Africa through the Department of Tourism manages a Pipeline of Nationally Prioritised Tourism Investment Opportunities focusing on projects with the following attributes: </a:t>
            </a:r>
          </a:p>
          <a:p>
            <a:pPr marL="523875" lvl="1" indent="-342900" algn="just" defTabSz="685800" eaLnBrk="1" hangingPunct="1">
              <a:lnSpc>
                <a:spcPct val="108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High impact projects with multiplier effects, i.e. that will be able to crowd in further investment including community benefits. </a:t>
            </a:r>
          </a:p>
          <a:p>
            <a:pPr marL="523875" lvl="1" indent="-342900" algn="just" defTabSz="685800" eaLnBrk="1" hangingPunct="1">
              <a:lnSpc>
                <a:spcPct val="108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Projects with no fundamental problems such as disputes on ownership, unresolved land claims, etc., which could undermine confidence in the project. </a:t>
            </a:r>
          </a:p>
          <a:p>
            <a:pPr marL="523875" lvl="1" indent="-342900" algn="just" defTabSz="685800" eaLnBrk="1" hangingPunct="1">
              <a:lnSpc>
                <a:spcPct val="108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Projects with one or more core attraction(s) within the area. </a:t>
            </a:r>
          </a:p>
          <a:p>
            <a:pPr marL="523875" lvl="1" indent="-342900" algn="just" defTabSz="685800" eaLnBrk="1" hangingPunct="1">
              <a:lnSpc>
                <a:spcPct val="108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Projects in underdeveloped areas with high tourism potential. </a:t>
            </a:r>
          </a:p>
          <a:p>
            <a:pPr marL="523875" lvl="1" indent="-342900" algn="just" defTabSz="685800" eaLnBrk="1" hangingPunct="1">
              <a:lnSpc>
                <a:spcPct val="108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Long-term lease on the land. </a:t>
            </a:r>
          </a:p>
          <a:p>
            <a:pPr marL="523875" lvl="1" indent="-342900" algn="just" defTabSz="685800" eaLnBrk="1" hangingPunct="1">
              <a:lnSpc>
                <a:spcPct val="108000"/>
              </a:lnSpc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Community buy-in. </a:t>
            </a:r>
          </a:p>
          <a:p>
            <a:pPr algn="just" eaLnBrk="1" fontAlgn="auto" hangingPunct="1">
              <a:spcAft>
                <a:spcPts val="0"/>
              </a:spcAft>
              <a:tabLst>
                <a:tab pos="457200" algn="l"/>
                <a:tab pos="1234440" algn="l"/>
                <a:tab pos="2148840" algn="l"/>
                <a:tab pos="2377440" algn="l"/>
                <a:tab pos="2948940" algn="l"/>
                <a:tab pos="3657600" algn="l"/>
                <a:tab pos="5029200" algn="l"/>
              </a:tabLst>
              <a:defRPr/>
            </a:pPr>
            <a:endParaRPr lang="en-ZA" sz="2100" dirty="0">
              <a:solidFill>
                <a:srgbClr val="CF630C"/>
              </a:solidFill>
              <a:latin typeface="+mn-lt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7A3826A-F511-450D-91C8-3FD7E9217FA4}"/>
              </a:ext>
            </a:extLst>
          </p:cNvPr>
          <p:cNvSpPr/>
          <p:nvPr/>
        </p:nvSpPr>
        <p:spPr>
          <a:xfrm>
            <a:off x="420688" y="147638"/>
            <a:ext cx="8412162" cy="833437"/>
          </a:xfrm>
          <a:prstGeom prst="roundRect">
            <a:avLst/>
          </a:prstGeom>
          <a:solidFill>
            <a:srgbClr val="EB60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ill Sans"/>
                <a:cs typeface="Gill Sans"/>
              </a:rPr>
              <a:t>Background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E902F2-D44E-4168-BD27-0441A97F8D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C325ED1-0F0E-2640-A42E-52B4A6A55B38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6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024F2B90-105D-4B05-BBAD-F55786A1AB48}"/>
              </a:ext>
            </a:extLst>
          </p:cNvPr>
          <p:cNvSpPr>
            <a:spLocks noGrp="1"/>
          </p:cNvSpPr>
          <p:nvPr>
            <p:ph idx="4294967295"/>
          </p:nvPr>
        </p:nvSpPr>
        <p:spPr bwMode="auto">
          <a:xfrm>
            <a:off x="1474788" y="1427163"/>
            <a:ext cx="6194425" cy="370998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 indent="0" algn="ctr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en-ZA" altLang="en-US" sz="165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ZA" sz="2000" dirty="0">
                <a:ea typeface="Calibri" panose="020F0502020204030204" pitchFamily="34" charset="0"/>
                <a:cs typeface="Arial" panose="020B0604020202020204" pitchFamily="34" charset="0"/>
              </a:rPr>
              <a:t>Tourism provides enormous potential to create linkages with other sectors and </a:t>
            </a:r>
            <a:r>
              <a:rPr lang="en-ZA" sz="2000" dirty="0" err="1">
                <a:ea typeface="Calibri" panose="020F0502020204030204" pitchFamily="34" charset="0"/>
                <a:cs typeface="Arial" panose="020B0604020202020204" pitchFamily="34" charset="0"/>
              </a:rPr>
              <a:t>dynamise</a:t>
            </a:r>
            <a:r>
              <a:rPr lang="en-ZA" sz="2000" dirty="0">
                <a:ea typeface="Calibri" panose="020F0502020204030204" pitchFamily="34" charset="0"/>
                <a:cs typeface="Arial" panose="020B0604020202020204" pitchFamily="34" charset="0"/>
              </a:rPr>
              <a:t> other sectors of the economy – agriculture, manufacturing and services. Tourism generates demand and production in other sectors of the South African economy. 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ZA" sz="2000" b="1" dirty="0">
                <a:ea typeface="Calibri" panose="020F0502020204030204" pitchFamily="34" charset="0"/>
                <a:cs typeface="Arial" panose="020B0604020202020204" pitchFamily="34" charset="0"/>
              </a:rPr>
              <a:t>Tourism White Paper, 1996</a:t>
            </a:r>
          </a:p>
          <a:p>
            <a:pPr marL="0" lvl="1" indent="0" algn="ctr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en-ZA" altLang="en-US" sz="165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en-ZA" altLang="en-US" sz="165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lvl="1" indent="-214313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endParaRPr lang="en-ZA" altLang="en-US" sz="165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lvl="1" indent="-214313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endParaRPr lang="en-ZA" altLang="en-US" sz="165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lvl="1" indent="-214313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/>
            </a:pPr>
            <a:endParaRPr lang="en-ZA" altLang="en-US" sz="165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endParaRPr lang="en-ZA" altLang="en-US" sz="165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195" name="Slide Number Placeholder 4">
            <a:extLst>
              <a:ext uri="{FF2B5EF4-FFF2-40B4-BE49-F238E27FC236}">
                <a16:creationId xmlns:a16="http://schemas.microsoft.com/office/drawing/2014/main" id="{20BF2B95-D576-4533-9180-0635261D60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C66ECD7-06BB-EE4C-8079-A68513FAADA3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7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74519AA-8169-410F-840B-3B58BB60D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788" y="392113"/>
            <a:ext cx="6716712" cy="425450"/>
          </a:xfrm>
          <a:prstGeom prst="roundRect">
            <a:avLst/>
          </a:prstGeom>
          <a:solidFill>
            <a:srgbClr val="EB600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prstClr val="white"/>
                </a:solidFill>
                <a:latin typeface="Gill Sans MT" panose="020B0502020104020203" pitchFamily="34" charset="0"/>
                <a:cs typeface="Gill Sans"/>
              </a:rPr>
              <a:t>Business Case for Tourism </a:t>
            </a:r>
          </a:p>
        </p:txBody>
      </p:sp>
    </p:spTree>
  </p:cSld>
  <p:clrMapOvr>
    <a:masterClrMapping/>
  </p:clrMapOvr>
  <p:transition spd="slow"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Content Placeholder 16" descr="Line arrow Clockwise curve">
            <a:extLst>
              <a:ext uri="{FF2B5EF4-FFF2-40B4-BE49-F238E27FC236}">
                <a16:creationId xmlns:a16="http://schemas.microsoft.com/office/drawing/2014/main" id="{C8AE8D6A-CF39-9A8B-62FB-AD23351CAC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717498">
            <a:off x="6796088" y="1266825"/>
            <a:ext cx="1104900" cy="1247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3" name="Slide Number Placeholder 3">
            <a:extLst>
              <a:ext uri="{FF2B5EF4-FFF2-40B4-BE49-F238E27FC236}">
                <a16:creationId xmlns:a16="http://schemas.microsoft.com/office/drawing/2014/main" id="{29A454E2-A1DD-8809-0D3B-422E0DA6856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6562934-C7E7-1840-B39A-4670115D4D7F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8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23C2368-F7BA-4D57-A05F-31F42DD6E9BC}"/>
              </a:ext>
            </a:extLst>
          </p:cNvPr>
          <p:cNvSpPr/>
          <p:nvPr/>
        </p:nvSpPr>
        <p:spPr>
          <a:xfrm>
            <a:off x="3740150" y="1282700"/>
            <a:ext cx="2016125" cy="127476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prstClr val="white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Attractions/Activities</a:t>
            </a:r>
          </a:p>
          <a:p>
            <a:pPr algn="ctr">
              <a:defRPr/>
            </a:pPr>
            <a:r>
              <a:rPr lang="en-US" sz="1200" dirty="0">
                <a:solidFill>
                  <a:prstClr val="white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[What to see and/or do?]</a:t>
            </a:r>
          </a:p>
          <a:p>
            <a:pPr algn="ctr">
              <a:defRPr/>
            </a:pPr>
            <a:endParaRPr lang="en-US" sz="12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GB" sz="12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11BF0B8-6E2A-446A-A79F-4361F18C04B1}"/>
              </a:ext>
            </a:extLst>
          </p:cNvPr>
          <p:cNvSpPr/>
          <p:nvPr/>
        </p:nvSpPr>
        <p:spPr>
          <a:xfrm>
            <a:off x="6669088" y="2451100"/>
            <a:ext cx="1951037" cy="110648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prstClr val="white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Access</a:t>
            </a:r>
          </a:p>
          <a:p>
            <a:pPr algn="ctr">
              <a:defRPr/>
            </a:pPr>
            <a:r>
              <a:rPr lang="en-US" sz="1200" dirty="0">
                <a:solidFill>
                  <a:prstClr val="white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[How to get there?]</a:t>
            </a:r>
          </a:p>
          <a:p>
            <a:pPr algn="ctr">
              <a:defRPr/>
            </a:pPr>
            <a:endParaRPr lang="en-GB" sz="12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12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GB" sz="12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12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F3A1B94-4547-4E73-B095-011BFAAE6150}"/>
              </a:ext>
            </a:extLst>
          </p:cNvPr>
          <p:cNvSpPr/>
          <p:nvPr/>
        </p:nvSpPr>
        <p:spPr>
          <a:xfrm>
            <a:off x="568325" y="2392363"/>
            <a:ext cx="1963738" cy="127635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prstClr val="white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Awareness</a:t>
            </a:r>
          </a:p>
          <a:p>
            <a:pPr algn="ctr">
              <a:defRPr/>
            </a:pPr>
            <a:r>
              <a:rPr lang="en-US" sz="1200" dirty="0">
                <a:solidFill>
                  <a:prstClr val="white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[Do locals see the value of tourism &amp; tourists?]</a:t>
            </a:r>
          </a:p>
          <a:p>
            <a:pPr algn="ctr">
              <a:defRPr/>
            </a:pPr>
            <a:endParaRPr lang="en-US" sz="12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200" dirty="0">
                <a:solidFill>
                  <a:prstClr val="white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endParaRPr lang="en-GB" sz="12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1DDDDB6-5F00-4E78-A7BB-626F67607F45}"/>
              </a:ext>
            </a:extLst>
          </p:cNvPr>
          <p:cNvSpPr/>
          <p:nvPr/>
        </p:nvSpPr>
        <p:spPr>
          <a:xfrm>
            <a:off x="2228850" y="4198938"/>
            <a:ext cx="1887538" cy="112553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prstClr val="white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Amenities</a:t>
            </a:r>
          </a:p>
          <a:p>
            <a:pPr algn="ctr">
              <a:defRPr/>
            </a:pPr>
            <a:r>
              <a:rPr lang="en-US" sz="1200" dirty="0">
                <a:solidFill>
                  <a:prstClr val="white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[Are there services for tourists?] </a:t>
            </a:r>
          </a:p>
          <a:p>
            <a:pPr algn="ctr">
              <a:defRPr/>
            </a:pPr>
            <a:endParaRPr lang="en-US" sz="12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GB" sz="12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10E06AF-75C2-4D63-9724-A62EFD4F39EB}"/>
              </a:ext>
            </a:extLst>
          </p:cNvPr>
          <p:cNvSpPr/>
          <p:nvPr/>
        </p:nvSpPr>
        <p:spPr>
          <a:xfrm>
            <a:off x="5376863" y="4090988"/>
            <a:ext cx="1914525" cy="112712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prstClr val="white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Accommodation</a:t>
            </a:r>
          </a:p>
          <a:p>
            <a:pPr algn="ctr">
              <a:defRPr/>
            </a:pPr>
            <a:r>
              <a:rPr lang="en-US" sz="1200" dirty="0">
                <a:solidFill>
                  <a:prstClr val="white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[Where to stay?]</a:t>
            </a:r>
          </a:p>
          <a:p>
            <a:pPr algn="ctr">
              <a:defRPr/>
            </a:pPr>
            <a:endParaRPr lang="en-US" sz="12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12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US" sz="1200" dirty="0">
              <a:solidFill>
                <a:prstClr val="white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</p:txBody>
      </p:sp>
      <p:pic>
        <p:nvPicPr>
          <p:cNvPr id="138249" name="Graphic 18" descr="Line arrow Clockwise curve">
            <a:extLst>
              <a:ext uri="{FF2B5EF4-FFF2-40B4-BE49-F238E27FC236}">
                <a16:creationId xmlns:a16="http://schemas.microsoft.com/office/drawing/2014/main" id="{2306A188-F11A-1BC1-DDC2-8D3BC85CD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1100" y="3754438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50" name="Graphic 22" descr="Line arrow Clockwise curve">
            <a:extLst>
              <a:ext uri="{FF2B5EF4-FFF2-40B4-BE49-F238E27FC236}">
                <a16:creationId xmlns:a16="http://schemas.microsoft.com/office/drawing/2014/main" id="{128AC19A-B384-B259-400B-446034F73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7558629">
            <a:off x="7331869" y="3759994"/>
            <a:ext cx="91440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51" name="Graphic 24" descr="Line arrow Clockwise curve">
            <a:extLst>
              <a:ext uri="{FF2B5EF4-FFF2-40B4-BE49-F238E27FC236}">
                <a16:creationId xmlns:a16="http://schemas.microsoft.com/office/drawing/2014/main" id="{467A1109-BC57-C8C5-AAEC-3D7A6017E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8138" y="1414463"/>
            <a:ext cx="1544637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52" name="Graphic 48" descr="Lion">
            <a:extLst>
              <a:ext uri="{FF2B5EF4-FFF2-40B4-BE49-F238E27FC236}">
                <a16:creationId xmlns:a16="http://schemas.microsoft.com/office/drawing/2014/main" id="{9433D79D-9341-4F2B-C2D8-A3B0629E9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5625" y="1993900"/>
            <a:ext cx="6159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53" name="Graphic 50" descr="Tropical scene">
            <a:extLst>
              <a:ext uri="{FF2B5EF4-FFF2-40B4-BE49-F238E27FC236}">
                <a16:creationId xmlns:a16="http://schemas.microsoft.com/office/drawing/2014/main" id="{7DB26EE1-E07F-24AE-6654-63B2204E9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0775" y="1957388"/>
            <a:ext cx="8191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54" name="Graphic 56" descr="Sleep">
            <a:extLst>
              <a:ext uri="{FF2B5EF4-FFF2-40B4-BE49-F238E27FC236}">
                <a16:creationId xmlns:a16="http://schemas.microsoft.com/office/drawing/2014/main" id="{E6144119-CF1D-95F8-59CC-90A1B172D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8538" y="4665663"/>
            <a:ext cx="6873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55" name="Graphic 58" descr="Shower">
            <a:extLst>
              <a:ext uri="{FF2B5EF4-FFF2-40B4-BE49-F238E27FC236}">
                <a16:creationId xmlns:a16="http://schemas.microsoft.com/office/drawing/2014/main" id="{4D913E3B-39E4-9176-D4E4-CA08BD095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4500" y="4638675"/>
            <a:ext cx="5159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56" name="Graphic 64" descr="Airplane">
            <a:extLst>
              <a:ext uri="{FF2B5EF4-FFF2-40B4-BE49-F238E27FC236}">
                <a16:creationId xmlns:a16="http://schemas.microsoft.com/office/drawing/2014/main" id="{5F7CAD8D-9F66-265C-CAD9-08AD07C9B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8638">
            <a:off x="6732588" y="2901950"/>
            <a:ext cx="6873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57" name="Graphic 66" descr="Train">
            <a:extLst>
              <a:ext uri="{FF2B5EF4-FFF2-40B4-BE49-F238E27FC236}">
                <a16:creationId xmlns:a16="http://schemas.microsoft.com/office/drawing/2014/main" id="{87F6E892-29A6-52C0-F89A-BE5D438BE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5925" y="2890838"/>
            <a:ext cx="63341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58" name="Graphic 68" descr="Car">
            <a:extLst>
              <a:ext uri="{FF2B5EF4-FFF2-40B4-BE49-F238E27FC236}">
                <a16:creationId xmlns:a16="http://schemas.microsoft.com/office/drawing/2014/main" id="{8B173B29-1336-4865-96C3-CE9686BD2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9500" y="2978150"/>
            <a:ext cx="6159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59" name="Graphic 70" descr="Building">
            <a:extLst>
              <a:ext uri="{FF2B5EF4-FFF2-40B4-BE49-F238E27FC236}">
                <a16:creationId xmlns:a16="http://schemas.microsoft.com/office/drawing/2014/main" id="{6A7F9BE3-329D-AF66-1464-98009D1AF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8138" y="4537075"/>
            <a:ext cx="62230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60" name="Graphic 72" descr="Group brainstorm">
            <a:extLst>
              <a:ext uri="{FF2B5EF4-FFF2-40B4-BE49-F238E27FC236}">
                <a16:creationId xmlns:a16="http://schemas.microsoft.com/office/drawing/2014/main" id="{F2ACDD1F-E47E-2FB6-0C9A-CF52389E6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638" y="3055938"/>
            <a:ext cx="65087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61" name="Graphic 74" descr="Shopping cart">
            <a:extLst>
              <a:ext uri="{FF2B5EF4-FFF2-40B4-BE49-F238E27FC236}">
                <a16:creationId xmlns:a16="http://schemas.microsoft.com/office/drawing/2014/main" id="{58DAF24C-AE95-DEEE-DFB4-E9ACBE7E6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0275" y="4708525"/>
            <a:ext cx="62388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62" name="Graphic 76" descr="Burger and drink">
            <a:extLst>
              <a:ext uri="{FF2B5EF4-FFF2-40B4-BE49-F238E27FC236}">
                <a16:creationId xmlns:a16="http://schemas.microsoft.com/office/drawing/2014/main" id="{9D1316ED-8ADF-E5FF-172B-D4B589C16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7175" y="4749800"/>
            <a:ext cx="71120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63" name="Graphic 80" descr="Earth globe Africa and Europe">
            <a:extLst>
              <a:ext uri="{FF2B5EF4-FFF2-40B4-BE49-F238E27FC236}">
                <a16:creationId xmlns:a16="http://schemas.microsoft.com/office/drawing/2014/main" id="{553A8883-0465-D2EC-5CFD-5372F0627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5063" y="3024188"/>
            <a:ext cx="688975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64" name="Graphic 82" descr="Ambulance">
            <a:extLst>
              <a:ext uri="{FF2B5EF4-FFF2-40B4-BE49-F238E27FC236}">
                <a16:creationId xmlns:a16="http://schemas.microsoft.com/office/drawing/2014/main" id="{A4718EC1-3C89-66DA-6085-EAD8224B9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9000" y="4668838"/>
            <a:ext cx="6238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65" name="Graphic 84" descr="Hike">
            <a:extLst>
              <a:ext uri="{FF2B5EF4-FFF2-40B4-BE49-F238E27FC236}">
                <a16:creationId xmlns:a16="http://schemas.microsoft.com/office/drawing/2014/main" id="{BF276294-A024-640D-7BB1-58F7C44D5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7463" y="1957388"/>
            <a:ext cx="6159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66" name="Graphic 86" descr="Map with pin">
            <a:extLst>
              <a:ext uri="{FF2B5EF4-FFF2-40B4-BE49-F238E27FC236}">
                <a16:creationId xmlns:a16="http://schemas.microsoft.com/office/drawing/2014/main" id="{A4DD9FFD-AA07-62A3-16B4-0B53B7AFE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3725" y="2979738"/>
            <a:ext cx="528638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67" name="Graphic 2" descr="Line arrow Clockwise curve">
            <a:extLst>
              <a:ext uri="{FF2B5EF4-FFF2-40B4-BE49-F238E27FC236}">
                <a16:creationId xmlns:a16="http://schemas.microsoft.com/office/drawing/2014/main" id="{6D84BCB6-25B5-594B-EAF3-57CD4A778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3608606">
            <a:off x="4217194" y="4617244"/>
            <a:ext cx="105092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ounded Rectangle 3">
            <a:extLst>
              <a:ext uri="{FF2B5EF4-FFF2-40B4-BE49-F238E27FC236}">
                <a16:creationId xmlns:a16="http://schemas.microsoft.com/office/drawing/2014/main" id="{B18CEBBA-8DBA-453A-AB1D-FCF989C6307A}"/>
              </a:ext>
            </a:extLst>
          </p:cNvPr>
          <p:cNvSpPr/>
          <p:nvPr/>
        </p:nvSpPr>
        <p:spPr>
          <a:xfrm>
            <a:off x="420688" y="147638"/>
            <a:ext cx="8412162" cy="833437"/>
          </a:xfrm>
          <a:prstGeom prst="roundRect">
            <a:avLst/>
          </a:prstGeom>
          <a:solidFill>
            <a:srgbClr val="EB60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ill Sans"/>
                <a:cs typeface="Gill Sans"/>
              </a:rPr>
              <a:t>Components of Destination Supply – Tourism as a System </a:t>
            </a:r>
          </a:p>
        </p:txBody>
      </p:sp>
    </p:spTree>
  </p:cSld>
  <p:clrMapOvr>
    <a:masterClrMapping/>
  </p:clrMapOvr>
  <p:transition spd="slow"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Slide Number Placeholder 3">
            <a:extLst>
              <a:ext uri="{FF2B5EF4-FFF2-40B4-BE49-F238E27FC236}">
                <a16:creationId xmlns:a16="http://schemas.microsoft.com/office/drawing/2014/main" id="{1AD28C71-FEA2-DBE2-91F0-CCFA5C16D9A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999BEDA-C0F2-6542-B8D4-31E6CA816E58}" type="slidenum">
              <a:rPr lang="en-ZA" altLang="en-US">
                <a:solidFill>
                  <a:srgbClr val="A6A6A6"/>
                </a:solidFill>
                <a:latin typeface="Arial" panose="020B0604020202020204" pitchFamily="34" charset="0"/>
              </a:rPr>
              <a:pPr/>
              <a:t>9</a:t>
            </a:fld>
            <a:endParaRPr lang="en-ZA" altLang="en-US">
              <a:solidFill>
                <a:srgbClr val="A6A6A6"/>
              </a:solidFill>
              <a:latin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5BBF9D-2DDD-417E-B24B-A7B590936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379538"/>
            <a:ext cx="7886700" cy="5341937"/>
          </a:xfrm>
        </p:spPr>
        <p:txBody>
          <a:bodyPr/>
          <a:lstStyle/>
          <a:p>
            <a:pPr>
              <a:defRPr/>
            </a:pPr>
            <a:r>
              <a:rPr lang="en-US" dirty="0"/>
              <a:t>Heritage and cultural tourism.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Wildlife and safari (eco-tourism)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Sports tourism and MICE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Beach tourism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dirty="0"/>
              <a:t>  </a:t>
            </a:r>
          </a:p>
          <a:p>
            <a:pPr>
              <a:defRPr/>
            </a:pPr>
            <a:r>
              <a:rPr lang="en-US" dirty="0"/>
              <a:t>Health and wellness tourism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Shopping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/>
          </a:p>
          <a:p>
            <a:pPr>
              <a:defRPr/>
            </a:pPr>
            <a:endParaRPr lang="en-US" sz="36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3600" dirty="0"/>
          </a:p>
          <a:p>
            <a:pPr>
              <a:defRPr/>
            </a:pPr>
            <a:endParaRPr lang="en-US" dirty="0"/>
          </a:p>
        </p:txBody>
      </p:sp>
      <p:sp>
        <p:nvSpPr>
          <p:cNvPr id="32" name="Rounded Rectangle 3">
            <a:extLst>
              <a:ext uri="{FF2B5EF4-FFF2-40B4-BE49-F238E27FC236}">
                <a16:creationId xmlns:a16="http://schemas.microsoft.com/office/drawing/2014/main" id="{72BF2222-78C3-4721-823C-D4985D914839}"/>
              </a:ext>
            </a:extLst>
          </p:cNvPr>
          <p:cNvSpPr/>
          <p:nvPr/>
        </p:nvSpPr>
        <p:spPr>
          <a:xfrm>
            <a:off x="342900" y="71438"/>
            <a:ext cx="8412163" cy="833437"/>
          </a:xfrm>
          <a:prstGeom prst="roundRect">
            <a:avLst/>
          </a:prstGeom>
          <a:solidFill>
            <a:srgbClr val="EB60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Gill Sans"/>
                <a:cs typeface="Gill Sans"/>
              </a:rPr>
              <a:t>Drivers of Tourism Growth in South Africa</a:t>
            </a:r>
          </a:p>
        </p:txBody>
      </p:sp>
    </p:spTree>
  </p:cSld>
  <p:clrMapOvr>
    <a:masterClrMapping/>
  </p:clrMapOvr>
  <p:transition spd="slow">
    <p:circle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5B2BDCB8-2D38-4E51-A163-8CCC057C192A}" vid="{364663F6-3048-4148-8A89-BCA10B840077}"/>
    </a:ext>
  </a:extLst>
</a:theme>
</file>

<file path=ppt/theme/theme10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5B2BDCB8-2D38-4E51-A163-8CCC057C192A}" vid="{364663F6-3048-4148-8A89-BCA10B840077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5B2BDCB8-2D38-4E51-A163-8CCC057C192A}" vid="{364663F6-3048-4148-8A89-BCA10B840077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5B2BDCB8-2D38-4E51-A163-8CCC057C192A}" vid="{364663F6-3048-4148-8A89-BCA10B840077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5B2BDCB8-2D38-4E51-A163-8CCC057C192A}" vid="{364663F6-3048-4148-8A89-BCA10B840077}"/>
    </a:ext>
  </a:extLst>
</a:theme>
</file>

<file path=ppt/theme/theme5.xml><?xml version="1.0" encoding="utf-8"?>
<a:theme xmlns:a="http://schemas.openxmlformats.org/drawingml/2006/main" name="10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5B2BDCB8-2D38-4E51-A163-8CCC057C192A}" vid="{364663F6-3048-4148-8A89-BCA10B840077}"/>
    </a:ext>
  </a:extLst>
</a:theme>
</file>

<file path=ppt/theme/theme6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5B2BDCB8-2D38-4E51-A163-8CCC057C192A}" vid="{364663F6-3048-4148-8A89-BCA10B840077}"/>
    </a:ext>
  </a:extLst>
</a:theme>
</file>

<file path=ppt/theme/theme7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5B2BDCB8-2D38-4E51-A163-8CCC057C192A}" vid="{364663F6-3048-4148-8A89-BCA10B840077}"/>
    </a:ext>
  </a:extLst>
</a:theme>
</file>

<file path=ppt/theme/theme8.xml><?xml version="1.0" encoding="utf-8"?>
<a:theme xmlns:a="http://schemas.openxmlformats.org/drawingml/2006/main" name="8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5B2BDCB8-2D38-4E51-A163-8CCC057C192A}" vid="{364663F6-3048-4148-8A89-BCA10B840077}"/>
    </a:ext>
  </a:extLst>
</a:theme>
</file>

<file path=ppt/theme/theme9.xml><?xml version="1.0" encoding="utf-8"?>
<a:theme xmlns:a="http://schemas.openxmlformats.org/drawingml/2006/main" name="9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5B2BDCB8-2D38-4E51-A163-8CCC057C192A}" vid="{364663F6-3048-4148-8A89-BCA10B84007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T13_PowerPoint presentation template_NDP_2016</Template>
  <TotalTime>7272</TotalTime>
  <Words>3075</Words>
  <Application>Microsoft Office PowerPoint</Application>
  <PresentationFormat>On-screen Show (4:3)</PresentationFormat>
  <Paragraphs>367</Paragraphs>
  <Slides>31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Arial</vt:lpstr>
      <vt:lpstr>Calibri</vt:lpstr>
      <vt:lpstr>Courier New</vt:lpstr>
      <vt:lpstr>Gill Sans</vt:lpstr>
      <vt:lpstr>Gill Sans MT</vt:lpstr>
      <vt:lpstr>Wingdings</vt:lpstr>
      <vt:lpstr>Office Theme</vt:lpstr>
      <vt:lpstr>1_Office Theme</vt:lpstr>
      <vt:lpstr>2_Office Theme</vt:lpstr>
      <vt:lpstr>3_Office Theme</vt:lpstr>
      <vt:lpstr>10_Office Theme</vt:lpstr>
      <vt:lpstr>6_Office Theme</vt:lpstr>
      <vt:lpstr>4_Office Theme</vt:lpstr>
      <vt:lpstr>8_Office Theme</vt:lpstr>
      <vt:lpstr>9_Office Theme</vt:lpstr>
      <vt:lpstr>5_Office Theme</vt:lpstr>
      <vt:lpstr>SOUTH AFRICAN TOURISM INVESTMENT OPPORTUNITIES &amp; PROJECTS  KENNY S. HLELA, DIRECTOR: TOURISM INVESTMENT COORDINATION   INAUGURAL TOURISM INVESTMENT FORUM AFRICA,  AFRICAN VINEYARD HOTEL IN KANONEILAND, NEAR UPINGTON, NORTHERN CAPE   7 JUNE 2023</vt:lpstr>
      <vt:lpstr>PowerPoint Presentation</vt:lpstr>
      <vt:lpstr>PowerPoint Presentation</vt:lpstr>
      <vt:lpstr>PowerPoint Presentation</vt:lpstr>
      <vt:lpstr>PowerPoint Presentation</vt:lpstr>
      <vt:lpstr>What we do</vt:lpstr>
      <vt:lpstr>Business Case for Tourism </vt:lpstr>
      <vt:lpstr>PowerPoint Presentation</vt:lpstr>
      <vt:lpstr>PowerPoint Presentation</vt:lpstr>
      <vt:lpstr>Value Proposition to Investors</vt:lpstr>
      <vt:lpstr>Investment Ready Projects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we do</vt:lpstr>
      <vt:lpstr>What we do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to be placed here one or two lines</dc:title>
  <dc:creator>NDeGroote</dc:creator>
  <cp:lastModifiedBy>Seja Mokgawa</cp:lastModifiedBy>
  <cp:revision>244</cp:revision>
  <cp:lastPrinted>2020-01-17T12:16:35Z</cp:lastPrinted>
  <dcterms:created xsi:type="dcterms:W3CDTF">2016-10-20T13:26:39Z</dcterms:created>
  <dcterms:modified xsi:type="dcterms:W3CDTF">2023-06-22T14:11:16Z</dcterms:modified>
</cp:coreProperties>
</file>